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7" r:id="rId9"/>
    <p:sldId id="269" r:id="rId10"/>
    <p:sldId id="262" r:id="rId11"/>
    <p:sldId id="268" r:id="rId12"/>
    <p:sldId id="270" r:id="rId13"/>
    <p:sldId id="263" r:id="rId14"/>
    <p:sldId id="265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21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rrentino, Michaela" userId="S::sorrenti19@up.edu::2b0ca002-aad1-427b-9de0-fb1b09e3c139" providerId="AD" clId="Web-{2934A456-EBD5-4ED3-85FC-59A971E8459C}"/>
    <pc:docChg chg="modSld">
      <pc:chgData name="Sorrentino, Michaela" userId="S::sorrenti19@up.edu::2b0ca002-aad1-427b-9de0-fb1b09e3c139" providerId="AD" clId="Web-{2934A456-EBD5-4ED3-85FC-59A971E8459C}" dt="2018-09-28T05:23:05.365" v="504" actId="1076"/>
      <pc:docMkLst>
        <pc:docMk/>
      </pc:docMkLst>
      <pc:sldChg chg="modSp">
        <pc:chgData name="Sorrentino, Michaela" userId="S::sorrenti19@up.edu::2b0ca002-aad1-427b-9de0-fb1b09e3c139" providerId="AD" clId="Web-{2934A456-EBD5-4ED3-85FC-59A971E8459C}" dt="2018-09-28T05:15:39.828" v="432" actId="14100"/>
        <pc:sldMkLst>
          <pc:docMk/>
          <pc:sldMk cId="2237703922" sldId="261"/>
        </pc:sldMkLst>
        <pc:spChg chg="mod">
          <ac:chgData name="Sorrentino, Michaela" userId="S::sorrenti19@up.edu::2b0ca002-aad1-427b-9de0-fb1b09e3c139" providerId="AD" clId="Web-{2934A456-EBD5-4ED3-85FC-59A971E8459C}" dt="2018-09-28T05:15:39.828" v="432" actId="14100"/>
          <ac:spMkLst>
            <pc:docMk/>
            <pc:sldMk cId="2237703922" sldId="261"/>
            <ac:spMk id="3" creationId="{00000000-0000-0000-0000-000000000000}"/>
          </ac:spMkLst>
        </pc:spChg>
      </pc:sldChg>
      <pc:sldChg chg="modNotes">
        <pc:chgData name="Sorrentino, Michaela" userId="S::sorrenti19@up.edu::2b0ca002-aad1-427b-9de0-fb1b09e3c139" providerId="AD" clId="Web-{2934A456-EBD5-4ED3-85FC-59A971E8459C}" dt="2018-09-28T05:20:48.439" v="480"/>
        <pc:sldMkLst>
          <pc:docMk/>
          <pc:sldMk cId="2167233968" sldId="262"/>
        </pc:sldMkLst>
      </pc:sldChg>
      <pc:sldChg chg="addSp delSp modSp">
        <pc:chgData name="Sorrentino, Michaela" userId="S::sorrenti19@up.edu::2b0ca002-aad1-427b-9de0-fb1b09e3c139" providerId="AD" clId="Web-{2934A456-EBD5-4ED3-85FC-59A971E8459C}" dt="2018-09-28T05:23:05.365" v="504" actId="1076"/>
        <pc:sldMkLst>
          <pc:docMk/>
          <pc:sldMk cId="626122440" sldId="263"/>
        </pc:sldMkLst>
        <pc:spChg chg="mod">
          <ac:chgData name="Sorrentino, Michaela" userId="S::sorrenti19@up.edu::2b0ca002-aad1-427b-9de0-fb1b09e3c139" providerId="AD" clId="Web-{2934A456-EBD5-4ED3-85FC-59A971E8459C}" dt="2018-09-28T05:22:48.957" v="501" actId="20577"/>
          <ac:spMkLst>
            <pc:docMk/>
            <pc:sldMk cId="626122440" sldId="263"/>
            <ac:spMk id="3" creationId="{00000000-0000-0000-0000-000000000000}"/>
          </ac:spMkLst>
        </pc:spChg>
        <pc:spChg chg="add del mod">
          <ac:chgData name="Sorrentino, Michaela" userId="S::sorrenti19@up.edu::2b0ca002-aad1-427b-9de0-fb1b09e3c139" providerId="AD" clId="Web-{2934A456-EBD5-4ED3-85FC-59A971E8459C}" dt="2018-09-28T04:54:02.308" v="72"/>
          <ac:spMkLst>
            <pc:docMk/>
            <pc:sldMk cId="626122440" sldId="263"/>
            <ac:spMk id="4" creationId="{622254CD-C851-4550-8B51-5370784166C1}"/>
          </ac:spMkLst>
        </pc:spChg>
        <pc:spChg chg="add del mod">
          <ac:chgData name="Sorrentino, Michaela" userId="S::sorrenti19@up.edu::2b0ca002-aad1-427b-9de0-fb1b09e3c139" providerId="AD" clId="Web-{2934A456-EBD5-4ED3-85FC-59A971E8459C}" dt="2018-09-28T04:54:27.261" v="79"/>
          <ac:spMkLst>
            <pc:docMk/>
            <pc:sldMk cId="626122440" sldId="263"/>
            <ac:spMk id="5" creationId="{99F3F037-4AEC-4A7C-AE33-3B4529FB5595}"/>
          </ac:spMkLst>
        </pc:spChg>
        <pc:spChg chg="add mod">
          <ac:chgData name="Sorrentino, Michaela" userId="S::sorrenti19@up.edu::2b0ca002-aad1-427b-9de0-fb1b09e3c139" providerId="AD" clId="Web-{2934A456-EBD5-4ED3-85FC-59A971E8459C}" dt="2018-09-28T05:23:05.365" v="504" actId="1076"/>
          <ac:spMkLst>
            <pc:docMk/>
            <pc:sldMk cId="626122440" sldId="263"/>
            <ac:spMk id="8" creationId="{9161CF81-104E-4989-A00D-71BAF6CB1A98}"/>
          </ac:spMkLst>
        </pc:spChg>
        <pc:picChg chg="add mod">
          <ac:chgData name="Sorrentino, Michaela" userId="S::sorrenti19@up.edu::2b0ca002-aad1-427b-9de0-fb1b09e3c139" providerId="AD" clId="Web-{2934A456-EBD5-4ED3-85FC-59A971E8459C}" dt="2018-09-28T05:23:05.365" v="503" actId="1076"/>
          <ac:picMkLst>
            <pc:docMk/>
            <pc:sldMk cId="626122440" sldId="263"/>
            <ac:picMk id="6" creationId="{9066BB9E-68D2-48E2-A5C9-7A51A0CE7658}"/>
          </ac:picMkLst>
        </pc:picChg>
      </pc:sldChg>
      <pc:sldChg chg="modSp">
        <pc:chgData name="Sorrentino, Michaela" userId="S::sorrenti19@up.edu::2b0ca002-aad1-427b-9de0-fb1b09e3c139" providerId="AD" clId="Web-{2934A456-EBD5-4ED3-85FC-59A971E8459C}" dt="2018-09-28T05:02:42.832" v="404" actId="20577"/>
        <pc:sldMkLst>
          <pc:docMk/>
          <pc:sldMk cId="1307637728" sldId="265"/>
        </pc:sldMkLst>
        <pc:spChg chg="mod">
          <ac:chgData name="Sorrentino, Michaela" userId="S::sorrenti19@up.edu::2b0ca002-aad1-427b-9de0-fb1b09e3c139" providerId="AD" clId="Web-{2934A456-EBD5-4ED3-85FC-59A971E8459C}" dt="2018-09-28T05:02:42.832" v="404" actId="20577"/>
          <ac:spMkLst>
            <pc:docMk/>
            <pc:sldMk cId="1307637728" sldId="265"/>
            <ac:spMk id="3" creationId="{00000000-0000-0000-0000-000000000000}"/>
          </ac:spMkLst>
        </pc:spChg>
      </pc:sldChg>
      <pc:sldChg chg="modNotes">
        <pc:chgData name="Sorrentino, Michaela" userId="S::sorrenti19@up.edu::2b0ca002-aad1-427b-9de0-fb1b09e3c139" providerId="AD" clId="Web-{2934A456-EBD5-4ED3-85FC-59A971E8459C}" dt="2018-09-28T05:17:16.599" v="444"/>
        <pc:sldMkLst>
          <pc:docMk/>
          <pc:sldMk cId="2631216849" sldId="267"/>
        </pc:sldMkLst>
      </pc:sldChg>
    </pc:docChg>
  </pc:docChgLst>
  <pc:docChgLst>
    <pc:chgData name="Sorrentino, Michaela" userId="S::sorrenti19@up.edu::2b0ca002-aad1-427b-9de0-fb1b09e3c139" providerId="AD" clId="Web-{31C03603-ABAA-4AA0-8239-C76C64D6065F}"/>
    <pc:docChg chg="modSld">
      <pc:chgData name="Sorrentino, Michaela" userId="S::sorrenti19@up.edu::2b0ca002-aad1-427b-9de0-fb1b09e3c139" providerId="AD" clId="Web-{31C03603-ABAA-4AA0-8239-C76C64D6065F}" dt="2018-09-27T19:01:54.993" v="238" actId="1076"/>
      <pc:docMkLst>
        <pc:docMk/>
      </pc:docMkLst>
      <pc:sldChg chg="addSp modSp">
        <pc:chgData name="Sorrentino, Michaela" userId="S::sorrenti19@up.edu::2b0ca002-aad1-427b-9de0-fb1b09e3c139" providerId="AD" clId="Web-{31C03603-ABAA-4AA0-8239-C76C64D6065F}" dt="2018-09-27T19:00:16.165" v="208" actId="1076"/>
        <pc:sldMkLst>
          <pc:docMk/>
          <pc:sldMk cId="2237703922" sldId="261"/>
        </pc:sldMkLst>
        <pc:spChg chg="mod">
          <ac:chgData name="Sorrentino, Michaela" userId="S::sorrenti19@up.edu::2b0ca002-aad1-427b-9de0-fb1b09e3c139" providerId="AD" clId="Web-{31C03603-ABAA-4AA0-8239-C76C64D6065F}" dt="2018-09-27T19:00:16.165" v="208" actId="1076"/>
          <ac:spMkLst>
            <pc:docMk/>
            <pc:sldMk cId="2237703922" sldId="261"/>
            <ac:spMk id="2" creationId="{00000000-0000-0000-0000-000000000000}"/>
          </ac:spMkLst>
        </pc:spChg>
        <pc:spChg chg="mod">
          <ac:chgData name="Sorrentino, Michaela" userId="S::sorrenti19@up.edu::2b0ca002-aad1-427b-9de0-fb1b09e3c139" providerId="AD" clId="Web-{31C03603-ABAA-4AA0-8239-C76C64D6065F}" dt="2018-09-27T19:00:16.103" v="207" actId="1076"/>
          <ac:spMkLst>
            <pc:docMk/>
            <pc:sldMk cId="2237703922" sldId="261"/>
            <ac:spMk id="3" creationId="{00000000-0000-0000-0000-000000000000}"/>
          </ac:spMkLst>
        </pc:spChg>
        <pc:spChg chg="add mod">
          <ac:chgData name="Sorrentino, Michaela" userId="S::sorrenti19@up.edu::2b0ca002-aad1-427b-9de0-fb1b09e3c139" providerId="AD" clId="Web-{31C03603-ABAA-4AA0-8239-C76C64D6065F}" dt="2018-09-27T18:59:24.384" v="189" actId="14100"/>
          <ac:spMkLst>
            <pc:docMk/>
            <pc:sldMk cId="2237703922" sldId="261"/>
            <ac:spMk id="6" creationId="{A0D70A94-3F22-4C03-960A-EDC2356286C4}"/>
          </ac:spMkLst>
        </pc:spChg>
        <pc:picChg chg="add mod modCrop">
          <ac:chgData name="Sorrentino, Michaela" userId="S::sorrenti19@up.edu::2b0ca002-aad1-427b-9de0-fb1b09e3c139" providerId="AD" clId="Web-{31C03603-ABAA-4AA0-8239-C76C64D6065F}" dt="2018-09-27T18:58:40.978" v="178" actId="1076"/>
          <ac:picMkLst>
            <pc:docMk/>
            <pc:sldMk cId="2237703922" sldId="261"/>
            <ac:picMk id="4" creationId="{DE81C9EE-1C3E-428E-8785-69CBE4EF54BB}"/>
          </ac:picMkLst>
        </pc:picChg>
      </pc:sldChg>
      <pc:sldChg chg="addSp delSp modSp">
        <pc:chgData name="Sorrentino, Michaela" userId="S::sorrenti19@up.edu::2b0ca002-aad1-427b-9de0-fb1b09e3c139" providerId="AD" clId="Web-{31C03603-ABAA-4AA0-8239-C76C64D6065F}" dt="2018-09-27T19:01:54.993" v="238" actId="1076"/>
        <pc:sldMkLst>
          <pc:docMk/>
          <pc:sldMk cId="2631216849" sldId="267"/>
        </pc:sldMkLst>
        <pc:spChg chg="add mod">
          <ac:chgData name="Sorrentino, Michaela" userId="S::sorrenti19@up.edu::2b0ca002-aad1-427b-9de0-fb1b09e3c139" providerId="AD" clId="Web-{31C03603-ABAA-4AA0-8239-C76C64D6065F}" dt="2018-09-27T19:01:54.993" v="237" actId="1076"/>
          <ac:spMkLst>
            <pc:docMk/>
            <pc:sldMk cId="2631216849" sldId="267"/>
            <ac:spMk id="3" creationId="{72086D95-A95E-4D3F-A5AE-DB6C5770B883}"/>
          </ac:spMkLst>
        </pc:spChg>
        <pc:spChg chg="add del mod">
          <ac:chgData name="Sorrentino, Michaela" userId="S::sorrenti19@up.edu::2b0ca002-aad1-427b-9de0-fb1b09e3c139" providerId="AD" clId="Web-{31C03603-ABAA-4AA0-8239-C76C64D6065F}" dt="2018-09-27T19:01:54.993" v="238" actId="1076"/>
          <ac:spMkLst>
            <pc:docMk/>
            <pc:sldMk cId="2631216849" sldId="267"/>
            <ac:spMk id="9" creationId="{514DB2CF-5BEB-4D1B-A011-BC3A10FBBFE8}"/>
          </ac:spMkLst>
        </pc:spChg>
        <pc:spChg chg="add mod">
          <ac:chgData name="Sorrentino, Michaela" userId="S::sorrenti19@up.edu::2b0ca002-aad1-427b-9de0-fb1b09e3c139" providerId="AD" clId="Web-{31C03603-ABAA-4AA0-8239-C76C64D6065F}" dt="2018-09-27T19:01:18.665" v="227" actId="20577"/>
          <ac:spMkLst>
            <pc:docMk/>
            <pc:sldMk cId="2631216849" sldId="267"/>
            <ac:spMk id="10" creationId="{8C110E23-1C45-44CC-A10A-4053CBC5DA92}"/>
          </ac:spMkLst>
        </pc:spChg>
        <pc:spChg chg="add mod">
          <ac:chgData name="Sorrentino, Michaela" userId="S::sorrenti19@up.edu::2b0ca002-aad1-427b-9de0-fb1b09e3c139" providerId="AD" clId="Web-{31C03603-ABAA-4AA0-8239-C76C64D6065F}" dt="2018-09-27T19:01:43.118" v="234" actId="20577"/>
          <ac:spMkLst>
            <pc:docMk/>
            <pc:sldMk cId="2631216849" sldId="267"/>
            <ac:spMk id="11" creationId="{A499EA02-75C4-45EE-BFAA-E8E2308AEF6E}"/>
          </ac:spMkLst>
        </pc:spChg>
      </pc:sldChg>
    </pc:docChg>
  </pc:docChgLst>
  <pc:docChgLst>
    <pc:chgData name="Sorrentino, Michaela" userId="S::sorrenti19@up.edu::2b0ca002-aad1-427b-9de0-fb1b09e3c139" providerId="AD" clId="Web-{EF6A7D2C-7883-4A56-8BB4-01C93E9CEE21}"/>
    <pc:docChg chg="modSld">
      <pc:chgData name="Sorrentino, Michaela" userId="S::sorrenti19@up.edu::2b0ca002-aad1-427b-9de0-fb1b09e3c139" providerId="AD" clId="Web-{EF6A7D2C-7883-4A56-8BB4-01C93E9CEE21}" dt="2018-09-27T19:35:33.295" v="26"/>
      <pc:docMkLst>
        <pc:docMk/>
      </pc:docMkLst>
      <pc:sldChg chg="modNotes">
        <pc:chgData name="Sorrentino, Michaela" userId="S::sorrenti19@up.edu::2b0ca002-aad1-427b-9de0-fb1b09e3c139" providerId="AD" clId="Web-{EF6A7D2C-7883-4A56-8BB4-01C93E9CEE21}" dt="2018-09-27T19:35:33.295" v="26"/>
        <pc:sldMkLst>
          <pc:docMk/>
          <pc:sldMk cId="2631216849" sldId="267"/>
        </pc:sldMkLst>
      </pc:sldChg>
    </pc:docChg>
  </pc:docChgLst>
  <pc:docChgLst>
    <pc:chgData name="Sorrentino, Michaela" userId="S::sorrenti19@up.edu::2b0ca002-aad1-427b-9de0-fb1b09e3c139" providerId="AD" clId="Web-{F0BF74AB-0060-E7B1-1CA1-0BC76002E3E8}"/>
    <pc:docChg chg="addSld modSld">
      <pc:chgData name="Sorrentino, Michaela" userId="S::sorrenti19@up.edu::2b0ca002-aad1-427b-9de0-fb1b09e3c139" providerId="AD" clId="Web-{F0BF74AB-0060-E7B1-1CA1-0BC76002E3E8}" dt="2018-09-27T23:03:43.344" v="218" actId="20577"/>
      <pc:docMkLst>
        <pc:docMk/>
      </pc:docMkLst>
      <pc:sldChg chg="modSp">
        <pc:chgData name="Sorrentino, Michaela" userId="S::sorrenti19@up.edu::2b0ca002-aad1-427b-9de0-fb1b09e3c139" providerId="AD" clId="Web-{F0BF74AB-0060-E7B1-1CA1-0BC76002E3E8}" dt="2018-09-27T23:03:43.344" v="217" actId="20577"/>
        <pc:sldMkLst>
          <pc:docMk/>
          <pc:sldMk cId="626122440" sldId="263"/>
        </pc:sldMkLst>
        <pc:spChg chg="mod">
          <ac:chgData name="Sorrentino, Michaela" userId="S::sorrenti19@up.edu::2b0ca002-aad1-427b-9de0-fb1b09e3c139" providerId="AD" clId="Web-{F0BF74AB-0060-E7B1-1CA1-0BC76002E3E8}" dt="2018-09-27T23:03:43.344" v="217" actId="20577"/>
          <ac:spMkLst>
            <pc:docMk/>
            <pc:sldMk cId="626122440" sldId="263"/>
            <ac:spMk id="3" creationId="{00000000-0000-0000-0000-000000000000}"/>
          </ac:spMkLst>
        </pc:spChg>
      </pc:sldChg>
      <pc:sldChg chg="modSp">
        <pc:chgData name="Sorrentino, Michaela" userId="S::sorrenti19@up.edu::2b0ca002-aad1-427b-9de0-fb1b09e3c139" providerId="AD" clId="Web-{F0BF74AB-0060-E7B1-1CA1-0BC76002E3E8}" dt="2018-09-27T23:02:25.172" v="205" actId="20577"/>
        <pc:sldMkLst>
          <pc:docMk/>
          <pc:sldMk cId="1307637728" sldId="265"/>
        </pc:sldMkLst>
        <pc:spChg chg="mod">
          <ac:chgData name="Sorrentino, Michaela" userId="S::sorrenti19@up.edu::2b0ca002-aad1-427b-9de0-fb1b09e3c139" providerId="AD" clId="Web-{F0BF74AB-0060-E7B1-1CA1-0BC76002E3E8}" dt="2018-09-27T23:02:25.172" v="205" actId="20577"/>
          <ac:spMkLst>
            <pc:docMk/>
            <pc:sldMk cId="1307637728" sldId="265"/>
            <ac:spMk id="3" creationId="{00000000-0000-0000-0000-000000000000}"/>
          </ac:spMkLst>
        </pc:spChg>
      </pc:sldChg>
      <pc:sldChg chg="addSp delSp modSp new">
        <pc:chgData name="Sorrentino, Michaela" userId="S::sorrenti19@up.edu::2b0ca002-aad1-427b-9de0-fb1b09e3c139" providerId="AD" clId="Web-{F0BF74AB-0060-E7B1-1CA1-0BC76002E3E8}" dt="2018-09-27T23:01:05.156" v="175" actId="20577"/>
        <pc:sldMkLst>
          <pc:docMk/>
          <pc:sldMk cId="3251828947" sldId="270"/>
        </pc:sldMkLst>
        <pc:spChg chg="mod">
          <ac:chgData name="Sorrentino, Michaela" userId="S::sorrenti19@up.edu::2b0ca002-aad1-427b-9de0-fb1b09e3c139" providerId="AD" clId="Web-{F0BF74AB-0060-E7B1-1CA1-0BC76002E3E8}" dt="2018-09-27T22:50:39.852" v="16" actId="1076"/>
          <ac:spMkLst>
            <pc:docMk/>
            <pc:sldMk cId="3251828947" sldId="270"/>
            <ac:spMk id="2" creationId="{C84832FC-8CDA-4E23-B493-CFD969995DDF}"/>
          </ac:spMkLst>
        </pc:spChg>
        <pc:spChg chg="mod">
          <ac:chgData name="Sorrentino, Michaela" userId="S::sorrenti19@up.edu::2b0ca002-aad1-427b-9de0-fb1b09e3c139" providerId="AD" clId="Web-{F0BF74AB-0060-E7B1-1CA1-0BC76002E3E8}" dt="2018-09-27T23:01:05.156" v="175" actId="20577"/>
          <ac:spMkLst>
            <pc:docMk/>
            <pc:sldMk cId="3251828947" sldId="270"/>
            <ac:spMk id="3" creationId="{A18F49BA-2959-42CF-8267-B73AEEA4EF7A}"/>
          </ac:spMkLst>
        </pc:spChg>
        <pc:spChg chg="add mod">
          <ac:chgData name="Sorrentino, Michaela" userId="S::sorrenti19@up.edu::2b0ca002-aad1-427b-9de0-fb1b09e3c139" providerId="AD" clId="Web-{F0BF74AB-0060-E7B1-1CA1-0BC76002E3E8}" dt="2018-09-27T22:58:50.016" v="80" actId="1076"/>
          <ac:spMkLst>
            <pc:docMk/>
            <pc:sldMk cId="3251828947" sldId="270"/>
            <ac:spMk id="10" creationId="{572781C7-114A-4A93-8550-C2FAAF241326}"/>
          </ac:spMkLst>
        </pc:spChg>
        <pc:picChg chg="add del mod modCrop">
          <ac:chgData name="Sorrentino, Michaela" userId="S::sorrenti19@up.edu::2b0ca002-aad1-427b-9de0-fb1b09e3c139" providerId="AD" clId="Web-{F0BF74AB-0060-E7B1-1CA1-0BC76002E3E8}" dt="2018-09-27T22:54:19.763" v="30"/>
          <ac:picMkLst>
            <pc:docMk/>
            <pc:sldMk cId="3251828947" sldId="270"/>
            <ac:picMk id="4" creationId="{22D2CB7E-9CAC-439E-BCE5-C8AABAFC3BDF}"/>
          </ac:picMkLst>
        </pc:picChg>
        <pc:picChg chg="add mod modCrop">
          <ac:chgData name="Sorrentino, Michaela" userId="S::sorrenti19@up.edu::2b0ca002-aad1-427b-9de0-fb1b09e3c139" providerId="AD" clId="Web-{F0BF74AB-0060-E7B1-1CA1-0BC76002E3E8}" dt="2018-09-27T22:55:04.812" v="41" actId="1076"/>
          <ac:picMkLst>
            <pc:docMk/>
            <pc:sldMk cId="3251828947" sldId="270"/>
            <ac:picMk id="6" creationId="{9FC387E6-4888-44FF-B772-7EED72ECB705}"/>
          </ac:picMkLst>
        </pc:picChg>
        <pc:cxnChg chg="add del">
          <ac:chgData name="Sorrentino, Michaela" userId="S::sorrenti19@up.edu::2b0ca002-aad1-427b-9de0-fb1b09e3c139" providerId="AD" clId="Web-{F0BF74AB-0060-E7B1-1CA1-0BC76002E3E8}" dt="2018-09-27T22:57:20.375" v="45"/>
          <ac:cxnSpMkLst>
            <pc:docMk/>
            <pc:sldMk cId="3251828947" sldId="270"/>
            <ac:cxnSpMk id="8" creationId="{533D6132-7BE7-4051-9BEB-0DA90F3E3F8F}"/>
          </ac:cxnSpMkLst>
        </pc:cxnChg>
        <pc:cxnChg chg="add mod">
          <ac:chgData name="Sorrentino, Michaela" userId="S::sorrenti19@up.edu::2b0ca002-aad1-427b-9de0-fb1b09e3c139" providerId="AD" clId="Web-{F0BF74AB-0060-E7B1-1CA1-0BC76002E3E8}" dt="2018-09-27T22:58:22.938" v="53" actId="14100"/>
          <ac:cxnSpMkLst>
            <pc:docMk/>
            <pc:sldMk cId="3251828947" sldId="270"/>
            <ac:cxnSpMk id="9" creationId="{ED106333-24E9-47E3-A4F2-54E2FA993E6D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A893A-41C6-4B7E-B3E0-5C6DFCB05E61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0F0CE9-5579-4070-86CE-9E3D7423B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250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Full Moon photograph taken 10-22-2010 from Madison, Alabama, USA. Photographed with a 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Celestron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9.25 Schmidt-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Cassegrain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telescope. Acquired with a Canon EOS Rebel T1i (EOS 500D), 20 images stacked to reduce noise. 200 ISO 1/640 sec.</a:t>
            </a:r>
          </a:p>
          <a:p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Retrieved from Wikipedia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F0CE9-5579-4070-86CE-9E3D7423B67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403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Taken with LROC</a:t>
            </a:r>
            <a:r>
              <a:rPr lang="en-US" baseline="0" dirty="0"/>
              <a:t> WAC (Lunar Reconnaissance Orbiter Camera) (Wide Angle Camera) </a:t>
            </a:r>
            <a:r>
              <a:rPr lang="mr-IN" baseline="0" dirty="0"/>
              <a:t>–</a:t>
            </a:r>
            <a:r>
              <a:rPr lang="en-US" baseline="0" dirty="0"/>
              <a:t> cameras on the Lunar Reconnaissance Orbiter that was launched in 2009</a:t>
            </a:r>
          </a:p>
          <a:p>
            <a:endParaRPr lang="en-US">
              <a:cs typeface="Calibri"/>
            </a:endParaRPr>
          </a:p>
          <a:p>
            <a:r>
              <a:rPr lang="en-US" dirty="0">
                <a:cs typeface="Calibri"/>
              </a:rPr>
              <a:t>South pole looks that way </a:t>
            </a:r>
            <a:r>
              <a:rPr lang="en-US" dirty="0" err="1">
                <a:cs typeface="Calibri"/>
              </a:rPr>
              <a:t>bc</a:t>
            </a:r>
            <a:r>
              <a:rPr lang="en-US" dirty="0">
                <a:cs typeface="Calibri"/>
              </a:rPr>
              <a:t> of impact craters (the biggest one is the South Pole-Aitken basin)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F0CE9-5579-4070-86CE-9E3D7423B67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864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GRAIL – Gravity Recovery and Interior Laboratory: program to map the gravitational fields of the Moon in order to determine its interior structure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0F0CE9-5579-4070-86CE-9E3D7423B67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313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E9CD4-ACC8-41B0-85EC-A65A032C33A8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129DC-E17C-4532-88BA-4B90135CFDA4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E9CD4-ACC8-41B0-85EC-A65A032C33A8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129DC-E17C-4532-88BA-4B90135CFD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E9CD4-ACC8-41B0-85EC-A65A032C33A8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129DC-E17C-4532-88BA-4B90135CFD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E9CD4-ACC8-41B0-85EC-A65A032C33A8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129DC-E17C-4532-88BA-4B90135CFD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E9CD4-ACC8-41B0-85EC-A65A032C33A8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129DC-E17C-4532-88BA-4B90135CFDA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E9CD4-ACC8-41B0-85EC-A65A032C33A8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129DC-E17C-4532-88BA-4B90135CFD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E9CD4-ACC8-41B0-85EC-A65A032C33A8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129DC-E17C-4532-88BA-4B90135CFDA4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E9CD4-ACC8-41B0-85EC-A65A032C33A8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129DC-E17C-4532-88BA-4B90135CFD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E9CD4-ACC8-41B0-85EC-A65A032C33A8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129DC-E17C-4532-88BA-4B90135CFD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E9CD4-ACC8-41B0-85EC-A65A032C33A8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129DC-E17C-4532-88BA-4B90135CFD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A11E9CD4-ACC8-41B0-85EC-A65A032C33A8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86D129DC-E17C-4532-88BA-4B90135CFD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11E9CD4-ACC8-41B0-85EC-A65A032C33A8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86D129DC-E17C-4532-88BA-4B90135CFDA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elescopesplus.com/blogs/helpful-information/18963396-how-filters-can-better-your-view" TargetMode="External"/><Relationship Id="rId3" Type="http://schemas.openxmlformats.org/officeDocument/2006/relationships/hyperlink" Target="https://solarsystem.nasa.gov/moons/earths-moon/overview/" TargetMode="External"/><Relationship Id="rId7" Type="http://schemas.openxmlformats.org/officeDocument/2006/relationships/hyperlink" Target="http://-you-see-the-american-flag-on-the-moon-yes/" TargetMode="External"/><Relationship Id="rId2" Type="http://schemas.openxmlformats.org/officeDocument/2006/relationships/hyperlink" Target="https://en.wikipedia.org/wiki/Mo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roc.sese.asu.edu/about" TargetMode="External"/><Relationship Id="rId11" Type="http://schemas.openxmlformats.org/officeDocument/2006/relationships/hyperlink" Target="https://en.wikipedia.org/wiki/Tide" TargetMode="External"/><Relationship Id="rId5" Type="http://schemas.openxmlformats.org/officeDocument/2006/relationships/hyperlink" Target="https://history.nasa.gov/ap11ann/kippsphotos/apollo.html" TargetMode="External"/><Relationship Id="rId10" Type="http://schemas.openxmlformats.org/officeDocument/2006/relationships/hyperlink" Target="https://en.wikipedia.org/wiki/Tidal_acceleration" TargetMode="External"/><Relationship Id="rId4" Type="http://schemas.openxmlformats.org/officeDocument/2006/relationships/hyperlink" Target="https://www.space.com/14296-moon-telescope-viewing-skywatching-tips.html" TargetMode="External"/><Relationship Id="rId9" Type="http://schemas.openxmlformats.org/officeDocument/2006/relationships/hyperlink" Target="http://e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THE MOON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Michaela Sorrentino</a:t>
            </a:r>
          </a:p>
        </p:txBody>
      </p:sp>
    </p:spTree>
    <p:extLst>
      <p:ext uri="{BB962C8B-B14F-4D97-AF65-F5344CB8AC3E}">
        <p14:creationId xmlns:p14="http://schemas.microsoft.com/office/powerpoint/2010/main" val="386784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Lunar Missions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100+ spacecraft have explored the Moon</a:t>
            </a:r>
          </a:p>
          <a:p>
            <a:pPr lvl="1"/>
            <a:r>
              <a:rPr lang="en-US"/>
              <a:t>Soviet’s </a:t>
            </a:r>
            <a:r>
              <a:rPr lang="en-US" i="1"/>
              <a:t>Luna </a:t>
            </a:r>
            <a:r>
              <a:rPr lang="en-US"/>
              <a:t>program</a:t>
            </a:r>
          </a:p>
          <a:p>
            <a:pPr lvl="1"/>
            <a:r>
              <a:rPr lang="en-US"/>
              <a:t>U.S.’s </a:t>
            </a:r>
            <a:r>
              <a:rPr lang="en-US" i="1"/>
              <a:t>Apollo</a:t>
            </a:r>
            <a:r>
              <a:rPr lang="en-US"/>
              <a:t>, </a:t>
            </a:r>
            <a:r>
              <a:rPr lang="en-US" i="1"/>
              <a:t>Lunar Prospector, </a:t>
            </a:r>
            <a:r>
              <a:rPr lang="en-US"/>
              <a:t>and GRAIL</a:t>
            </a:r>
          </a:p>
          <a:p>
            <a:pPr lvl="1"/>
            <a:r>
              <a:rPr lang="en-US"/>
              <a:t>24 people have visited the Moon (12 have actually walked on it)</a:t>
            </a:r>
          </a:p>
          <a:p>
            <a:r>
              <a:rPr lang="en-US"/>
              <a:t>Future exploration</a:t>
            </a:r>
          </a:p>
          <a:p>
            <a:pPr lvl="1"/>
            <a:r>
              <a:rPr lang="en-US"/>
              <a:t>Moon Express: private start-up trying to land on the Moon</a:t>
            </a:r>
          </a:p>
          <a:p>
            <a:pPr lvl="1"/>
            <a:r>
              <a:rPr lang="en-US"/>
              <a:t>SpaceX, Vodafone, Nokia and Audi are working to install a 4G wireless network to stream live footage of lunar surface</a:t>
            </a:r>
          </a:p>
        </p:txBody>
      </p:sp>
    </p:spTree>
    <p:extLst>
      <p:ext uri="{BB962C8B-B14F-4D97-AF65-F5344CB8AC3E}">
        <p14:creationId xmlns:p14="http://schemas.microsoft.com/office/powerpoint/2010/main" val="2167233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403" y="609600"/>
            <a:ext cx="6985997" cy="5562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0600" y="6172200"/>
            <a:ext cx="3429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/>
              <a:t>https://</a:t>
            </a:r>
            <a:r>
              <a:rPr lang="en-US" sz="1000" err="1"/>
              <a:t>history.nasa.gov</a:t>
            </a:r>
            <a:r>
              <a:rPr lang="en-US" sz="1000"/>
              <a:t>/ap11ann/</a:t>
            </a:r>
            <a:r>
              <a:rPr lang="en-US" sz="1000" err="1"/>
              <a:t>kippsphotos</a:t>
            </a:r>
            <a:r>
              <a:rPr lang="en-US" sz="1000"/>
              <a:t>/5875.jpg</a:t>
            </a:r>
          </a:p>
        </p:txBody>
      </p:sp>
    </p:spTree>
    <p:extLst>
      <p:ext uri="{BB962C8B-B14F-4D97-AF65-F5344CB8AC3E}">
        <p14:creationId xmlns:p14="http://schemas.microsoft.com/office/powerpoint/2010/main" val="3245696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832FC-8CDA-4E23-B493-CFD969995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48564"/>
            <a:ext cx="7772400" cy="914400"/>
          </a:xfrm>
        </p:spPr>
        <p:txBody>
          <a:bodyPr/>
          <a:lstStyle/>
          <a:p>
            <a:r>
              <a:rPr lang="en-US"/>
              <a:t>Can we see lunar landing sites </a:t>
            </a:r>
            <a:r>
              <a:rPr lang="en-US" dirty="0"/>
              <a:t>from Earth?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F49BA-2959-42CF-8267-B73AEEA4E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anchor="t">
            <a:normAutofit/>
          </a:bodyPr>
          <a:lstStyle/>
          <a:p>
            <a:r>
              <a:rPr lang="en-US"/>
              <a:t>Yes!</a:t>
            </a:r>
          </a:p>
          <a:p>
            <a:pPr marL="740410" lvl="1"/>
            <a:r>
              <a:rPr lang="en-US"/>
              <a:t>Objects too </a:t>
            </a:r>
          </a:p>
          <a:p>
            <a:pPr marL="454660" lvl="1" indent="0">
              <a:buNone/>
            </a:pPr>
            <a:r>
              <a:rPr lang="en-US"/>
              <a:t>    small to be seen </a:t>
            </a:r>
            <a:endParaRPr lang="en-US" dirty="0"/>
          </a:p>
          <a:p>
            <a:pPr marL="454660" lvl="1" indent="0">
              <a:buNone/>
            </a:pPr>
            <a:r>
              <a:rPr lang="en-US"/>
              <a:t>    with Hubble</a:t>
            </a:r>
          </a:p>
          <a:p>
            <a:pPr marL="740410" lvl="1"/>
            <a:r>
              <a:rPr lang="en-US"/>
              <a:t>Lunar</a:t>
            </a:r>
            <a:endParaRPr lang="en-US" dirty="0"/>
          </a:p>
          <a:p>
            <a:pPr marL="454660" lvl="1" indent="0">
              <a:buNone/>
            </a:pPr>
            <a:r>
              <a:rPr lang="en-US"/>
              <a:t>    Reconnaissance</a:t>
            </a:r>
            <a:endParaRPr lang="en-US" dirty="0"/>
          </a:p>
          <a:p>
            <a:pPr marL="454660" lvl="1" indent="0">
              <a:buNone/>
            </a:pPr>
            <a:r>
              <a:rPr lang="en-US"/>
              <a:t>    Orbiter can!</a:t>
            </a:r>
            <a:endParaRPr lang="en-US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9FC387E6-4888-44FF-B772-7EED72ECB7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99" t="18198" r="80887" b="10954"/>
          <a:stretch/>
        </p:blipFill>
        <p:spPr>
          <a:xfrm>
            <a:off x="4110566" y="1779482"/>
            <a:ext cx="4698887" cy="4722922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D106333-24E9-47E3-A4F2-54E2FA993E6D}"/>
              </a:ext>
            </a:extLst>
          </p:cNvPr>
          <p:cNvCxnSpPr/>
          <p:nvPr/>
        </p:nvCxnSpPr>
        <p:spPr>
          <a:xfrm>
            <a:off x="3321051" y="5617633"/>
            <a:ext cx="1708149" cy="31115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72781C7-114A-4A93-8550-C2FAAF241326}"/>
              </a:ext>
            </a:extLst>
          </p:cNvPr>
          <p:cNvSpPr txBox="1"/>
          <p:nvPr/>
        </p:nvSpPr>
        <p:spPr>
          <a:xfrm>
            <a:off x="670983" y="5401733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Apollo 17 Lunar Module</a:t>
            </a:r>
          </a:p>
        </p:txBody>
      </p:sp>
    </p:spTree>
    <p:extLst>
      <p:ext uri="{BB962C8B-B14F-4D97-AF65-F5344CB8AC3E}">
        <p14:creationId xmlns:p14="http://schemas.microsoft.com/office/powerpoint/2010/main" val="3251828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 Facts!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768"/>
            <a:ext cx="7326702" cy="4830792"/>
          </a:xfrm>
        </p:spPr>
        <p:txBody>
          <a:bodyPr vert="horz" anchor="t">
            <a:normAutofit fontScale="85000" lnSpcReduction="20000"/>
          </a:bodyPr>
          <a:lstStyle/>
          <a:p>
            <a:r>
              <a:rPr lang="en-US" dirty="0"/>
              <a:t>Moon currently rotates at same rate </a:t>
            </a:r>
          </a:p>
          <a:p>
            <a:pPr marL="68580" indent="0">
              <a:buNone/>
            </a:pPr>
            <a:r>
              <a:rPr lang="en-US" sz="3100" dirty="0"/>
              <a:t>     that it revolves around Earth </a:t>
            </a:r>
            <a:endParaRPr lang="en-US" dirty="0"/>
          </a:p>
          <a:p>
            <a:pPr marL="68580" indent="0">
              <a:buNone/>
            </a:pPr>
            <a:r>
              <a:rPr lang="en-US" dirty="0"/>
              <a:t>     (synchronous rotation)</a:t>
            </a:r>
          </a:p>
          <a:p>
            <a:pPr marL="740410" lvl="1"/>
            <a:r>
              <a:rPr lang="en-US" dirty="0"/>
              <a:t>We only see one side of the Moon!</a:t>
            </a:r>
          </a:p>
          <a:p>
            <a:pPr marL="740410" lvl="1"/>
            <a:endParaRPr lang="en-US" dirty="0"/>
          </a:p>
          <a:p>
            <a:r>
              <a:rPr lang="en-US" dirty="0"/>
              <a:t>Each year, the Moon moves an inch further away from the Earth</a:t>
            </a:r>
          </a:p>
          <a:p>
            <a:pPr marL="740410" lvl="1"/>
            <a:r>
              <a:rPr lang="en-US" dirty="0"/>
              <a:t>The gravitational forces of the Sun and the Moon create tides on Earth</a:t>
            </a:r>
          </a:p>
          <a:p>
            <a:pPr marL="740410" lvl="1"/>
            <a:r>
              <a:rPr lang="en-US" dirty="0"/>
              <a:t>High tides + Moon's gravity = tidal bulging</a:t>
            </a:r>
          </a:p>
          <a:p>
            <a:pPr marL="740410" lvl="1"/>
            <a:r>
              <a:rPr lang="en-US" dirty="0"/>
              <a:t>Earth's rotation causes torque on the Moon; Moon moves further away from Earth &amp; days become longer</a:t>
            </a:r>
          </a:p>
          <a:p>
            <a:pPr marL="740410" lvl="1"/>
            <a:r>
              <a:rPr lang="en-US" dirty="0"/>
              <a:t>Earth used to rotate at faster rate (days are ~2 hours longer than they were 600 million years ago)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9066BB9E-68D2-48E2-A5C9-7A51A0CE7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9926" y="394119"/>
            <a:ext cx="1817658" cy="23172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161CF81-104E-4989-A00D-71BAF6CB1A98}"/>
              </a:ext>
            </a:extLst>
          </p:cNvPr>
          <p:cNvSpPr txBox="1"/>
          <p:nvPr/>
        </p:nvSpPr>
        <p:spPr>
          <a:xfrm>
            <a:off x="6685470" y="2725947"/>
            <a:ext cx="1854681" cy="40011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000" dirty="0"/>
              <a:t>https://en.wikipedia.org/wiki/Tidal_acceleration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122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anchor="t">
            <a:normAutofit fontScale="70000" lnSpcReduction="20000"/>
          </a:bodyPr>
          <a:lstStyle/>
          <a:p>
            <a:r>
              <a:rPr lang="en-US" sz="3200" dirty="0">
                <a:hlinkClick r:id="rId2"/>
              </a:rPr>
              <a:t>https://en.wikipedia.org/wiki/Moon</a:t>
            </a:r>
            <a:endParaRPr lang="en-US" sz="3200"/>
          </a:p>
          <a:p>
            <a:r>
              <a:rPr lang="en-US" sz="3200" dirty="0">
                <a:hlinkClick r:id="rId3"/>
              </a:rPr>
              <a:t>https://solarsystem.nasa.gov/moons/earths-moon/overview/</a:t>
            </a:r>
            <a:endParaRPr lang="en-US" sz="3200"/>
          </a:p>
          <a:p>
            <a:r>
              <a:rPr lang="en-US" sz="3200" dirty="0">
                <a:hlinkClick r:id="rId4"/>
              </a:rPr>
              <a:t>https://www.space.com/14296-moon-telescope-viewing-skywatching-tips.html</a:t>
            </a:r>
            <a:endParaRPr lang="en-US" sz="3200"/>
          </a:p>
          <a:p>
            <a:r>
              <a:rPr lang="en-US" sz="3200" dirty="0">
                <a:hlinkClick r:id="rId5"/>
              </a:rPr>
              <a:t>https://history.nasa.gov/ap11ann/kippsphotos/apollo.html</a:t>
            </a:r>
            <a:endParaRPr lang="en-US" sz="3200"/>
          </a:p>
          <a:p>
            <a:r>
              <a:rPr lang="en-US" sz="3200" dirty="0">
                <a:hlinkClick r:id="rId6"/>
              </a:rPr>
              <a:t>http://lroc.sese.asu.edu/about</a:t>
            </a:r>
            <a:endParaRPr lang="en-US" sz="3200"/>
          </a:p>
          <a:p>
            <a:r>
              <a:rPr lang="en-US" sz="3200" dirty="0">
                <a:hlinkClick r:id="rId7"/>
              </a:rPr>
              <a:t>https://astrobob.areavoices.com/2012/07/28/can-you-see-the-american-flag-on-the-moon-yes/</a:t>
            </a:r>
            <a:endParaRPr lang="en-US" sz="3200"/>
          </a:p>
          <a:p>
            <a:r>
              <a:rPr lang="en-US" sz="3200" dirty="0">
                <a:hlinkClick r:id="rId8"/>
              </a:rPr>
              <a:t>https://www.telescopesplus.com/blogs/helpful-information/18963396-how-filters-can-better-your-view</a:t>
            </a:r>
            <a:endParaRPr lang="en-US" sz="3200"/>
          </a:p>
          <a:p>
            <a:r>
              <a:rPr lang="en-US" sz="3200" dirty="0">
                <a:hlinkClick r:id="rId9"/>
              </a:rPr>
              <a:t>https://en.wikipedia.org/wiki/Lunar_south_pole</a:t>
            </a:r>
            <a:endParaRPr lang="en-US" sz="3200"/>
          </a:p>
          <a:p>
            <a:r>
              <a:rPr lang="en-US" sz="3200" dirty="0">
                <a:hlinkClick r:id="rId10"/>
              </a:rPr>
              <a:t>https://en.wikipedia.org/wiki/Tidal_acceleration</a:t>
            </a:r>
            <a:endParaRPr lang="en-US" sz="3200"/>
          </a:p>
          <a:p>
            <a:r>
              <a:rPr lang="en-US" sz="3200" dirty="0">
                <a:hlinkClick r:id="rId11"/>
              </a:rPr>
              <a:t>https://en.wikipedia.org/wiki/Tide</a:t>
            </a:r>
            <a:endParaRPr lang="en-US" sz="3200" dirty="0"/>
          </a:p>
          <a:p>
            <a:endParaRPr lang="en-US" sz="4100" dirty="0"/>
          </a:p>
          <a:p>
            <a:pPr marL="68580" indent="0">
              <a:buNone/>
            </a:pPr>
            <a:endParaRPr lang="en-US" dirty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637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500"/>
              <a:t>Thank you for your time!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082676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 Moon?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Natural satellites that orbit planets and asteroids</a:t>
            </a:r>
          </a:p>
          <a:p>
            <a:r>
              <a:rPr lang="en-US"/>
              <a:t>Vary in shape, size, and make-up</a:t>
            </a:r>
          </a:p>
          <a:p>
            <a:r>
              <a:rPr lang="en-US"/>
              <a:t>Moons in our solar system</a:t>
            </a:r>
          </a:p>
          <a:p>
            <a:pPr lvl="1"/>
            <a:r>
              <a:rPr lang="en-US"/>
              <a:t>Mercury and Venus = 0</a:t>
            </a:r>
          </a:p>
          <a:p>
            <a:pPr lvl="1"/>
            <a:r>
              <a:rPr lang="en-US"/>
              <a:t>Earth = 1</a:t>
            </a:r>
          </a:p>
          <a:p>
            <a:pPr lvl="1"/>
            <a:r>
              <a:rPr lang="en-US"/>
              <a:t>Mars = 2</a:t>
            </a:r>
          </a:p>
          <a:p>
            <a:pPr lvl="1"/>
            <a:r>
              <a:rPr lang="en-US"/>
              <a:t>Jupiter = 79*</a:t>
            </a:r>
          </a:p>
          <a:p>
            <a:pPr lvl="1"/>
            <a:r>
              <a:rPr lang="en-US"/>
              <a:t>Saturn = 53*</a:t>
            </a:r>
          </a:p>
          <a:p>
            <a:pPr lvl="1"/>
            <a:r>
              <a:rPr lang="en-US"/>
              <a:t>Uranus = 27*</a:t>
            </a:r>
          </a:p>
          <a:p>
            <a:pPr lvl="1"/>
            <a:r>
              <a:rPr lang="en-US"/>
              <a:t>Neptune = 13*</a:t>
            </a:r>
          </a:p>
          <a:p>
            <a:pPr lvl="1"/>
            <a:r>
              <a:rPr lang="en-US"/>
              <a:t>Pluto = 5</a:t>
            </a:r>
          </a:p>
          <a:p>
            <a:pPr lvl="1"/>
            <a:endParaRPr lang="en-US"/>
          </a:p>
          <a:p>
            <a:pPr marL="454914" lvl="1" indent="0">
              <a:buNone/>
            </a:pPr>
            <a:r>
              <a:rPr lang="en-US"/>
              <a:t>* Have been officially confirmed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965" y="2667000"/>
            <a:ext cx="370403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15000" y="5257800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/>
              <a:t>https://solarsystem.nasa.gov/moons/in-depth/</a:t>
            </a:r>
          </a:p>
        </p:txBody>
      </p:sp>
    </p:spTree>
    <p:extLst>
      <p:ext uri="{BB962C8B-B14F-4D97-AF65-F5344CB8AC3E}">
        <p14:creationId xmlns:p14="http://schemas.microsoft.com/office/powerpoint/2010/main" val="3800012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Our Moon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238,519 miles from Earth</a:t>
            </a:r>
          </a:p>
          <a:p>
            <a:r>
              <a:rPr lang="en-US" dirty="0"/>
              <a:t>2,158 miles in diameter</a:t>
            </a:r>
          </a:p>
          <a:p>
            <a:r>
              <a:rPr lang="en-US" dirty="0"/>
              <a:t>Approx. 4.5 billion years old</a:t>
            </a:r>
          </a:p>
          <a:p>
            <a:r>
              <a:rPr lang="en-US" dirty="0"/>
              <a:t>Orbit around Earth = 27 Earth days</a:t>
            </a:r>
          </a:p>
          <a:p>
            <a:pPr lvl="1"/>
            <a:r>
              <a:rPr lang="en-US" dirty="0"/>
              <a:t>Synodic period = 29 days (full moon to full moon)</a:t>
            </a:r>
          </a:p>
          <a:p>
            <a:r>
              <a:rPr lang="en-US" dirty="0"/>
              <a:t>Gravity = 1.62 m/s</a:t>
            </a:r>
            <a:r>
              <a:rPr lang="en-US" baseline="30000" dirty="0"/>
              <a:t>2 </a:t>
            </a:r>
            <a:r>
              <a:rPr lang="en-US" dirty="0"/>
              <a:t>(1/6</a:t>
            </a:r>
            <a:r>
              <a:rPr lang="en-US" baseline="30000" dirty="0"/>
              <a:t>th</a:t>
            </a:r>
            <a:r>
              <a:rPr lang="en-US" dirty="0"/>
              <a:t> of Earth’s)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388" y="381000"/>
            <a:ext cx="3090812" cy="293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05600" y="3200400"/>
            <a:ext cx="2133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https://en.wikipedia.org/wiki/Moon</a:t>
            </a:r>
          </a:p>
        </p:txBody>
      </p:sp>
    </p:spTree>
    <p:extLst>
      <p:ext uri="{BB962C8B-B14F-4D97-AF65-F5344CB8AC3E}">
        <p14:creationId xmlns:p14="http://schemas.microsoft.com/office/powerpoint/2010/main" val="689402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Theory: Mars-sized body (Theia) collided with Earth 4.5 billion years ago</a:t>
            </a:r>
          </a:p>
          <a:p>
            <a:pPr lvl="1"/>
            <a:r>
              <a:rPr lang="en-US"/>
              <a:t>Debris from impact accumulated and formed our moon</a:t>
            </a:r>
          </a:p>
          <a:p>
            <a:pPr lvl="1"/>
            <a:r>
              <a:rPr lang="en-US"/>
              <a:t>“Magma ocean” – took 100 million years to crystallize (surface is now covered in “dark volcanic </a:t>
            </a:r>
            <a:r>
              <a:rPr lang="en-US" err="1"/>
              <a:t>maria</a:t>
            </a:r>
            <a:r>
              <a:rPr lang="en-US"/>
              <a:t>”)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803" y="4572000"/>
            <a:ext cx="3057797" cy="1789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52803" y="6324600"/>
            <a:ext cx="3133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/>
              <a:t>https://en.wikipedia.org/wiki/Moon#/media/File:PIA18821-LunarGrailMission-OceanusProcellarum-Rifts-Closeup-20141001.jpg</a:t>
            </a:r>
          </a:p>
        </p:txBody>
      </p:sp>
    </p:spTree>
    <p:extLst>
      <p:ext uri="{BB962C8B-B14F-4D97-AF65-F5344CB8AC3E}">
        <p14:creationId xmlns:p14="http://schemas.microsoft.com/office/powerpoint/2010/main" val="3679192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Physical Composition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Has a core, mantle and a crust (just like Earth!)</a:t>
            </a:r>
          </a:p>
          <a:p>
            <a:pPr lvl="1"/>
            <a:r>
              <a:rPr lang="en-US"/>
              <a:t>Core consists of solid, liquid, and partially-molten iron</a:t>
            </a:r>
          </a:p>
          <a:p>
            <a:r>
              <a:rPr lang="en-US"/>
              <a:t>Very thin atmosphere</a:t>
            </a:r>
          </a:p>
          <a:p>
            <a:pPr lvl="1"/>
            <a:r>
              <a:rPr lang="en-US"/>
              <a:t>Made of helium, argon, neon, </a:t>
            </a:r>
          </a:p>
          <a:p>
            <a:pPr marL="454914" lvl="1" indent="0">
              <a:buNone/>
            </a:pPr>
            <a:r>
              <a:rPr lang="en-US"/>
              <a:t>     sodium, potassium, hydrogen,</a:t>
            </a:r>
          </a:p>
          <a:p>
            <a:pPr marL="454914" lvl="1" indent="0">
              <a:buNone/>
            </a:pPr>
            <a:r>
              <a:rPr lang="en-US"/>
              <a:t>     and radon</a:t>
            </a:r>
          </a:p>
        </p:txBody>
      </p:sp>
      <p:pic>
        <p:nvPicPr>
          <p:cNvPr id="4098" name="Picture 2" descr="https://upload.wikimedia.org/wikipedia/commons/thumb/e/eb/Moon_diagram.svg/1024px-Moon_diagram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10000"/>
            <a:ext cx="2895600" cy="265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24600" y="632460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/>
              <a:t>https://</a:t>
            </a:r>
            <a:r>
              <a:rPr lang="en-US" sz="1000" err="1"/>
              <a:t>en.wikipedia.org</a:t>
            </a:r>
            <a:r>
              <a:rPr lang="en-US" sz="1000"/>
              <a:t>/wiki/Moon#/media/</a:t>
            </a:r>
            <a:r>
              <a:rPr lang="en-US" sz="1000" err="1"/>
              <a:t>File:Moon_diagram.svg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016472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65315"/>
            <a:ext cx="7772400" cy="914400"/>
          </a:xfrm>
        </p:spPr>
        <p:txBody>
          <a:bodyPr/>
          <a:lstStyle/>
          <a:p>
            <a:r>
              <a:rPr lang="en-US"/>
              <a:t>Viewing the Moon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72957"/>
            <a:ext cx="7513608" cy="4572000"/>
          </a:xfrm>
        </p:spPr>
        <p:txBody>
          <a:bodyPr vert="horz" anchor="t">
            <a:normAutofit fontScale="92500" lnSpcReduction="20000"/>
          </a:bodyPr>
          <a:lstStyle/>
          <a:p>
            <a:r>
              <a:rPr lang="en-US" dirty="0"/>
              <a:t>Apparent magnitude ranges from -2.5 to </a:t>
            </a:r>
          </a:p>
          <a:p>
            <a:pPr marL="68580" indent="0">
              <a:buNone/>
            </a:pPr>
            <a:r>
              <a:rPr lang="en-US" dirty="0"/>
              <a:t>    -12.9 (full moon)</a:t>
            </a:r>
          </a:p>
          <a:p>
            <a:pPr marL="740410" lvl="1"/>
            <a:r>
              <a:rPr lang="en-US" dirty="0"/>
              <a:t>Second-brightest “regularly visible” celestial object in Earth’s sky (the Sun is the brightest)</a:t>
            </a:r>
          </a:p>
          <a:p>
            <a:pPr marL="740410" lvl="1"/>
            <a:r>
              <a:rPr lang="en-US" dirty="0"/>
              <a:t>Apparent size is about the same as the Sun’s</a:t>
            </a:r>
          </a:p>
          <a:p>
            <a:r>
              <a:rPr lang="en-US" dirty="0"/>
              <a:t>Can be viewed with or without telescope (&lt;50x shows the whole moon, &gt;150x lets you see details of terrain)</a:t>
            </a:r>
          </a:p>
          <a:p>
            <a:pPr marL="740410" lvl="1"/>
            <a:r>
              <a:rPr lang="en-US" dirty="0"/>
              <a:t>Best viewed through a telescope with neutral density filter (dims w/o coloring), well above the horizon</a:t>
            </a:r>
          </a:p>
          <a:p>
            <a:pPr marL="740410" lvl="1"/>
            <a:r>
              <a:rPr lang="en-US" dirty="0"/>
              <a:t>Can view during the day</a:t>
            </a:r>
          </a:p>
        </p:txBody>
      </p:sp>
      <p:pic>
        <p:nvPicPr>
          <p:cNvPr id="4" name="Picture 4" descr="A screenshot of a computer&#10;&#10;Description generated with very high confidence">
            <a:extLst>
              <a:ext uri="{FF2B5EF4-FFF2-40B4-BE49-F238E27FC236}">
                <a16:creationId xmlns:a16="http://schemas.microsoft.com/office/drawing/2014/main" id="{DE81C9EE-1C3E-428E-8785-69CBE4EF54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98" t="53804" r="83861" b="29276"/>
          <a:stretch/>
        </p:blipFill>
        <p:spPr>
          <a:xfrm>
            <a:off x="5703505" y="173667"/>
            <a:ext cx="3244620" cy="11958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D70A94-3F22-4C03-960A-EDC2356286C4}"/>
              </a:ext>
            </a:extLst>
          </p:cNvPr>
          <p:cNvSpPr txBox="1"/>
          <p:nvPr/>
        </p:nvSpPr>
        <p:spPr>
          <a:xfrm>
            <a:off x="5805674" y="1354997"/>
            <a:ext cx="3241267" cy="40011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000"/>
              <a:t>https://www.telescopesplus.com/blogs/helpful-information/18963396-how-filters-can-better-your-view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703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Lunar Phases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2286000"/>
            <a:ext cx="8642169" cy="3456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83232" y="5773579"/>
            <a:ext cx="49083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/>
              <a:t>https://en.wikipedia.org/wiki/Moon#/media/File:Moon_phases_en.jpg</a:t>
            </a:r>
          </a:p>
        </p:txBody>
      </p:sp>
    </p:spTree>
    <p:extLst>
      <p:ext uri="{BB962C8B-B14F-4D97-AF65-F5344CB8AC3E}">
        <p14:creationId xmlns:p14="http://schemas.microsoft.com/office/powerpoint/2010/main" val="3162689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~All~ sides of the Moon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1447800"/>
            <a:ext cx="2362200" cy="2362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1447800"/>
            <a:ext cx="2362200" cy="2362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0" y="4038600"/>
            <a:ext cx="2362200" cy="2362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5400" y="4051128"/>
            <a:ext cx="2362200" cy="2362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05200" y="6400800"/>
            <a:ext cx="4038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/>
              <a:t>http://</a:t>
            </a:r>
            <a:r>
              <a:rPr lang="en-US" sz="1000" err="1"/>
              <a:t>lroc.sese.asu.edu</a:t>
            </a:r>
            <a:r>
              <a:rPr lang="en-US" sz="1000"/>
              <a:t>/posts/298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086D95-A95E-4D3F-A5AE-DB6C5770B883}"/>
              </a:ext>
            </a:extLst>
          </p:cNvPr>
          <p:cNvSpPr txBox="1"/>
          <p:nvPr/>
        </p:nvSpPr>
        <p:spPr>
          <a:xfrm>
            <a:off x="1718970" y="3589913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Near Side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4DB2CF-5BEB-4D1B-A011-BC3A10FBBFE8}"/>
              </a:ext>
            </a:extLst>
          </p:cNvPr>
          <p:cNvSpPr txBox="1"/>
          <p:nvPr/>
        </p:nvSpPr>
        <p:spPr>
          <a:xfrm>
            <a:off x="4924478" y="3589913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Far Side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110E23-1C45-44CC-A10A-4053CBC5DA92}"/>
              </a:ext>
            </a:extLst>
          </p:cNvPr>
          <p:cNvSpPr txBox="1"/>
          <p:nvPr/>
        </p:nvSpPr>
        <p:spPr>
          <a:xfrm>
            <a:off x="1718969" y="6041935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North Pole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99EA02-75C4-45EE-BFAA-E8E2308AEF6E}"/>
              </a:ext>
            </a:extLst>
          </p:cNvPr>
          <p:cNvSpPr txBox="1"/>
          <p:nvPr/>
        </p:nvSpPr>
        <p:spPr>
          <a:xfrm>
            <a:off x="4924477" y="6041935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South Pole</a:t>
            </a:r>
          </a:p>
        </p:txBody>
      </p:sp>
    </p:spTree>
    <p:extLst>
      <p:ext uri="{BB962C8B-B14F-4D97-AF65-F5344CB8AC3E}">
        <p14:creationId xmlns:p14="http://schemas.microsoft.com/office/powerpoint/2010/main" val="2631216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Eclipses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963579"/>
            <a:ext cx="3898900" cy="3848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5849779"/>
            <a:ext cx="3200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/>
              <a:t>https://</a:t>
            </a:r>
            <a:r>
              <a:rPr lang="en-US" sz="1000" err="1"/>
              <a:t>en.wikipedia.org</a:t>
            </a:r>
            <a:r>
              <a:rPr lang="en-US" sz="1000"/>
              <a:t>/wiki/</a:t>
            </a:r>
            <a:r>
              <a:rPr lang="en-US" sz="1000" err="1"/>
              <a:t>Solar_eclipse</a:t>
            </a:r>
            <a:endParaRPr lang="en-US" sz="10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981200"/>
            <a:ext cx="3810000" cy="381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67400" y="5791200"/>
            <a:ext cx="3048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/>
              <a:t>https://</a:t>
            </a:r>
            <a:r>
              <a:rPr lang="en-US" sz="1000" err="1"/>
              <a:t>en.wikipedia.org</a:t>
            </a:r>
            <a:r>
              <a:rPr lang="en-US" sz="1000"/>
              <a:t>/wiki/</a:t>
            </a:r>
            <a:r>
              <a:rPr lang="en-US" sz="1000" err="1"/>
              <a:t>Lunar_eclipse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8585180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</TotalTime>
  <Words>748</Words>
  <Application>Microsoft Office PowerPoint</Application>
  <PresentationFormat>On-screen Show (4:3)</PresentationFormat>
  <Paragraphs>112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Calibri</vt:lpstr>
      <vt:lpstr>Consolas</vt:lpstr>
      <vt:lpstr>Corbel</vt:lpstr>
      <vt:lpstr>Mangal</vt:lpstr>
      <vt:lpstr>Wingdings</vt:lpstr>
      <vt:lpstr>Wingdings 2</vt:lpstr>
      <vt:lpstr>Wingdings 3</vt:lpstr>
      <vt:lpstr>Metro</vt:lpstr>
      <vt:lpstr>THE MOON</vt:lpstr>
      <vt:lpstr>What is a Moon?</vt:lpstr>
      <vt:lpstr>Our Moon</vt:lpstr>
      <vt:lpstr>Formation</vt:lpstr>
      <vt:lpstr>Physical Composition</vt:lpstr>
      <vt:lpstr>Viewing the Moon</vt:lpstr>
      <vt:lpstr>Lunar Phases</vt:lpstr>
      <vt:lpstr>~All~ sides of the Moon</vt:lpstr>
      <vt:lpstr>Eclipses</vt:lpstr>
      <vt:lpstr>Lunar Missions</vt:lpstr>
      <vt:lpstr>PowerPoint Presentation</vt:lpstr>
      <vt:lpstr>Can we see lunar landing sites from Earth?</vt:lpstr>
      <vt:lpstr>Fun Facts!</vt:lpstr>
      <vt:lpstr>References</vt:lpstr>
      <vt:lpstr>Thank you for your time!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MOON</dc:title>
  <dc:creator>Template</dc:creator>
  <cp:lastModifiedBy>Lulay, Kenneth</cp:lastModifiedBy>
  <cp:revision>193</cp:revision>
  <dcterms:created xsi:type="dcterms:W3CDTF">2018-09-26T20:40:38Z</dcterms:created>
  <dcterms:modified xsi:type="dcterms:W3CDTF">2019-09-17T16:25:03Z</dcterms:modified>
</cp:coreProperties>
</file>