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9" r:id="rId3"/>
    <p:sldId id="257" r:id="rId4"/>
    <p:sldId id="261" r:id="rId5"/>
    <p:sldId id="267" r:id="rId6"/>
    <p:sldId id="263" r:id="rId7"/>
    <p:sldId id="268" r:id="rId8"/>
    <p:sldId id="271" r:id="rId9"/>
    <p:sldId id="272" r:id="rId10"/>
    <p:sldId id="265" r:id="rId11"/>
    <p:sldId id="264" r:id="rId12"/>
    <p:sldId id="269" r:id="rId13"/>
    <p:sldId id="270" r:id="rId14"/>
    <p:sldId id="260" r:id="rId15"/>
    <p:sldId id="262" r:id="rId16"/>
    <p:sldId id="273" r:id="rId17"/>
    <p:sldId id="27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Cherry" initials="JC" lastIdx="1" clrIdx="0">
    <p:extLst>
      <p:ext uri="{19B8F6BF-5375-455C-9EA6-DF929625EA0E}">
        <p15:presenceInfo xmlns:p15="http://schemas.microsoft.com/office/powerpoint/2012/main" userId="6a203acb51511c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4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0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59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3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7E833E-1B6D-415F-AD29-75AE8C43BD0D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52596F-08A7-4B70-989A-F2B1CF31E66B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mundoptics.com/resources/application-notes/optics/introduction-to-adaptive-optics-and-deformable-mirrors/" TargetMode="External"/><Relationship Id="rId13" Type="http://schemas.openxmlformats.org/officeDocument/2006/relationships/hyperlink" Target="https://lasers.llnl.gov/about/how-nif-works/seven-wonders/deformable-mirror" TargetMode="External"/><Relationship Id="rId18" Type="http://schemas.openxmlformats.org/officeDocument/2006/relationships/hyperlink" Target="https://www.electronicspecifier.com/cms/images/Figure%203%20-%20A%20deformable%20this%20mirror%20spread%20over%208000%20actuators.jpg" TargetMode="External"/><Relationship Id="rId3" Type="http://schemas.openxmlformats.org/officeDocument/2006/relationships/hyperlink" Target="https://en.wikipedia.org/wiki/Adaptive_optics" TargetMode="External"/><Relationship Id="rId21" Type="http://schemas.openxmlformats.org/officeDocument/2006/relationships/hyperlink" Target="http://www.ctio.noao.edu/~atokovin/tutorial/part2/dm.html" TargetMode="External"/><Relationship Id="rId7" Type="http://schemas.openxmlformats.org/officeDocument/2006/relationships/hyperlink" Target="http://www.cfht.hawaii.edu/Instruments/Imaging/AOB/local_tutorial.html" TargetMode="External"/><Relationship Id="rId12" Type="http://schemas.openxmlformats.org/officeDocument/2006/relationships/hyperlink" Target="https://scitechdaily.com/esos-vlt-captures-remarkably-sharp-test-images-of-neptune/" TargetMode="External"/><Relationship Id="rId17" Type="http://schemas.openxmlformats.org/officeDocument/2006/relationships/hyperlink" Target="https://www.alpao.com/adaptive-optics/alpao-applications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astronomytechnologytoday.com/2017/07/04/10372/" TargetMode="External"/><Relationship Id="rId20" Type="http://schemas.openxmlformats.org/officeDocument/2006/relationships/hyperlink" Target="https://www.atnf.csiro.au/outreach/education/senior/astrophysics/adaptive_optic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so.org/public/usa/teles-instr/technology/adaptive_optics/" TargetMode="External"/><Relationship Id="rId11" Type="http://schemas.openxmlformats.org/officeDocument/2006/relationships/hyperlink" Target="http://www.microgate.it/Engineering/Adaptive-Deformable-Mirrors/Projects/MAG-585" TargetMode="External"/><Relationship Id="rId5" Type="http://schemas.openxmlformats.org/officeDocument/2006/relationships/hyperlink" Target="http://www.mpe.mpg.de/373204/Introduction" TargetMode="External"/><Relationship Id="rId15" Type="http://schemas.openxmlformats.org/officeDocument/2006/relationships/hyperlink" Target="https://www.youtube.com/watch?v=r8f1750R0X0" TargetMode="External"/><Relationship Id="rId10" Type="http://schemas.openxmlformats.org/officeDocument/2006/relationships/hyperlink" Target="https://www.eso.org/public/about-eso/esoglance/" TargetMode="External"/><Relationship Id="rId19" Type="http://schemas.openxmlformats.org/officeDocument/2006/relationships/hyperlink" Target="https://ars.electronica.art/aeblog/en/2015/01/21/residency-bei-der-eso/" TargetMode="External"/><Relationship Id="rId4" Type="http://schemas.openxmlformats.org/officeDocument/2006/relationships/hyperlink" Target="http://adoptica.com/" TargetMode="External"/><Relationship Id="rId9" Type="http://schemas.openxmlformats.org/officeDocument/2006/relationships/hyperlink" Target="http://hoffman.cm.utexas.edu/courses/History_AO_Max.pdf" TargetMode="External"/><Relationship Id="rId14" Type="http://schemas.openxmlformats.org/officeDocument/2006/relationships/hyperlink" Target="https://www.youtube.com/watch?v=F6hmLcJOkz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D154CA-2E8B-4153-8EFF-3D7228514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070" b="117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4A3C8-CDA2-4A82-8C4F-91D147ABD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Adaptive Optics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3D2D1-CE6A-4473-A240-1E07EC93B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Jessica Cherry </a:t>
            </a:r>
          </a:p>
        </p:txBody>
      </p:sp>
    </p:spTree>
    <p:extLst>
      <p:ext uri="{BB962C8B-B14F-4D97-AF65-F5344CB8AC3E}">
        <p14:creationId xmlns:p14="http://schemas.microsoft.com/office/powerpoint/2010/main" val="274880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1881-CDF2-4B0C-BF9D-57979587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optics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14B1-8BE9-4D2E-B54B-725E3888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37" y="2468032"/>
            <a:ext cx="8825659" cy="3416300"/>
          </a:xfrm>
        </p:spPr>
        <p:txBody>
          <a:bodyPr/>
          <a:lstStyle/>
          <a:p>
            <a:r>
              <a:rPr lang="en-US" dirty="0"/>
              <a:t>It allows for correction of an object, so it appears to more like a point source instead of fuzzy or blurry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C2CE36-5FD8-488B-A4DA-83EAFEE7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14" y="3090490"/>
            <a:ext cx="867557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553E-FF72-40A7-956C-C20464B3A1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1499" y="1945342"/>
            <a:ext cx="6086475" cy="5432425"/>
          </a:xfrm>
        </p:spPr>
        <p:txBody>
          <a:bodyPr>
            <a:normAutofit/>
          </a:bodyPr>
          <a:lstStyle/>
          <a:p>
            <a:r>
              <a:rPr lang="en-US" sz="1800" dirty="0"/>
              <a:t>Its an array of actuators to bend its surface to compensate for wavefront errors in the NIF laser beams.</a:t>
            </a:r>
          </a:p>
          <a:p>
            <a:r>
              <a:rPr lang="en-US" dirty="0"/>
              <a:t>Each mirror is located at the end of the main amplifier/ main mirror of the telescope</a:t>
            </a:r>
          </a:p>
          <a:p>
            <a:r>
              <a:rPr lang="en-US" dirty="0"/>
              <a:t>Adaptive optics are used in some telescopes to “straighten” the </a:t>
            </a:r>
            <a:r>
              <a:rPr lang="en-US" dirty="0" err="1"/>
              <a:t>wavefronts</a:t>
            </a:r>
            <a:r>
              <a:rPr lang="en-US" dirty="0"/>
              <a:t> of light, thereby improving the image resolution and contrast.</a:t>
            </a:r>
          </a:p>
          <a:p>
            <a:r>
              <a:rPr lang="en-US" dirty="0"/>
              <a:t>Based on the given inputs, the mirror can adjust 100-1000 corrections per second</a:t>
            </a:r>
          </a:p>
          <a:p>
            <a:pPr lvl="1"/>
            <a:r>
              <a:rPr lang="en-US" dirty="0"/>
              <a:t>real time adjustments 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89B5E-BD82-43E6-B35B-0D0249BB5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525" y="336809"/>
            <a:ext cx="5438734" cy="13922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Deformable Mirror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CE6FE5-CE49-4953-9C45-B298D451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16168"/>
          <a:stretch/>
        </p:blipFill>
        <p:spPr bwMode="auto">
          <a:xfrm>
            <a:off x="751926" y="1945342"/>
            <a:ext cx="4473075" cy="4433230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8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83BE7-689B-4B18-B424-47D34D835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66350" y="2151063"/>
            <a:ext cx="2025650" cy="34163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Deformable mirror</a:t>
            </a:r>
          </a:p>
        </p:txBody>
      </p:sp>
      <p:pic>
        <p:nvPicPr>
          <p:cNvPr id="1030" name="Picture 6" descr="AdOptica">
            <a:extLst>
              <a:ext uri="{FF2B5EF4-FFF2-40B4-BE49-F238E27FC236}">
                <a16:creationId xmlns:a16="http://schemas.microsoft.com/office/drawing/2014/main" id="{253C3448-9352-4CCE-94DE-95DB6B29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9" y="979170"/>
            <a:ext cx="4980334" cy="53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E1FB7A-9B4C-41FB-8006-47BC158A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150"/>
            <a:ext cx="3554244" cy="25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C34589-FECA-4A34-80ED-F75CDCAB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22" y="3162471"/>
            <a:ext cx="3642154" cy="27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5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O tutorial 2: Deformable mirrors">
            <a:extLst>
              <a:ext uri="{FF2B5EF4-FFF2-40B4-BE49-F238E27FC236}">
                <a16:creationId xmlns:a16="http://schemas.microsoft.com/office/drawing/2014/main" id="{07DDE6B9-61E7-44A6-BE64-D6B910725EE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2" y="731520"/>
            <a:ext cx="5965268" cy="4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8926C7F-A081-4B12-A7B3-AF7BF729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1649725"/>
            <a:ext cx="3674745" cy="30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1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AF3C-6203-43FA-B2D5-E64C93A4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E14D3-67DE-44CA-91F0-7D64388F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486026"/>
            <a:ext cx="8403384" cy="41204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First proposed in 1953 by astronomer Horace Babcock</a:t>
            </a:r>
          </a:p>
          <a:p>
            <a:pPr lvl="1"/>
            <a:r>
              <a:rPr lang="en-US" dirty="0"/>
              <a:t>was not implemented due to limited technology </a:t>
            </a:r>
          </a:p>
          <a:p>
            <a:r>
              <a:rPr lang="en-US" dirty="0"/>
              <a:t>Late 1960's and early 1970's, the military and aerospace communities built the first significant adaptive optics systems</a:t>
            </a:r>
          </a:p>
          <a:p>
            <a:r>
              <a:rPr lang="en-US" dirty="0"/>
              <a:t>This development led to the air force system at Starfire Optical Range in Albuquerque NM</a:t>
            </a:r>
          </a:p>
          <a:p>
            <a:r>
              <a:rPr lang="en-US" dirty="0"/>
              <a:t>Also led to the Advanced Electro- Optical Facility on Maui in Hawaii</a:t>
            </a:r>
          </a:p>
          <a:p>
            <a:r>
              <a:rPr lang="en-US" dirty="0"/>
              <a:t>Luis Alvarez's research group at DOE's Lawrence Berkeley Laboratory performed one of the first astronomy experiments, </a:t>
            </a:r>
          </a:p>
          <a:p>
            <a:pPr lvl="1"/>
            <a:r>
              <a:rPr lang="en-US" dirty="0"/>
              <a:t>they built a simple deformable mirror that corrected only in one dimension but was a proof of concept that it could sharpen the image of a star</a:t>
            </a:r>
          </a:p>
          <a:p>
            <a:r>
              <a:rPr lang="en-US" dirty="0"/>
              <a:t>Early theoretical work on the capabilities and limitations of adaptive optics systems were done by Freeman Dyson, Francois </a:t>
            </a:r>
            <a:r>
              <a:rPr lang="en-US" dirty="0" err="1"/>
              <a:t>Roddier</a:t>
            </a:r>
            <a:r>
              <a:rPr lang="en-US" dirty="0"/>
              <a:t> and John Hardy</a:t>
            </a:r>
          </a:p>
          <a:p>
            <a:r>
              <a:rPr lang="en-US" dirty="0"/>
              <a:t>VLT Laser Guide Star Facility was the first of its kind in the southern hemisphere</a:t>
            </a:r>
          </a:p>
          <a:p>
            <a:r>
              <a:rPr lang="en-US" dirty="0"/>
              <a:t>The Paranal Observatory has the most advanced and the largest number of adaptive optics systems in operation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45D67-D387-4D63-8A8C-0D4F9B21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tx2"/>
                </a:solidFill>
                <a:effectLst/>
              </a:rPr>
              <a:t>European Southern Observatory (ESO)</a:t>
            </a: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FBAC-EAE2-4655-B8AB-990F8D6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500"/>
            <a:ext cx="4072673" cy="341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Established in 1989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telescopes are located in Atacama Desert region of Chile: La Silla, Paranal and </a:t>
            </a:r>
            <a:r>
              <a:rPr lang="en-US" sz="1700" dirty="0" err="1"/>
              <a:t>Chajnantor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The ESO Headquarters are located in </a:t>
            </a:r>
            <a:r>
              <a:rPr lang="en-US" sz="1700" dirty="0" err="1"/>
              <a:t>Garching</a:t>
            </a:r>
            <a:r>
              <a:rPr lang="en-US" sz="1700" dirty="0"/>
              <a:t>, Germany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Each year, about 2000 research proposals are made for the use of ESO telescopes, requesting between four and six times more nights than are available.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2050" name="Picture 2" descr="Image result for european southern observatory chile">
            <a:extLst>
              <a:ext uri="{FF2B5EF4-FFF2-40B4-BE49-F238E27FC236}">
                <a16:creationId xmlns:a16="http://schemas.microsoft.com/office/drawing/2014/main" id="{92A24C92-54CB-4076-A73C-FF08B75B4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27419" b="-1"/>
          <a:stretch/>
        </p:blipFill>
        <p:spPr bwMode="auto">
          <a:xfrm>
            <a:off x="5120117" y="461681"/>
            <a:ext cx="6585549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328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EBB4-8503-4B4E-A86F-410CFF4E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2257425"/>
            <a:ext cx="3016995" cy="2343150"/>
          </a:xfrm>
        </p:spPr>
        <p:txBody>
          <a:bodyPr/>
          <a:lstStyle/>
          <a:p>
            <a:r>
              <a:rPr lang="en-US" sz="3600" dirty="0"/>
              <a:t>How does this technology compare?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1A35B-E79A-4282-818C-5A86D5B75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86" y="1004048"/>
            <a:ext cx="5190066" cy="1860176"/>
          </a:xfrm>
        </p:spPr>
        <p:txBody>
          <a:bodyPr/>
          <a:lstStyle/>
          <a:p>
            <a:r>
              <a:rPr lang="en-US" dirty="0"/>
              <a:t>Adaptive optics on the new generation of 8-10 m ground-based telescopes is complementary to the capabilities of the 2.4 m diameter Hubble Space Telescope.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81B99-5ACE-4830-8343-10E342E5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86" y="2864224"/>
            <a:ext cx="5791578" cy="29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D939-57DB-4E61-8325-8652C852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amateurs make this?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C56E-FB8D-4F11-842E-60F18E70B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they cannot make the same real time adjustments that are needed for this type of optics.</a:t>
            </a:r>
          </a:p>
          <a:p>
            <a:r>
              <a:rPr lang="en-US" dirty="0"/>
              <a:t>Due to the lack or real time feedback found in adaptive optics </a:t>
            </a:r>
          </a:p>
          <a:p>
            <a:r>
              <a:rPr lang="en-US" dirty="0"/>
              <a:t>Possible use of a tip/tilt device  however has been included in amateur telescopes and has been called adaptive optics</a:t>
            </a:r>
          </a:p>
          <a:p>
            <a:r>
              <a:rPr lang="en-US" dirty="0"/>
              <a:t>However the tip/tilt is simple a reposition of the telescope so that the object stays in the correct view. </a:t>
            </a:r>
          </a:p>
        </p:txBody>
      </p:sp>
    </p:spTree>
    <p:extLst>
      <p:ext uri="{BB962C8B-B14F-4D97-AF65-F5344CB8AC3E}">
        <p14:creationId xmlns:p14="http://schemas.microsoft.com/office/powerpoint/2010/main" val="191968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223-E41F-4050-987D-A8E13D8E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34" y="1581150"/>
            <a:ext cx="2793158" cy="1600200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CE7E-E0A1-4405-A80F-551D9D7C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370115"/>
            <a:ext cx="7358743" cy="6335485"/>
          </a:xfrm>
        </p:spPr>
        <p:txBody>
          <a:bodyPr anchor="ctr">
            <a:normAutofit fontScale="92500" lnSpcReduction="10000"/>
          </a:bodyPr>
          <a:lstStyle/>
          <a:p>
            <a:endParaRPr lang="en-US" sz="1200" dirty="0">
              <a:hlinkClick r:id="rId3"/>
            </a:endParaRPr>
          </a:p>
          <a:p>
            <a:r>
              <a:rPr lang="en-US" sz="1200" dirty="0">
                <a:hlinkClick r:id="rId4"/>
              </a:rPr>
              <a:t>http://adoptica.com/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https://en.wikipedia.org/wiki/Adaptive_optics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http://www.mpe.mpg.de/373204/Introduction</a:t>
            </a:r>
            <a:endParaRPr lang="en-US" sz="1200" dirty="0"/>
          </a:p>
          <a:p>
            <a:r>
              <a:rPr lang="en-US" sz="1200" dirty="0">
                <a:solidFill>
                  <a:schemeClr val="tx1"/>
                </a:solidFill>
                <a:hlinkClick r:id="rId6"/>
              </a:rPr>
              <a:t>https://www.eso.org/public/usa/teles-instr/technology/adaptive_optics/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http://www.cfht.hawaii.edu/Instruments/Imaging/AOB/local_tutorial.html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https://www.edmundoptics.com/resources/application-notes/optics/introduction-to-adaptive-optics-and-deformable-mirrors/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http://hoffman.cm.utexas.edu/courses/History_AO_Max.pdf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>
                <a:hlinkClick r:id="rId10"/>
              </a:rPr>
              <a:t>https://www.eso.org/public/about-eso/esoglance/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http://www.microgate.it/Engineering/Adaptive-Deformable-Mirrors/Projects/MAG-585</a:t>
            </a:r>
            <a:endParaRPr lang="en-US" sz="1200" dirty="0"/>
          </a:p>
          <a:p>
            <a:r>
              <a:rPr lang="en-US" sz="1200" dirty="0">
                <a:hlinkClick r:id="rId12"/>
              </a:rPr>
              <a:t>https://scitechdaily.com/esos-vlt-captures-remarkably-sharp-test-images-of-neptune/</a:t>
            </a:r>
            <a:endParaRPr lang="en-US" sz="1200" dirty="0"/>
          </a:p>
          <a:p>
            <a:r>
              <a:rPr lang="en-US" sz="1200" dirty="0">
                <a:hlinkClick r:id="rId13"/>
              </a:rPr>
              <a:t>https://lasers.llnl.gov/about/how-nif-works/seven-wonders/deformable-mirror</a:t>
            </a:r>
            <a:endParaRPr lang="en-US" sz="1200" dirty="0"/>
          </a:p>
          <a:p>
            <a:r>
              <a:rPr lang="en-US" sz="1200" dirty="0">
                <a:hlinkClick r:id="rId14"/>
              </a:rPr>
              <a:t>https://www.youtube.com/watch?v=F6hmLcJOkzM</a:t>
            </a:r>
            <a:endParaRPr lang="en-US" sz="1200" dirty="0"/>
          </a:p>
          <a:p>
            <a:r>
              <a:rPr lang="en-US" sz="1200" dirty="0">
                <a:hlinkClick r:id="rId15"/>
              </a:rPr>
              <a:t>https://www.youtube.com/watch?v=r8f1750R0X0</a:t>
            </a:r>
            <a:endParaRPr lang="en-US" sz="1200" dirty="0"/>
          </a:p>
          <a:p>
            <a:r>
              <a:rPr lang="en-US" sz="1200" dirty="0">
                <a:hlinkClick r:id="rId16"/>
              </a:rPr>
              <a:t>https://astronomytechnologytoday.com/2017/07/04/10372/</a:t>
            </a:r>
            <a:endParaRPr lang="en-US" sz="1200" dirty="0"/>
          </a:p>
          <a:p>
            <a:r>
              <a:rPr lang="en-US" sz="1200" dirty="0">
                <a:hlinkClick r:id="rId17"/>
              </a:rPr>
              <a:t>https://www.alpao.com/adaptive-optics/alpao-applications.html</a:t>
            </a:r>
            <a:endParaRPr lang="en-US" sz="1200" dirty="0"/>
          </a:p>
          <a:p>
            <a:r>
              <a:rPr lang="en-US" sz="1200" dirty="0">
                <a:hlinkClick r:id="rId18"/>
              </a:rPr>
              <a:t>https://www.electronicspecifier.com/cms/images/Figure%203%20-%20A%20deformable%20this%20mirror%20spread%20over%208000%20actuators.jpg</a:t>
            </a:r>
            <a:endParaRPr lang="en-US" sz="1200" dirty="0"/>
          </a:p>
          <a:p>
            <a:r>
              <a:rPr lang="en-US" sz="1200" dirty="0">
                <a:hlinkClick r:id="rId19"/>
              </a:rPr>
              <a:t>https://ars.electronica.art/aeblog/en/2015/01/21/residency-bei-der-eso/</a:t>
            </a:r>
            <a:endParaRPr lang="en-US" sz="1200" dirty="0"/>
          </a:p>
          <a:p>
            <a:r>
              <a:rPr lang="en-US" sz="1200" dirty="0">
                <a:hlinkClick r:id="rId20"/>
              </a:rPr>
              <a:t>https://www.atnf.csiro.au/outreach/education/senior/astrophysics/adaptive_optics.html</a:t>
            </a:r>
            <a:endParaRPr lang="en-US" sz="1200" dirty="0"/>
          </a:p>
          <a:p>
            <a:r>
              <a:rPr lang="en-US" sz="1200" dirty="0">
                <a:hlinkClick r:id="rId21"/>
              </a:rPr>
              <a:t>http://www.ctio.noao.edu/~atokovin/tutorial/part2/dm.html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http://hoffman.cm.utexas.edu/courses/History_AO_Max.pdf</a:t>
            </a:r>
            <a:endParaRPr lang="en-US" sz="1200" dirty="0"/>
          </a:p>
          <a:p>
            <a:endParaRPr lang="en-US" sz="1200" dirty="0"/>
          </a:p>
          <a:p>
            <a:endParaRPr lang="en-US" sz="1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D88DF-9189-47AD-8921-A75CC6B4D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817795">
            <a:off x="997792" y="4391025"/>
            <a:ext cx="2793158" cy="48545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8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5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D464-2CA5-4475-B347-F9B4A8A9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Viewing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F79BB7-5B60-43A2-9C8D-E2F92C419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1"/>
          <a:stretch/>
        </p:blipFill>
        <p:spPr bwMode="auto">
          <a:xfrm>
            <a:off x="8532938" y="3016405"/>
            <a:ext cx="3235727" cy="33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Oval 7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7" name="Oval 8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5634-E8EA-4D7D-92C2-0E42A322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Turbulence in the Earth's atmosphere limits the performance of ground-based astronomical telescopes</a:t>
            </a:r>
          </a:p>
          <a:p>
            <a:r>
              <a:rPr lang="en-US" dirty="0">
                <a:solidFill>
                  <a:srgbClr val="FFFFFF"/>
                </a:solidFill>
              </a:rPr>
              <a:t>This is what can cause stars to twinkle or appear fuzzy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8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1026" name="Picture 2" descr="Image result for adaptive optics">
            <a:extLst>
              <a:ext uri="{FF2B5EF4-FFF2-40B4-BE49-F238E27FC236}">
                <a16:creationId xmlns:a16="http://schemas.microsoft.com/office/drawing/2014/main" id="{A2A5B6CE-5E2C-4F82-B511-79398C42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17" y="740772"/>
            <a:ext cx="5067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BAC46B-8626-45CA-BD08-2FD683043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9"/>
          <a:stretch/>
        </p:blipFill>
        <p:spPr bwMode="auto">
          <a:xfrm>
            <a:off x="5115117" y="3016405"/>
            <a:ext cx="3219066" cy="33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04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FC6B-257E-486A-9AC4-CC3FDFAB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adaptive optics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27D2-E6B0-4AE0-A8E6-8686C592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362200"/>
            <a:ext cx="4612859" cy="4000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It’s a system that allows for the mirrors of telescopes to be adjusted in real time </a:t>
            </a:r>
          </a:p>
          <a:p>
            <a:pPr lvl="1"/>
            <a:r>
              <a:rPr lang="en-US" dirty="0"/>
              <a:t>Helps with distortion caused by the earth's atmosphere</a:t>
            </a:r>
          </a:p>
          <a:p>
            <a:endParaRPr lang="en-US" dirty="0"/>
          </a:p>
          <a:p>
            <a:r>
              <a:rPr lang="en-US" dirty="0"/>
              <a:t>As light travels slightly faster in less dense warm air, the resultant refraction is non-uniform waves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Allows for the optical system to be corrected in order to observe finer objects than could be seen from on earth </a:t>
            </a:r>
          </a:p>
          <a:p>
            <a:endParaRPr lang="en-US" dirty="0"/>
          </a:p>
          <a:p>
            <a:r>
              <a:rPr lang="en-US" dirty="0"/>
              <a:t>The system is a feedback loop/ controlled loop so it constantly updating to get a better image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4" name="Picture 6" descr="Image result for deformable mirror diagram">
            <a:extLst>
              <a:ext uri="{FF2B5EF4-FFF2-40B4-BE49-F238E27FC236}">
                <a16:creationId xmlns:a16="http://schemas.microsoft.com/office/drawing/2014/main" id="{3427BE7F-975D-44DA-9421-5B8C3FC6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9" y="4259029"/>
            <a:ext cx="3324128" cy="20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7A9DBA-537A-4D39-ACDA-3B7AD647F574}"/>
              </a:ext>
            </a:extLst>
          </p:cNvPr>
          <p:cNvSpPr txBox="1"/>
          <p:nvPr/>
        </p:nvSpPr>
        <p:spPr>
          <a:xfrm>
            <a:off x="7857159" y="4759706"/>
            <a:ext cx="19792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Corrected wavefront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30CD4-A24D-433F-9548-73205BFCF199}"/>
              </a:ext>
            </a:extLst>
          </p:cNvPr>
          <p:cNvSpPr/>
          <p:nvPr/>
        </p:nvSpPr>
        <p:spPr>
          <a:xfrm>
            <a:off x="7622002" y="4555742"/>
            <a:ext cx="1459230" cy="20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88D06EC-EB6D-4E43-9FD5-2D785BE1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02" y="935840"/>
            <a:ext cx="4612859" cy="33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1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9CA5-2D4F-4983-96F1-594ED4E7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How it works?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63AA-9A9E-4D59-B420-35C810DE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6" y="2511724"/>
            <a:ext cx="5290605" cy="53417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Requires a bright refences star that is very close to the object you want to study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Reference star is used to help adjust with the blurring cause by the atmosphere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help measure the distortion cause by turbulence through a “waveform sensor“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Once calculated by a computer, the deformable mirror is corrected/adjusted</a:t>
            </a:r>
          </a:p>
          <a:p>
            <a:r>
              <a:rPr lang="en-US" sz="1600" dirty="0"/>
              <a:t>now light from the guide star and the galaxy is reflected off the deformable mirror and the image is sharpened </a:t>
            </a:r>
          </a:p>
          <a:p>
            <a:pPr lvl="1"/>
            <a:r>
              <a:rPr lang="en-US" dirty="0"/>
              <a:t>Due to the remove of turbulence from the atmosphere  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1026" name="Picture 2" descr="Shooting a Laser at the Galactic Centre">
            <a:extLst>
              <a:ext uri="{FF2B5EF4-FFF2-40B4-BE49-F238E27FC236}">
                <a16:creationId xmlns:a16="http://schemas.microsoft.com/office/drawing/2014/main" id="{A157E0C5-2197-4B54-B675-94C74168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607" y="1741983"/>
            <a:ext cx="5919257" cy="44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485557-E744-401B-A251-3650FAEE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6D68AF-6B45-4B98-8634-61D8C9C0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143DE54-7BFF-4B29-8566-DF80EE4C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666E3-6E3B-4D6D-BAF6-C0BA6D63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3473978" cy="4428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Diagram of how to adjust for turbulence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(finding a guide star)</a:t>
            </a:r>
            <a:br>
              <a:rPr lang="en-US" dirty="0">
                <a:solidFill>
                  <a:srgbClr val="FFFFFE"/>
                </a:solidFill>
              </a:rPr>
            </a:b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C661810-D461-4214-A635-30A7D17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78A3C-835D-47E7-9C35-A06A587CD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5"/>
          <a:stretch/>
        </p:blipFill>
        <p:spPr>
          <a:xfrm>
            <a:off x="4762762" y="1142999"/>
            <a:ext cx="3623392" cy="527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1B403-E689-4790-B326-859E2AE60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7"/>
          <a:stretch/>
        </p:blipFill>
        <p:spPr>
          <a:xfrm>
            <a:off x="8292353" y="1142999"/>
            <a:ext cx="3899647" cy="56133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6475A3-FF98-4FA0-B527-600EBA9BD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6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8D0028-257E-46A6-9544-9BFA8F693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816" y="425937"/>
            <a:ext cx="8281824" cy="6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20F38-2EE7-4B47-BA96-A1B43D4BA311}"/>
              </a:ext>
            </a:extLst>
          </p:cNvPr>
          <p:cNvSpPr txBox="1"/>
          <p:nvPr/>
        </p:nvSpPr>
        <p:spPr>
          <a:xfrm>
            <a:off x="776277" y="2000045"/>
            <a:ext cx="1797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Full diagram of adaptive optics process </a:t>
            </a:r>
          </a:p>
        </p:txBody>
      </p:sp>
    </p:spTree>
    <p:extLst>
      <p:ext uri="{BB962C8B-B14F-4D97-AF65-F5344CB8AC3E}">
        <p14:creationId xmlns:p14="http://schemas.microsoft.com/office/powerpoint/2010/main" val="185406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5336-A504-4490-B3F2-3DA18500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you have no guide star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20ED6-6687-4238-B765-0926BDF60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10F1-8CD7-4679-922D-231FF54825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Relatively new technology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have to wait/look for a bright close star to your object </a:t>
            </a:r>
          </a:p>
          <a:p>
            <a:pPr>
              <a:lnSpc>
                <a:spcPct val="90000"/>
              </a:lnSpc>
            </a:pPr>
            <a:r>
              <a:rPr lang="en-US" dirty="0"/>
              <a:t>The guide star must lie within about 30 seconds of arc of the astronomical target </a:t>
            </a:r>
          </a:p>
          <a:p>
            <a:pPr>
              <a:lnSpc>
                <a:spcPct val="90000"/>
              </a:lnSpc>
            </a:pPr>
            <a:r>
              <a:rPr lang="en-US" dirty="0"/>
              <a:t>For visible-light observations the "guide star" must be within about 10 seconds of arc.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98534-92D1-4B08-A4BA-DAFCD562C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Laser guide stars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8996E-0877-4BAC-B5A0-9F63C0724D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concept of "laser guide stars" was suggested in the early 1980's in both the military and astronomical communities</a:t>
            </a:r>
          </a:p>
          <a:p>
            <a:pPr>
              <a:lnSpc>
                <a:spcPct val="90000"/>
              </a:lnSpc>
            </a:pPr>
            <a:r>
              <a:rPr lang="en-US" dirty="0"/>
              <a:t>If no stars are present to be used a reference, a powerful laser can be used in earth upper atmosphere to help locate the object and adjust the deformable mirror.</a:t>
            </a:r>
          </a:p>
          <a:p>
            <a:pPr>
              <a:lnSpc>
                <a:spcPct val="90000"/>
              </a:lnSpc>
            </a:pPr>
            <a:r>
              <a:rPr lang="en-US" dirty="0"/>
              <a:t>these laser guide stars, almost the entire sky can now be observed with adaptive optics.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6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35DD02-D531-4F65-9EF3-9CD048BA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Laser guide stars (sodium)</a:t>
            </a:r>
            <a:br>
              <a:rPr lang="en-US" dirty="0">
                <a:solidFill>
                  <a:srgbClr val="FFFFFE"/>
                </a:solidFill>
              </a:rPr>
            </a:b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748D31-DED5-4EFE-9792-0A5B212C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66" y="1802779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A laser beam is mounted on the telescope and pointed at the object to be observed. </a:t>
            </a:r>
          </a:p>
          <a:p>
            <a:r>
              <a:rPr lang="en-US" dirty="0">
                <a:solidFill>
                  <a:srgbClr val="FFFFFE"/>
                </a:solidFill>
              </a:rPr>
              <a:t>In this "sodium laser guide star" concept, the laser light is tuned to a yellow color that excites a layer of sodium atoms about 60 miles up in the atmosphere. </a:t>
            </a:r>
          </a:p>
          <a:p>
            <a:r>
              <a:rPr lang="en-US" dirty="0">
                <a:solidFill>
                  <a:srgbClr val="FFFFFE"/>
                </a:solidFill>
              </a:rPr>
              <a:t>The sodium atoms glow in a small spot on the sky, making an "artificial star" that can be used to measure atmospheric turbulence. </a:t>
            </a:r>
          </a:p>
          <a:p>
            <a:r>
              <a:rPr lang="en-US" dirty="0">
                <a:solidFill>
                  <a:srgbClr val="FFFFFE"/>
                </a:solidFill>
              </a:rPr>
              <a:t>This concept is currently implemented on the ALFA system at </a:t>
            </a:r>
            <a:r>
              <a:rPr lang="en-US" dirty="0" err="1">
                <a:solidFill>
                  <a:srgbClr val="FFFFFE"/>
                </a:solidFill>
              </a:rPr>
              <a:t>Calar</a:t>
            </a:r>
            <a:r>
              <a:rPr lang="en-US" dirty="0">
                <a:solidFill>
                  <a:srgbClr val="FFFFFE"/>
                </a:solidFill>
              </a:rPr>
              <a:t> Alto in Spain, and at the Lick Observatory in California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3CEE0-7167-422A-816F-62332014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45" y="3520086"/>
            <a:ext cx="2147982" cy="2710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24EBB-55CA-461F-9499-93BE6961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36" y="809697"/>
            <a:ext cx="3636601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1A36-7B05-4E33-9B21-8511ADDD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90599"/>
          </a:xfrm>
        </p:spPr>
        <p:txBody>
          <a:bodyPr/>
          <a:lstStyle/>
          <a:p>
            <a:r>
              <a:rPr lang="en-US" dirty="0">
                <a:solidFill>
                  <a:srgbClr val="FFFFFE"/>
                </a:solidFill>
              </a:rPr>
              <a:t>Laser guide stars (</a:t>
            </a:r>
            <a:r>
              <a:rPr lang="en-US" dirty="0"/>
              <a:t>Rayleigh beacon</a:t>
            </a:r>
            <a:r>
              <a:rPr lang="en-US" dirty="0">
                <a:solidFill>
                  <a:srgbClr val="FFFFFE"/>
                </a:solidFill>
              </a:rPr>
              <a:t>)</a:t>
            </a:r>
            <a:br>
              <a:rPr lang="en-US" dirty="0">
                <a:solidFill>
                  <a:srgbClr val="FFFFFE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B344-E4C1-4FC1-BF4F-45AC411C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successfully implemented on air force telescopes </a:t>
            </a:r>
          </a:p>
          <a:p>
            <a:r>
              <a:rPr lang="en-US" dirty="0"/>
              <a:t>uses a pulsed green laser focused at an altitude of about 15 km.</a:t>
            </a:r>
          </a:p>
          <a:p>
            <a:r>
              <a:rPr lang="en-US" dirty="0"/>
              <a:t>The green laser light scatters from molecules in the air, and the detector measuring the turbulence </a:t>
            </a:r>
          </a:p>
          <a:p>
            <a:r>
              <a:rPr lang="en-US" dirty="0"/>
              <a:t>This is done by observing the scattered laser light at just the time when a laser pulse has traveled up and back from the desired 15-km altitude.</a:t>
            </a:r>
          </a:p>
          <a:p>
            <a:r>
              <a:rPr lang="en-US" dirty="0"/>
              <a:t>Named after the type of scattering from air molecules</a:t>
            </a:r>
          </a:p>
          <a:p>
            <a:r>
              <a:rPr lang="en-US" dirty="0"/>
              <a:t>currently being implemented for astronomy at the Mt. Wilson 100-inch telescope by Laird Thompson (University of Illinois)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1335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Adaptive Optics</vt:lpstr>
      <vt:lpstr>Viewing </vt:lpstr>
      <vt:lpstr>What is adaptive optics ? </vt:lpstr>
      <vt:lpstr>How it works? </vt:lpstr>
      <vt:lpstr>Diagram of how to adjust for turbulence (finding a guide star) </vt:lpstr>
      <vt:lpstr>PowerPoint Presentation</vt:lpstr>
      <vt:lpstr>What to do if you have no guide star </vt:lpstr>
      <vt:lpstr>Laser guide stars (sodium) </vt:lpstr>
      <vt:lpstr>Laser guide stars (Rayleigh beacon) </vt:lpstr>
      <vt:lpstr>Why are these optics important?</vt:lpstr>
      <vt:lpstr>Deformable Mirror </vt:lpstr>
      <vt:lpstr>PowerPoint Presentation</vt:lpstr>
      <vt:lpstr>PowerPoint Presentation</vt:lpstr>
      <vt:lpstr>History </vt:lpstr>
      <vt:lpstr>European Southern Observatory (ESO)</vt:lpstr>
      <vt:lpstr>How does this technology compare? </vt:lpstr>
      <vt:lpstr>Can amateurs make this?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Optics</dc:title>
  <dc:creator>Jessica Cherry</dc:creator>
  <cp:lastModifiedBy>Jessica Cherry</cp:lastModifiedBy>
  <cp:revision>18</cp:revision>
  <dcterms:created xsi:type="dcterms:W3CDTF">2019-11-11T06:13:42Z</dcterms:created>
  <dcterms:modified xsi:type="dcterms:W3CDTF">2019-11-14T05:22:22Z</dcterms:modified>
</cp:coreProperties>
</file>