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0" r:id="rId3"/>
    <p:sldId id="273" r:id="rId4"/>
    <p:sldId id="272" r:id="rId5"/>
    <p:sldId id="280" r:id="rId6"/>
    <p:sldId id="263" r:id="rId7"/>
    <p:sldId id="269" r:id="rId8"/>
    <p:sldId id="265" r:id="rId9"/>
    <p:sldId id="277" r:id="rId10"/>
    <p:sldId id="270" r:id="rId11"/>
    <p:sldId id="267" r:id="rId12"/>
    <p:sldId id="278" r:id="rId13"/>
    <p:sldId id="271" r:id="rId14"/>
    <p:sldId id="268" r:id="rId15"/>
    <p:sldId id="279" r:id="rId16"/>
    <p:sldId id="261" r:id="rId17"/>
    <p:sldId id="264" r:id="rId18"/>
    <p:sldId id="25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F53DC-30C9-4292-B2A4-427434B67D17}" v="3694" dt="2019-11-08T00:06:06.830"/>
    <p1510:client id="{602A7133-559B-4D7E-898B-5AF9B30A9605}" v="580" dt="2019-10-31T21:17:47.538"/>
    <p1510:client id="{6E37AB07-06EB-4AC2-8AC5-CAFAC84A5A51}" v="489" dt="2019-11-16T23:53:30.003"/>
    <p1510:client id="{78DBAF84-B77B-4CFF-820F-AB570C85925E}" v="311" dt="2019-11-11T22:12:51.780"/>
    <p1510:client id="{7E87B10C-A955-477A-9022-F96B34FA9621}" v="1477" dt="2019-11-15T04:46:44.458"/>
    <p1510:client id="{A2C377F1-95AC-4703-B003-07BDB5B27072}" v="1090" dt="2019-11-08T01:40:48.506"/>
    <p1510:client id="{A689635F-877F-44F3-B41C-7A0C4F90D18C}" v="45" dt="2019-11-13T20:06:57.986"/>
    <p1510:client id="{B638EFB7-BD23-49AD-A574-815B203D0DA2}" v="440" dt="2019-11-15T02:51:48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1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5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63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3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11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6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3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6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3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1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8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9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8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36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o.org/public/about-eso/faq/faq-vlt-paranal/" TargetMode="External"/><Relationship Id="rId13" Type="http://schemas.openxmlformats.org/officeDocument/2006/relationships/hyperlink" Target="https://www.almaobservatory.org/" TargetMode="External"/><Relationship Id="rId3" Type="http://schemas.openxmlformats.org/officeDocument/2006/relationships/hyperlink" Target="https://www.skatelescope.org/radio-astronomy/" TargetMode="External"/><Relationship Id="rId7" Type="http://schemas.openxmlformats.org/officeDocument/2006/relationships/hyperlink" Target="https://www.atnf.csiro.au/outreach/education/pulseatparkes/radiotelescopeintro.html" TargetMode="External"/><Relationship Id="rId12" Type="http://schemas.openxmlformats.org/officeDocument/2006/relationships/hyperlink" Target="https://public.nrao.edu/telescopes/vla/" TargetMode="External"/><Relationship Id="rId2" Type="http://schemas.openxmlformats.org/officeDocument/2006/relationships/hyperlink" Target="https://ethw.org/Radio_Telescop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chive.briankoberlein.com/2015/10/14/how-does-interferometry-work/index.html" TargetMode="External"/><Relationship Id="rId11" Type="http://schemas.openxmlformats.org/officeDocument/2006/relationships/hyperlink" Target="https://www.eso.org/public/usa/teles-instr/alma/" TargetMode="External"/><Relationship Id="rId5" Type="http://schemas.openxmlformats.org/officeDocument/2006/relationships/hyperlink" Target="https://www.universetoday.com/110705/adventures-in-radio-amateur-astronomy/" TargetMode="External"/><Relationship Id="rId15" Type="http://schemas.openxmlformats.org/officeDocument/2006/relationships/hyperlink" Target="https://www.nasa.gov/mission_pages/chandra/news/black-hole-image-makes-history" TargetMode="External"/><Relationship Id="rId10" Type="http://schemas.openxmlformats.org/officeDocument/2006/relationships/hyperlink" Target="https://science.nrao.edu/facilities/vlba/introduction-to-the-VLBA" TargetMode="External"/><Relationship Id="rId4" Type="http://schemas.openxmlformats.org/officeDocument/2006/relationships/hyperlink" Target="https://www.ncbi.nlm.nih.gov/pmc/articles/PMC1084808/?" TargetMode="External"/><Relationship Id="rId9" Type="http://schemas.openxmlformats.org/officeDocument/2006/relationships/hyperlink" Target="https://science.nrao.edu/facilities/alma/naasc-workshops/nrao-cd-fit/BasicsInterf.pdf" TargetMode="External"/><Relationship Id="rId14" Type="http://schemas.openxmlformats.org/officeDocument/2006/relationships/hyperlink" Target="https://public.nrao.edu/telescopes/alma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figure/M87-43-GHz-radio-image-of-the-inner-region-including-dominant-and-counterpropagating_fig2_323594901" TargetMode="External"/><Relationship Id="rId3" Type="http://schemas.openxmlformats.org/officeDocument/2006/relationships/hyperlink" Target="https://www.skatelescope.org/" TargetMode="External"/><Relationship Id="rId7" Type="http://schemas.openxmlformats.org/officeDocument/2006/relationships/hyperlink" Target="https://science.nrao.edu/facilities/vlba" TargetMode="External"/><Relationship Id="rId2" Type="http://schemas.openxmlformats.org/officeDocument/2006/relationships/hyperlink" Target="https://eventhorizontelescope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ic.edu/ao/" TargetMode="External"/><Relationship Id="rId5" Type="http://schemas.openxmlformats.org/officeDocument/2006/relationships/hyperlink" Target="https://www.sciencemag.org/news/2019/07/could-humanity-s-return-moon-spark-new-age-lunar-telescopes" TargetMode="External"/><Relationship Id="rId10" Type="http://schemas.openxmlformats.org/officeDocument/2006/relationships/hyperlink" Target="http://www.radio-astronomy.org/node/248" TargetMode="External"/><Relationship Id="rId4" Type="http://schemas.openxmlformats.org/officeDocument/2006/relationships/hyperlink" Target="https://www.cta-observatory.org/about/" TargetMode="External"/><Relationship Id="rId9" Type="http://schemas.openxmlformats.org/officeDocument/2006/relationships/hyperlink" Target="https://www.space.com/19098-alma-telescope-array-photo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9161A-5BD1-4C86-8E57-11B0FBD40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949" b="127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01" y="1254001"/>
            <a:ext cx="10572000" cy="2738136"/>
          </a:xfrm>
        </p:spPr>
        <p:txBody>
          <a:bodyPr>
            <a:normAutofit/>
          </a:bodyPr>
          <a:lstStyle/>
          <a:p>
            <a:r>
              <a:rPr lang="en-US" dirty="0"/>
              <a:t>Radio Astronomy and Telescope Arrays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928" y="4332993"/>
            <a:ext cx="10627756" cy="8624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Steven Ledbetter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32012F0-A79F-4166-AAFD-796C07F49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outdoor, grass, field, building&#10;&#10;Description generated with very high confidence">
            <a:extLst>
              <a:ext uri="{FF2B5EF4-FFF2-40B4-BE49-F238E27FC236}">
                <a16:creationId xmlns:a16="http://schemas.microsoft.com/office/drawing/2014/main" id="{119A298C-A591-42CA-9B79-A7BCE1936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07" y="321733"/>
            <a:ext cx="10057786" cy="5230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D20BF-C490-4CD7-94A0-F3EAAF46AF16}"/>
              </a:ext>
            </a:extLst>
          </p:cNvPr>
          <p:cNvSpPr txBox="1"/>
          <p:nvPr/>
        </p:nvSpPr>
        <p:spPr>
          <a:xfrm>
            <a:off x="1559858" y="950260"/>
            <a:ext cx="7261411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Very Long Baseline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53461-49B4-4627-AE64-1CCCDF9225FA}"/>
              </a:ext>
            </a:extLst>
          </p:cNvPr>
          <p:cNvSpPr txBox="1"/>
          <p:nvPr/>
        </p:nvSpPr>
        <p:spPr>
          <a:xfrm>
            <a:off x="3173506" y="6069105"/>
            <a:ext cx="28866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Built between 1986-93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10 elements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B9EE3-3146-46D6-8EA2-2D859082710F}"/>
              </a:ext>
            </a:extLst>
          </p:cNvPr>
          <p:cNvSpPr txBox="1"/>
          <p:nvPr/>
        </p:nvSpPr>
        <p:spPr>
          <a:xfrm>
            <a:off x="6400240" y="6068545"/>
            <a:ext cx="48409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Resolution of 0.2 to 22 milliarcseconds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Frequency of 3 MHz to 96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2949390" y="457200"/>
            <a:ext cx="57284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Very Long Baseline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5689D-14DF-4081-9481-5CF534B8AB9A}"/>
              </a:ext>
            </a:extLst>
          </p:cNvPr>
          <p:cNvSpPr txBox="1"/>
          <p:nvPr/>
        </p:nvSpPr>
        <p:spPr>
          <a:xfrm>
            <a:off x="681318" y="1470212"/>
            <a:ext cx="6804210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Consists of ten identical elements that span 8600 km from Hawaii to the Virgin Islands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Central control is in Socorro, New Mexico (only 80 km from VLA)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Very long baseline interferometry allows for farther objects to be seen and can also be used for geodesy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VLBA can be combined with other arrays like the VLA for greater resolution 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VLBA, VLA, Arecibo Telescope, Green Bank Telescope in WV, and the </a:t>
            </a:r>
            <a:r>
              <a:rPr lang="en-US" sz="1600" dirty="0" err="1"/>
              <a:t>Effelsberg</a:t>
            </a:r>
            <a:r>
              <a:rPr lang="en-US" sz="1600" dirty="0"/>
              <a:t> Radio Telescope in Germany all coordinate for 100 hours every 4 months to form the High Sensitivity Array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Half of the time on the VLBA is reserved by the US Naval Observatory</a:t>
            </a: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5D7A005-E770-4066-9256-BD25E5B3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8462" r="14808"/>
          <a:stretch/>
        </p:blipFill>
        <p:spPr>
          <a:xfrm>
            <a:off x="7485966" y="1815845"/>
            <a:ext cx="4387481" cy="41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8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C78DE8EA-583D-4DC9-9F86-33B49374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6CEB2-6276-4D9F-A58D-50C03B63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161F996-D85D-4D74-BC7B-B1E4919E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rgbClr val="7C29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A1B80-81E7-4724-BF71-07C433043669}"/>
              </a:ext>
            </a:extLst>
          </p:cNvPr>
          <p:cNvSpPr/>
          <p:nvPr/>
        </p:nvSpPr>
        <p:spPr>
          <a:xfrm>
            <a:off x="1079" y="4522758"/>
            <a:ext cx="12177621" cy="23291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C6B86-D387-4F15-B9FE-9F32A1A37837}"/>
              </a:ext>
            </a:extLst>
          </p:cNvPr>
          <p:cNvSpPr txBox="1"/>
          <p:nvPr/>
        </p:nvSpPr>
        <p:spPr>
          <a:xfrm>
            <a:off x="4577930" y="5900647"/>
            <a:ext cx="33182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VLBA Images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AB3FC-85CA-4383-9FB1-E540CAF12900}"/>
              </a:ext>
            </a:extLst>
          </p:cNvPr>
          <p:cNvSpPr txBox="1"/>
          <p:nvPr/>
        </p:nvSpPr>
        <p:spPr>
          <a:xfrm>
            <a:off x="896429" y="4677674"/>
            <a:ext cx="4856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Exploring X-ray jets from binary star SS433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FAA74-76D7-4F72-AD96-A6AAFF8A1C8D}"/>
              </a:ext>
            </a:extLst>
          </p:cNvPr>
          <p:cNvSpPr txBox="1"/>
          <p:nvPr/>
        </p:nvSpPr>
        <p:spPr>
          <a:xfrm>
            <a:off x="7321312" y="4675876"/>
            <a:ext cx="44253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Radiation jet (43 GHz) from black hole in M87</a:t>
            </a:r>
          </a:p>
        </p:txBody>
      </p:sp>
      <p:pic>
        <p:nvPicPr>
          <p:cNvPr id="11" name="Picture 11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1F586F98-24F4-4274-B51C-5C3EBC2B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59" y="344564"/>
            <a:ext cx="4856671" cy="3854119"/>
          </a:xfrm>
          <a:prstGeom prst="rect">
            <a:avLst/>
          </a:prstGeom>
        </p:spPr>
      </p:pic>
      <p:pic>
        <p:nvPicPr>
          <p:cNvPr id="4" name="Picture 4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8960A44B-ADC4-46AD-9F35-790E02B5B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1" y="506188"/>
            <a:ext cx="6437451" cy="36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32012F0-A79F-4166-AAFD-796C07F49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table, water, sitting, counter&#10;&#10;Description generated with very high confidence">
            <a:extLst>
              <a:ext uri="{FF2B5EF4-FFF2-40B4-BE49-F238E27FC236}">
                <a16:creationId xmlns:a16="http://schemas.microsoft.com/office/drawing/2014/main" id="{E7A39B33-3B6D-49EC-B4D2-419D70DE2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53" r="117" b="-176"/>
          <a:stretch/>
        </p:blipFill>
        <p:spPr>
          <a:xfrm>
            <a:off x="546706" y="321733"/>
            <a:ext cx="11210100" cy="5230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321D3-CCC3-4DC6-ABD8-32EE2AE672D3}"/>
              </a:ext>
            </a:extLst>
          </p:cNvPr>
          <p:cNvSpPr txBox="1"/>
          <p:nvPr/>
        </p:nvSpPr>
        <p:spPr>
          <a:xfrm>
            <a:off x="986118" y="753035"/>
            <a:ext cx="103452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Atacama Large Millimeter/submillimeter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045CB-2286-4FB9-9747-054E2763F9D4}"/>
              </a:ext>
            </a:extLst>
          </p:cNvPr>
          <p:cNvSpPr txBox="1"/>
          <p:nvPr/>
        </p:nvSpPr>
        <p:spPr>
          <a:xfrm>
            <a:off x="3048000" y="6078070"/>
            <a:ext cx="35141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Built between 2004-13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66 active elements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71B05-68BA-41A7-BF58-3D6421C32F17}"/>
              </a:ext>
            </a:extLst>
          </p:cNvPr>
          <p:cNvSpPr txBox="1"/>
          <p:nvPr/>
        </p:nvSpPr>
        <p:spPr>
          <a:xfrm>
            <a:off x="7180169" y="6104403"/>
            <a:ext cx="48050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Resolution of 0.2 to 0.004 arcseconds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Frequency of 31 GHz to 950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92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636495" y="457200"/>
            <a:ext cx="109907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Atacama Large Millimeter/submillimeter Array</a:t>
            </a:r>
            <a:endParaRPr lang="en-US" dirty="0"/>
          </a:p>
        </p:txBody>
      </p:sp>
      <p:pic>
        <p:nvPicPr>
          <p:cNvPr id="3" name="Picture 3" descr="A picture containing outdoor, truck, large, sitting&#10;&#10;Description generated with very high confidence">
            <a:extLst>
              <a:ext uri="{FF2B5EF4-FFF2-40B4-BE49-F238E27FC236}">
                <a16:creationId xmlns:a16="http://schemas.microsoft.com/office/drawing/2014/main" id="{EDDB8DF8-C917-40A9-AA4C-49FD8C1B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043" y="4751182"/>
            <a:ext cx="2466975" cy="184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DDF60-5A8B-45B2-986A-5B8066E66E92}"/>
              </a:ext>
            </a:extLst>
          </p:cNvPr>
          <p:cNvSpPr txBox="1"/>
          <p:nvPr/>
        </p:nvSpPr>
        <p:spPr>
          <a:xfrm>
            <a:off x="959224" y="1801906"/>
            <a:ext cx="720762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Collaboration between the space agencies of Europe, the US, Canada, Japan, Taiwan, South Korea, and Chile 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Located in the Atacama Desert in Chile (5000 m elevation) to avoid humidity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Maximum baseline in the array can vary from 150 m to 16 km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Used to explore very cold and dark objects such as comets and protoplanetary disks</a:t>
            </a:r>
            <a:endParaRPr lang="en-US" dirty="0"/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85F8C2A-9E15-4441-B20F-6F2F20D2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527" y="1486222"/>
            <a:ext cx="3379806" cy="2795605"/>
          </a:xfrm>
          <a:prstGeom prst="rect">
            <a:avLst/>
          </a:prstGeom>
        </p:spPr>
      </p:pic>
      <p:pic>
        <p:nvPicPr>
          <p:cNvPr id="4" name="Picture 5" descr="A star filled sky&#10;&#10;Description generated with very high confidence">
            <a:extLst>
              <a:ext uri="{FF2B5EF4-FFF2-40B4-BE49-F238E27FC236}">
                <a16:creationId xmlns:a16="http://schemas.microsoft.com/office/drawing/2014/main" id="{BC57081A-B06F-4D7F-B86D-F9AD0107D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064" y="4772393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C78DE8EA-583D-4DC9-9F86-33B49374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6CEB2-6276-4D9F-A58D-50C03B63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161F996-D85D-4D74-BC7B-B1E4919E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rgbClr val="7C29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A1B80-81E7-4724-BF71-07C433043669}"/>
              </a:ext>
            </a:extLst>
          </p:cNvPr>
          <p:cNvSpPr/>
          <p:nvPr/>
        </p:nvSpPr>
        <p:spPr>
          <a:xfrm>
            <a:off x="1079" y="4062683"/>
            <a:ext cx="12191998" cy="278920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C6B86-D387-4F15-B9FE-9F32A1A37837}"/>
              </a:ext>
            </a:extLst>
          </p:cNvPr>
          <p:cNvSpPr txBox="1"/>
          <p:nvPr/>
        </p:nvSpPr>
        <p:spPr>
          <a:xfrm>
            <a:off x="4577930" y="5886269"/>
            <a:ext cx="33182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ALMA Images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AB3FC-85CA-4383-9FB1-E540CAF12900}"/>
              </a:ext>
            </a:extLst>
          </p:cNvPr>
          <p:cNvSpPr txBox="1"/>
          <p:nvPr/>
        </p:nvSpPr>
        <p:spPr>
          <a:xfrm>
            <a:off x="48165" y="4260731"/>
            <a:ext cx="43965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Remnant of supernova 1987A, ALMA data (in red) shows dust cloud, shockwave shown in blue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FAA74-76D7-4F72-AD96-A6AAFF8A1C8D}"/>
              </a:ext>
            </a:extLst>
          </p:cNvPr>
          <p:cNvSpPr txBox="1"/>
          <p:nvPr/>
        </p:nvSpPr>
        <p:spPr>
          <a:xfrm>
            <a:off x="4488973" y="4359575"/>
            <a:ext cx="37496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Gas and dust ring around new star HD 142527</a:t>
            </a:r>
          </a:p>
        </p:txBody>
      </p:sp>
      <p:pic>
        <p:nvPicPr>
          <p:cNvPr id="5" name="Picture 6" descr="A star in the background&#10;&#10;Description generated with high confidence">
            <a:extLst>
              <a:ext uri="{FF2B5EF4-FFF2-40B4-BE49-F238E27FC236}">
                <a16:creationId xmlns:a16="http://schemas.microsoft.com/office/drawing/2014/main" id="{6F02FE52-E984-4C21-A039-BE4B73183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5853"/>
            <a:ext cx="4324709" cy="4152383"/>
          </a:xfrm>
          <a:prstGeom prst="rect">
            <a:avLst/>
          </a:prstGeom>
        </p:spPr>
      </p:pic>
      <p:pic>
        <p:nvPicPr>
          <p:cNvPr id="12" name="Picture 18" descr="A picture containing star, fruit&#10;&#10;Description generated with very high confidence">
            <a:extLst>
              <a:ext uri="{FF2B5EF4-FFF2-40B4-BE49-F238E27FC236}">
                <a16:creationId xmlns:a16="http://schemas.microsoft.com/office/drawing/2014/main" id="{D6003B1E-82CE-43A8-B513-7BC55941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458" y="1438"/>
            <a:ext cx="3994028" cy="4137802"/>
          </a:xfrm>
          <a:prstGeom prst="rect">
            <a:avLst/>
          </a:prstGeom>
        </p:spPr>
      </p:pic>
      <p:pic>
        <p:nvPicPr>
          <p:cNvPr id="21" name="Picture 21" descr="A star filled sky&#10;&#10;Description generated with high confidence">
            <a:extLst>
              <a:ext uri="{FF2B5EF4-FFF2-40B4-BE49-F238E27FC236}">
                <a16:creationId xmlns:a16="http://schemas.microsoft.com/office/drawing/2014/main" id="{92EBCC56-EA57-440E-8DC1-5FA820EE6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4" r="12425" b="-364"/>
          <a:stretch/>
        </p:blipFill>
        <p:spPr>
          <a:xfrm>
            <a:off x="8289987" y="336"/>
            <a:ext cx="3899987" cy="41400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CDD4D3-33F9-46F9-A7F4-0E5DBA04543C}"/>
              </a:ext>
            </a:extLst>
          </p:cNvPr>
          <p:cNvSpPr txBox="1"/>
          <p:nvPr/>
        </p:nvSpPr>
        <p:spPr>
          <a:xfrm>
            <a:off x="8678174" y="4364966"/>
            <a:ext cx="31170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Spiral dust clouds around red giant star R </a:t>
            </a:r>
            <a:r>
              <a:rPr lang="en-US" dirty="0" err="1"/>
              <a:t>Sculptoris</a:t>
            </a:r>
          </a:p>
        </p:txBody>
      </p:sp>
    </p:spTree>
    <p:extLst>
      <p:ext uri="{BB962C8B-B14F-4D97-AF65-F5344CB8AC3E}">
        <p14:creationId xmlns:p14="http://schemas.microsoft.com/office/powerpoint/2010/main" val="98735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bject, night, stop&#10;&#10;Description generated with very high confidence">
            <a:extLst>
              <a:ext uri="{FF2B5EF4-FFF2-40B4-BE49-F238E27FC236}">
                <a16:creationId xmlns:a16="http://schemas.microsoft.com/office/drawing/2014/main" id="{7B73F3C9-6AC8-481E-A13B-6B172EA30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9" t="18225" r="19282" b="22656"/>
          <a:stretch/>
        </p:blipFill>
        <p:spPr>
          <a:xfrm>
            <a:off x="8388224" y="1"/>
            <a:ext cx="3807756" cy="3460125"/>
          </a:xfrm>
          <a:prstGeom prst="rect">
            <a:avLst/>
          </a:prstGeom>
        </p:spPr>
      </p:pic>
      <p:pic>
        <p:nvPicPr>
          <p:cNvPr id="5" name="Picture 5" descr="A close up of a light&#10;&#10;Description generated with high confidence">
            <a:extLst>
              <a:ext uri="{FF2B5EF4-FFF2-40B4-BE49-F238E27FC236}">
                <a16:creationId xmlns:a16="http://schemas.microsoft.com/office/drawing/2014/main" id="{033C4F15-6056-437E-9A14-B42143670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0" t="8176" r="23293" b="11321"/>
          <a:stretch/>
        </p:blipFill>
        <p:spPr>
          <a:xfrm>
            <a:off x="8391291" y="3430626"/>
            <a:ext cx="3800720" cy="342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A5343E-7365-4E8A-BE64-609B501D7C72}"/>
              </a:ext>
            </a:extLst>
          </p:cNvPr>
          <p:cNvSpPr txBox="1"/>
          <p:nvPr/>
        </p:nvSpPr>
        <p:spPr>
          <a:xfrm>
            <a:off x="1057836" y="242047"/>
            <a:ext cx="58898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Black Hole 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C9454-61E8-4D97-BBC9-397427AB66B0}"/>
              </a:ext>
            </a:extLst>
          </p:cNvPr>
          <p:cNvSpPr txBox="1"/>
          <p:nvPr/>
        </p:nvSpPr>
        <p:spPr>
          <a:xfrm>
            <a:off x="582706" y="1057835"/>
            <a:ext cx="716279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Supermassive black hole is 55 million light years away in M87 (an elliptical galaxy) 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8 telescopes/telescope arrays from around the world</a:t>
            </a:r>
            <a:r>
              <a:rPr lang="en-US" dirty="0">
                <a:ea typeface="+mn-lt"/>
                <a:cs typeface="+mn-lt"/>
              </a:rPr>
              <a:t>, including ALMA</a:t>
            </a:r>
            <a:r>
              <a:rPr lang="en-US" dirty="0"/>
              <a:t>, contributed to the Event Horizon Telescope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EHT observed a frequency of 230 GHz with an angular resolution of 35 micro arcseconds using very long baseline interferometry with a high recording rate (64 Gb/s vs 2 Gb/s)</a:t>
            </a:r>
          </a:p>
        </p:txBody>
      </p:sp>
      <p:pic>
        <p:nvPicPr>
          <p:cNvPr id="8" name="Picture 8" descr="A picture containing accessory, balloon, umbrella, boat&#10;&#10;Description generated with very high confidence">
            <a:extLst>
              <a:ext uri="{FF2B5EF4-FFF2-40B4-BE49-F238E27FC236}">
                <a16:creationId xmlns:a16="http://schemas.microsoft.com/office/drawing/2014/main" id="{8CE9A289-DDF5-4B00-9D15-9BA19A4E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848" y="3881482"/>
            <a:ext cx="5432610" cy="28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2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4114801" y="448235"/>
            <a:ext cx="30300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Future Arrays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B1D51-9BEE-446E-9A74-8C604756A8BC}"/>
              </a:ext>
            </a:extLst>
          </p:cNvPr>
          <p:cNvSpPr txBox="1"/>
          <p:nvPr/>
        </p:nvSpPr>
        <p:spPr>
          <a:xfrm>
            <a:off x="1048871" y="1452282"/>
            <a:ext cx="785308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Square Kilometer Array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Located in South Africa and Western Australia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Will have a combined collecting area of one square kilometer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13 member countries and dozens of organizations involved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Expected to begin construction in 2020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Cherenkov Telescope Array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Located in Spain and Chile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Focused on observing high energy events such as gamma ray bursts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Expected to begin construction in 2020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Lunar Radio Array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No plans in the short-term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Earth's ionosphere heavily disperses the 50 MHz range, a lunar array would bypass this</a:t>
            </a:r>
            <a:endParaRPr lang="en-US" dirty="0"/>
          </a:p>
        </p:txBody>
      </p:sp>
      <p:pic>
        <p:nvPicPr>
          <p:cNvPr id="6" name="Picture 6" descr="A picture containing object, outdoor, grass, water&#10;&#10;Description generated with very high confidence">
            <a:extLst>
              <a:ext uri="{FF2B5EF4-FFF2-40B4-BE49-F238E27FC236}">
                <a16:creationId xmlns:a16="http://schemas.microsoft.com/office/drawing/2014/main" id="{8BA7E86F-1F6B-4566-8BE7-558AD68A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6" y="363071"/>
            <a:ext cx="2617694" cy="2617694"/>
          </a:xfrm>
          <a:prstGeom prst="rect">
            <a:avLst/>
          </a:prstGeom>
        </p:spPr>
      </p:pic>
      <p:pic>
        <p:nvPicPr>
          <p:cNvPr id="8" name="Picture 8" descr="A picture containing outdoor, water, man, game&#10;&#10;Description generated with very high confidence">
            <a:extLst>
              <a:ext uri="{FF2B5EF4-FFF2-40B4-BE49-F238E27FC236}">
                <a16:creationId xmlns:a16="http://schemas.microsoft.com/office/drawing/2014/main" id="{595F3030-6152-4A84-9883-F91738D09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211" y="3261751"/>
            <a:ext cx="2859742" cy="1508873"/>
          </a:xfrm>
          <a:prstGeom prst="rect">
            <a:avLst/>
          </a:prstGeom>
        </p:spPr>
      </p:pic>
      <p:pic>
        <p:nvPicPr>
          <p:cNvPr id="11" name="Picture 11" descr="A picture containing snow, black, man, water&#10;&#10;Description generated with very high confidence">
            <a:extLst>
              <a:ext uri="{FF2B5EF4-FFF2-40B4-BE49-F238E27FC236}">
                <a16:creationId xmlns:a16="http://schemas.microsoft.com/office/drawing/2014/main" id="{498295C6-E416-41D3-A813-5D0B0B3D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5122440"/>
            <a:ext cx="2743200" cy="15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01C09-39AE-4C69-81A7-9F8E7FE94B13}"/>
              </a:ext>
            </a:extLst>
          </p:cNvPr>
          <p:cNvSpPr txBox="1"/>
          <p:nvPr/>
        </p:nvSpPr>
        <p:spPr>
          <a:xfrm>
            <a:off x="4445620" y="170985"/>
            <a:ext cx="525222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58FF9-7B3A-4183-9648-7C4131C8B2AD}"/>
              </a:ext>
            </a:extLst>
          </p:cNvPr>
          <p:cNvSpPr txBox="1"/>
          <p:nvPr/>
        </p:nvSpPr>
        <p:spPr>
          <a:xfrm>
            <a:off x="1299759" y="876341"/>
            <a:ext cx="886707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2"/>
              </a:rPr>
              <a:t>https://ethw.org/Radio_Telescope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3"/>
              </a:rPr>
              <a:t>https://www.skatelescope.org/radio-astronomy/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4"/>
              </a:rPr>
              <a:t>https://www.ncbi.nlm.nih.gov/pmc/articles/PMC1084808/?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5"/>
              </a:rPr>
              <a:t>https://www.universetoday.com/110705/adventures-in-radio-amateur-astronomy/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6"/>
              </a:rPr>
              <a:t>https://archive.briankoberlein.com/2015/10/14/how-does-interferometry-work/index.html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7"/>
              </a:rPr>
              <a:t>https://www.atnf.csiro.au/outreach/education/pulseatparkes/radiotelescopeintro.html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8"/>
              </a:rPr>
              <a:t>https://www.eso.org/public/about-eso/faq/faq-vlt-paranal/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9"/>
              </a:rPr>
              <a:t>https://science.nrao.edu/facilities/alma/naasc-workshops/nrao-cd-fit/BasicsInterf.pdf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0"/>
              </a:rPr>
              <a:t>https://science.nrao.edu/facilities/vlba/introduction-to-the-VLBA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1"/>
              </a:rPr>
              <a:t>https://www.eso.org/public/usa/teles-instr/alma/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2"/>
              </a:rPr>
              <a:t>https://public.nrao.edu/telescopes/vla/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3"/>
              </a:rPr>
              <a:t>https://www.almaobservatory.org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4"/>
              </a:rPr>
              <a:t>https://public.nrao.edu/telescopes/alma/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15"/>
              </a:rPr>
              <a:t>https://www.nasa.gov/mission_pages/chandra/news/black-hole-image-makes-history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959C9-525A-4C3E-94BA-97C59D169DF3}"/>
              </a:ext>
            </a:extLst>
          </p:cNvPr>
          <p:cNvSpPr txBox="1"/>
          <p:nvPr/>
        </p:nvSpPr>
        <p:spPr>
          <a:xfrm>
            <a:off x="4724400" y="215153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DA469-AC7C-449B-A18E-431AD63E94DD}"/>
              </a:ext>
            </a:extLst>
          </p:cNvPr>
          <p:cNvSpPr txBox="1"/>
          <p:nvPr/>
        </p:nvSpPr>
        <p:spPr>
          <a:xfrm>
            <a:off x="1326216" y="1380003"/>
            <a:ext cx="873162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hlinkClick r:id="rId2"/>
              </a:rPr>
              <a:t>https://eventhorizontelescope.org/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hlinkClick r:id="rId3"/>
              </a:rPr>
              <a:t>https://www.skatelescope.org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hlinkClick r:id="rId4"/>
              </a:rPr>
              <a:t>https://www.cta-observatory.org/about/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hlinkClick r:id="rId5"/>
              </a:rPr>
              <a:t>https://www.sciencemag.org/news/2019/07/could-humanity-s-return-moon-spark-new-age-lunar-telescopes</a:t>
            </a:r>
            <a:endParaRPr lang="en-US">
              <a:ea typeface="+mn-lt"/>
              <a:cs typeface="+mn-lt"/>
            </a:endParaRPr>
          </a:p>
          <a:p>
            <a:pPr marL="285750" indent="-285750" algn="l">
              <a:buFont typeface="Arial,Sans-Serif"/>
              <a:buChar char="•"/>
            </a:pPr>
            <a:r>
              <a:rPr lang="en-US" dirty="0">
                <a:ea typeface="+mn-lt"/>
                <a:cs typeface="+mn-lt"/>
                <a:hlinkClick r:id="rId6"/>
              </a:rPr>
              <a:t>https://www.naic.edu/ao/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  <a:hlinkClick r:id="rId7"/>
              </a:rPr>
              <a:t>https://science.nrao.edu/facilities/vlba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  <a:hlinkClick r:id="rId8"/>
              </a:rPr>
              <a:t>https://www.researchgate.net/figure/M87-43-GHz-radio-image-of-the-inner-region-including-dominant-and-counterpropagating_fig2_323594901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  <a:hlinkClick r:id="rId9"/>
              </a:rPr>
              <a:t>https://www.space.com/19098-alma-telescope-array-photos.html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  <a:hlinkClick r:id="rId10"/>
              </a:rPr>
              <a:t>http://www.radio-astronomy.org/node/248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4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484095" y="448235"/>
            <a:ext cx="113582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History of Radio Astronomy and </a:t>
            </a:r>
            <a:r>
              <a:rPr lang="en-US" sz="3600"/>
              <a:t>Array Telescopes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282B5-D392-4A1C-AE89-98E0F9B68E1A}"/>
              </a:ext>
            </a:extLst>
          </p:cNvPr>
          <p:cNvSpPr txBox="1"/>
          <p:nvPr/>
        </p:nvSpPr>
        <p:spPr>
          <a:xfrm>
            <a:off x="744071" y="1488142"/>
            <a:ext cx="765738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1920: Early optical interferometer used to measure star diameters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1932: First radio antenna was built by Karl Jansky to discover source of static in transatlantic transmissions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Found a steady radio source from the center of the galaxy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1937: Grote Reber built a 10 meter telescope in his backyard and conducted the first radio survey of the sky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520F97-57B3-4005-9CA6-AB975DB602B0}"/>
              </a:ext>
            </a:extLst>
          </p:cNvPr>
          <p:cNvSpPr/>
          <p:nvPr/>
        </p:nvSpPr>
        <p:spPr>
          <a:xfrm>
            <a:off x="8588189" y="1331259"/>
            <a:ext cx="2882916" cy="2192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59BDEDEA-6C9C-4C7F-A59E-460B57D0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376" y="1335572"/>
            <a:ext cx="2483225" cy="2187722"/>
          </a:xfrm>
          <a:prstGeom prst="rect">
            <a:avLst/>
          </a:prstGeom>
        </p:spPr>
      </p:pic>
      <p:pic>
        <p:nvPicPr>
          <p:cNvPr id="4" name="Picture 4" descr="A picture containing outdoor, grass, building, field&#10;&#10;Description generated with very high confidence">
            <a:extLst>
              <a:ext uri="{FF2B5EF4-FFF2-40B4-BE49-F238E27FC236}">
                <a16:creationId xmlns:a16="http://schemas.microsoft.com/office/drawing/2014/main" id="{AD895163-0C66-4A82-83A1-68E5B5A8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4180634"/>
            <a:ext cx="4374776" cy="2557743"/>
          </a:xfrm>
          <a:prstGeom prst="rect">
            <a:avLst/>
          </a:prstGeom>
        </p:spPr>
      </p:pic>
      <p:pic>
        <p:nvPicPr>
          <p:cNvPr id="8" name="Picture 9" descr="A picture containing outdoor, telescope, photo, sitting&#10;&#10;Description generated with very high confidence">
            <a:extLst>
              <a:ext uri="{FF2B5EF4-FFF2-40B4-BE49-F238E27FC236}">
                <a16:creationId xmlns:a16="http://schemas.microsoft.com/office/drawing/2014/main" id="{20F5CCD3-352C-4519-9DA7-763B8A8A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347" y="3711947"/>
            <a:ext cx="2431116" cy="30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6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8FABCB-8394-468D-97DF-1F323CABA12D}"/>
              </a:ext>
            </a:extLst>
          </p:cNvPr>
          <p:cNvSpPr txBox="1"/>
          <p:nvPr/>
        </p:nvSpPr>
        <p:spPr>
          <a:xfrm>
            <a:off x="1021977" y="1461248"/>
            <a:ext cx="619461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Post-WWII radar technology led to the exploration of higher frequencies and shorter wavelengths, first radio arrays are built</a:t>
            </a: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1963: Arecibo Observatory in Puerto Rico is completed, it remains the largest single-aperture telescope in the world (305 meter diameter) until 2016 </a:t>
            </a: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1965: Cosmic Microwave Background discovered by </a:t>
            </a:r>
            <a:r>
              <a:rPr lang="en-US" dirty="0"/>
              <a:t>Penzias and Wilson validating the Big Bang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1970s: Very Large Array is built </a:t>
            </a:r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4C8D3-6C65-42CA-9B0C-5E335A7AF2A7}"/>
              </a:ext>
            </a:extLst>
          </p:cNvPr>
          <p:cNvSpPr txBox="1"/>
          <p:nvPr/>
        </p:nvSpPr>
        <p:spPr>
          <a:xfrm>
            <a:off x="3217770" y="26838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History</a:t>
            </a:r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BC211-6601-4572-B3A1-49E8152C4671}"/>
              </a:ext>
            </a:extLst>
          </p:cNvPr>
          <p:cNvSpPr txBox="1"/>
          <p:nvPr/>
        </p:nvSpPr>
        <p:spPr>
          <a:xfrm>
            <a:off x="4724400" y="3200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E001C03-0CDF-493C-8AB6-09A8CC5A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70" y="1156727"/>
            <a:ext cx="4751295" cy="2563346"/>
          </a:xfrm>
          <a:prstGeom prst="rect">
            <a:avLst/>
          </a:prstGeom>
        </p:spPr>
      </p:pic>
      <p:pic>
        <p:nvPicPr>
          <p:cNvPr id="12" name="Picture 12" descr="A picture containing colorful, sitting, colored, bright&#10;&#10;Description generated with very high confidence">
            <a:extLst>
              <a:ext uri="{FF2B5EF4-FFF2-40B4-BE49-F238E27FC236}">
                <a16:creationId xmlns:a16="http://schemas.microsoft.com/office/drawing/2014/main" id="{12BD2F0B-F6B5-44F8-BF47-34A1252E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59" y="4226859"/>
            <a:ext cx="4643718" cy="23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7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A55D7-02FE-41C8-A4F7-12867225C4D7}"/>
              </a:ext>
            </a:extLst>
          </p:cNvPr>
          <p:cNvSpPr txBox="1"/>
          <p:nvPr/>
        </p:nvSpPr>
        <p:spPr>
          <a:xfrm>
            <a:off x="3933645" y="181155"/>
            <a:ext cx="40659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Radio Astronomy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702C13F-3299-45F4-9DE1-47CF3091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95" y="830689"/>
            <a:ext cx="5604654" cy="3076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5CD5D-2FE0-4F74-A27E-B7C200E84691}"/>
              </a:ext>
            </a:extLst>
          </p:cNvPr>
          <p:cNvSpPr txBox="1"/>
          <p:nvPr/>
        </p:nvSpPr>
        <p:spPr>
          <a:xfrm>
            <a:off x="1042898" y="1344822"/>
            <a:ext cx="541738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Radio waves have wavelengths of 1 mm to 100 km+ or a frequency of 30 Hz to 300 MHz+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Examples of frequencies emitted: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Pulsars: 440-660 MHz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Atomic hydrogen: 1420 MHz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Methanol and water: 6-12 GHz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Ammonia in star-forming regions: 23 GHz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Radio telescopes require much larger collecting areas to achieve comparative resolution with optical telescopes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Longer wavelengths have lower resolutions -&gt; need larger dishes/arrays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25 meter dish is typical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7" descr="A picture containing object, outdoor, grass, telescope&#10;&#10;Description generated with very high confidence">
            <a:extLst>
              <a:ext uri="{FF2B5EF4-FFF2-40B4-BE49-F238E27FC236}">
                <a16:creationId xmlns:a16="http://schemas.microsoft.com/office/drawing/2014/main" id="{E8998E2B-B8D2-4EE3-A389-D916351E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317" y="3975030"/>
            <a:ext cx="2124637" cy="28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16EB1-7589-4092-AA62-619ABA6364AC}"/>
              </a:ext>
            </a:extLst>
          </p:cNvPr>
          <p:cNvSpPr txBox="1"/>
          <p:nvPr/>
        </p:nvSpPr>
        <p:spPr>
          <a:xfrm>
            <a:off x="2904564" y="251011"/>
            <a:ext cx="60780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Amateur Radio Astronomy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19822-3B97-452E-BA81-4CC65B92C1DB}"/>
              </a:ext>
            </a:extLst>
          </p:cNvPr>
          <p:cNvSpPr txBox="1"/>
          <p:nvPr/>
        </p:nvSpPr>
        <p:spPr>
          <a:xfrm>
            <a:off x="797859" y="1586752"/>
            <a:ext cx="607807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Due to size constraints, amateur dishes are typically restricted to viewing within the solar system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Itty Bitty Telescope (IBT) design repurposes a TV dish to track satellites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 Radio Jove setup uses dipole antennae to measure Jupiter's ionosphere</a:t>
            </a:r>
          </a:p>
        </p:txBody>
      </p:sp>
      <p:pic>
        <p:nvPicPr>
          <p:cNvPr id="9" name="Picture 9" descr="A picture containing outdoor, table, object, sitting&#10;&#10;Description generated with very high confidence">
            <a:extLst>
              <a:ext uri="{FF2B5EF4-FFF2-40B4-BE49-F238E27FC236}">
                <a16:creationId xmlns:a16="http://schemas.microsoft.com/office/drawing/2014/main" id="{D13A9D3B-DAD7-4B0D-AFDB-34FA1108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929" y="990239"/>
            <a:ext cx="3478304" cy="2618419"/>
          </a:xfrm>
          <a:prstGeom prst="rect">
            <a:avLst/>
          </a:prstGeom>
        </p:spPr>
      </p:pic>
      <p:pic>
        <p:nvPicPr>
          <p:cNvPr id="14" name="Picture 14" descr="A close up of a lush green field&#10;&#10;Description generated with very high confidence">
            <a:extLst>
              <a:ext uri="{FF2B5EF4-FFF2-40B4-BE49-F238E27FC236}">
                <a16:creationId xmlns:a16="http://schemas.microsoft.com/office/drawing/2014/main" id="{274C526F-1192-4A56-85FE-9B75EC5F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06" y="3704170"/>
            <a:ext cx="4087905" cy="2990717"/>
          </a:xfrm>
          <a:prstGeom prst="rect">
            <a:avLst/>
          </a:prstGeom>
        </p:spPr>
      </p:pic>
      <p:pic>
        <p:nvPicPr>
          <p:cNvPr id="16" name="Picture 1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34576BD-8F17-430B-80CA-FB80D1F71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9" b="-431"/>
          <a:stretch/>
        </p:blipFill>
        <p:spPr>
          <a:xfrm>
            <a:off x="1326776" y="4601585"/>
            <a:ext cx="4804402" cy="20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4490473" y="223610"/>
            <a:ext cx="34673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Interferometry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85079-14FE-4FA8-800F-C86520503CF5}"/>
              </a:ext>
            </a:extLst>
          </p:cNvPr>
          <p:cNvSpPr txBox="1"/>
          <p:nvPr/>
        </p:nvSpPr>
        <p:spPr>
          <a:xfrm>
            <a:off x="806824" y="1308847"/>
            <a:ext cx="531606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Interferometry observes interference patterns in signals from multiple apertures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Signals are slightly out of sync due to distances between elements and must be corrected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Where θ is the range of angular sizes that the array can distinguish, λ is the wavelength of the light, and B the separation between a pair of elements in the array (baseline):                λ/B</a:t>
            </a:r>
            <a:r>
              <a:rPr lang="en-US" baseline="-25000">
                <a:ea typeface="+mn-lt"/>
                <a:cs typeface="+mn-lt"/>
              </a:rPr>
              <a:t>max</a:t>
            </a:r>
            <a:r>
              <a:rPr lang="en-US">
                <a:ea typeface="+mn-lt"/>
                <a:cs typeface="+mn-lt"/>
              </a:rPr>
              <a:t> &lt; θ &lt; λ/B</a:t>
            </a:r>
            <a:r>
              <a:rPr lang="en-US" baseline="-25000" dirty="0">
                <a:ea typeface="+mn-lt"/>
                <a:cs typeface="+mn-lt"/>
              </a:rPr>
              <a:t>min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Traditional telescope: λ/D &lt; θ &lt; AFOV/M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amount of light is equal to combined area of collectors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1678C506-FA91-4B9E-AE61-EDE1AD45D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196" y="602518"/>
            <a:ext cx="3170663" cy="295076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355C721-00F1-4FC6-86A0-261F2E11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17" y="3712788"/>
            <a:ext cx="5827059" cy="26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32012F0-A79F-4166-AAFD-796C07F49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object, outdoor, water, ship&#10;&#10;Description generated with very high confidence">
            <a:extLst>
              <a:ext uri="{FF2B5EF4-FFF2-40B4-BE49-F238E27FC236}">
                <a16:creationId xmlns:a16="http://schemas.microsoft.com/office/drawing/2014/main" id="{EB4FE3C6-45DC-41C5-963F-2D899158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1" y="321733"/>
            <a:ext cx="10460098" cy="5230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39F3E-B7AB-4C87-96D1-1560F82A0C8F}"/>
              </a:ext>
            </a:extLst>
          </p:cNvPr>
          <p:cNvSpPr txBox="1"/>
          <p:nvPr/>
        </p:nvSpPr>
        <p:spPr>
          <a:xfrm>
            <a:off x="6965576" y="1004047"/>
            <a:ext cx="3998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Very Large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EB54E-F277-4E03-B746-0993140C0091}"/>
              </a:ext>
            </a:extLst>
          </p:cNvPr>
          <p:cNvSpPr txBox="1"/>
          <p:nvPr/>
        </p:nvSpPr>
        <p:spPr>
          <a:xfrm>
            <a:off x="3048000" y="6069106"/>
            <a:ext cx="3047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Built between 1973-80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27 active elements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26CD5-6D41-476D-8F36-D14F340B0699}"/>
              </a:ext>
            </a:extLst>
          </p:cNvPr>
          <p:cNvSpPr txBox="1"/>
          <p:nvPr/>
        </p:nvSpPr>
        <p:spPr>
          <a:xfrm>
            <a:off x="6534710" y="6068545"/>
            <a:ext cx="4787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Resolution of 0.2 to 0.04 arcseconds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Frequency of 1 GHz to 50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6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7C05E-89FB-4BB2-B5BC-6B3860475CCD}"/>
              </a:ext>
            </a:extLst>
          </p:cNvPr>
          <p:cNvSpPr txBox="1"/>
          <p:nvPr/>
        </p:nvSpPr>
        <p:spPr>
          <a:xfrm>
            <a:off x="3801036" y="457200"/>
            <a:ext cx="41506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Very Large Array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10D77-B96C-44EB-BEA9-DE14325F2105}"/>
              </a:ext>
            </a:extLst>
          </p:cNvPr>
          <p:cNvSpPr txBox="1"/>
          <p:nvPr/>
        </p:nvSpPr>
        <p:spPr>
          <a:xfrm>
            <a:off x="968189" y="1434353"/>
            <a:ext cx="649941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widely used radio telescope in the world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11000+ observing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Discovered ice on Mercury, Einstein rings around stars, gamma ray bursts,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Located in New Mexico desert to avoid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Array elements arranged in a Y shape, arms can expand or contract from 1 km long to 37 km long via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 was upgraded in 2011</a:t>
            </a:r>
          </a:p>
        </p:txBody>
      </p:sp>
      <p:pic>
        <p:nvPicPr>
          <p:cNvPr id="4" name="Picture 4" descr="A picture containing outdoor, mountain, grass, water&#10;&#10;Description generated with very high confidence">
            <a:extLst>
              <a:ext uri="{FF2B5EF4-FFF2-40B4-BE49-F238E27FC236}">
                <a16:creationId xmlns:a16="http://schemas.microsoft.com/office/drawing/2014/main" id="{2F9A5325-4316-4EDA-B026-CD81F58F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817" y="1151404"/>
            <a:ext cx="3348318" cy="2511239"/>
          </a:xfrm>
          <a:prstGeom prst="rect">
            <a:avLst/>
          </a:prstGeom>
        </p:spPr>
      </p:pic>
      <p:pic>
        <p:nvPicPr>
          <p:cNvPr id="8" name="Picture 8" descr="A picture containing object, outdoor, telescope, sitting&#10;&#10;Description generated with very high confidence">
            <a:extLst>
              <a:ext uri="{FF2B5EF4-FFF2-40B4-BE49-F238E27FC236}">
                <a16:creationId xmlns:a16="http://schemas.microsoft.com/office/drawing/2014/main" id="{1447E159-9CD0-42E2-B28C-5248F626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60" y="4269441"/>
            <a:ext cx="33337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C78DE8EA-583D-4DC9-9F86-33B49374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6CEB2-6276-4D9F-A58D-50C03B63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light, star&#10;&#10;Description generated with very high confidence">
            <a:extLst>
              <a:ext uri="{FF2B5EF4-FFF2-40B4-BE49-F238E27FC236}">
                <a16:creationId xmlns:a16="http://schemas.microsoft.com/office/drawing/2014/main" id="{608159A1-6260-4250-8B41-D2ED30E25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4" b="-1"/>
          <a:stretch/>
        </p:blipFill>
        <p:spPr>
          <a:xfrm>
            <a:off x="20" y="10"/>
            <a:ext cx="4300725" cy="4891509"/>
          </a:xfrm>
          <a:prstGeom prst="rect">
            <a:avLst/>
          </a:prstGeom>
        </p:spPr>
      </p:pic>
      <p:pic>
        <p:nvPicPr>
          <p:cNvPr id="5" name="Picture 5" descr="A picture containing worm, animal, looking, sitting&#10;&#10;Description generated with very high confidence">
            <a:extLst>
              <a:ext uri="{FF2B5EF4-FFF2-40B4-BE49-F238E27FC236}">
                <a16:creationId xmlns:a16="http://schemas.microsoft.com/office/drawing/2014/main" id="{1EB5655F-FD7E-4792-B233-9545661C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8" r="19852" b="-2"/>
          <a:stretch/>
        </p:blipFill>
        <p:spPr>
          <a:xfrm>
            <a:off x="4300748" y="2099"/>
            <a:ext cx="4565713" cy="4609258"/>
          </a:xfrm>
          <a:prstGeom prst="rect">
            <a:avLst/>
          </a:prstGeom>
        </p:spPr>
      </p:pic>
      <p:sp>
        <p:nvSpPr>
          <p:cNvPr id="18" name="Freeform 18">
            <a:extLst>
              <a:ext uri="{FF2B5EF4-FFF2-40B4-BE49-F238E27FC236}">
                <a16:creationId xmlns:a16="http://schemas.microsoft.com/office/drawing/2014/main" id="{F161F996-D85D-4D74-BC7B-B1E4919E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rgbClr val="7C29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A1B80-81E7-4724-BF71-07C433043669}"/>
              </a:ext>
            </a:extLst>
          </p:cNvPr>
          <p:cNvSpPr/>
          <p:nvPr/>
        </p:nvSpPr>
        <p:spPr>
          <a:xfrm>
            <a:off x="1079" y="4522758"/>
            <a:ext cx="12177621" cy="23291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C6B86-D387-4F15-B9FE-9F32A1A37837}"/>
              </a:ext>
            </a:extLst>
          </p:cNvPr>
          <p:cNvSpPr txBox="1"/>
          <p:nvPr/>
        </p:nvSpPr>
        <p:spPr>
          <a:xfrm>
            <a:off x="4692949" y="5871892"/>
            <a:ext cx="2815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VLA Images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AB3FC-85CA-4383-9FB1-E540CAF12900}"/>
              </a:ext>
            </a:extLst>
          </p:cNvPr>
          <p:cNvSpPr txBox="1"/>
          <p:nvPr/>
        </p:nvSpPr>
        <p:spPr>
          <a:xfrm>
            <a:off x="148806" y="4749561"/>
            <a:ext cx="3519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Radiation belts around Jupiter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1E6E34-3A66-4477-A7C9-3D45D04AA7D5}"/>
              </a:ext>
            </a:extLst>
          </p:cNvPr>
          <p:cNvSpPr txBox="1"/>
          <p:nvPr/>
        </p:nvSpPr>
        <p:spPr>
          <a:xfrm>
            <a:off x="5108095" y="4705530"/>
            <a:ext cx="32607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Pulsar in the Crab Nebula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FAA74-76D7-4F72-AD96-A6AAFF8A1C8D}"/>
              </a:ext>
            </a:extLst>
          </p:cNvPr>
          <p:cNvSpPr txBox="1"/>
          <p:nvPr/>
        </p:nvSpPr>
        <p:spPr>
          <a:xfrm>
            <a:off x="9147235" y="4747763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Plumes of radiation around galaxy 3C353 (4 arcseconds wide, 2 arcminutes long)</a:t>
            </a:r>
          </a:p>
        </p:txBody>
      </p:sp>
      <p:pic>
        <p:nvPicPr>
          <p:cNvPr id="21" name="Picture 21" descr="A picture containing object, indoor, sitting, dark&#10;&#10;Description generated with very high confidence">
            <a:extLst>
              <a:ext uri="{FF2B5EF4-FFF2-40B4-BE49-F238E27FC236}">
                <a16:creationId xmlns:a16="http://schemas.microsoft.com/office/drawing/2014/main" id="{DD29E08D-C633-4FAC-A7B7-D5A82F199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1" t="1149" r="2200"/>
          <a:stretch/>
        </p:blipFill>
        <p:spPr>
          <a:xfrm rot="5400000">
            <a:off x="8263060" y="579405"/>
            <a:ext cx="4532676" cy="336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8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Quotable</vt:lpstr>
      <vt:lpstr>Radio Astronomy and Telescope Arrays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1738</cp:revision>
  <dcterms:created xsi:type="dcterms:W3CDTF">2019-10-31T20:35:10Z</dcterms:created>
  <dcterms:modified xsi:type="dcterms:W3CDTF">2019-11-19T00:28:20Z</dcterms:modified>
</cp:coreProperties>
</file>