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62" r:id="rId5"/>
    <p:sldId id="264" r:id="rId6"/>
    <p:sldId id="265" r:id="rId7"/>
    <p:sldId id="266" r:id="rId8"/>
    <p:sldId id="267" r:id="rId9"/>
    <p:sldId id="268" r:id="rId10"/>
    <p:sldId id="261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53" autoAdjust="0"/>
    <p:restoredTop sz="94660"/>
  </p:normalViewPr>
  <p:slideViewPr>
    <p:cSldViewPr snapToGrid="0">
      <p:cViewPr varScale="1">
        <p:scale>
          <a:sx n="94" d="100"/>
          <a:sy n="94" d="100"/>
        </p:scale>
        <p:origin x="9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F416-87AE-4554-B53F-D6E0A6CAD47E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CF5A-4555-434A-BCB8-5960D84307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98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F416-87AE-4554-B53F-D6E0A6CAD47E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CF5A-4555-434A-BCB8-5960D8430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71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F416-87AE-4554-B53F-D6E0A6CAD47E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CF5A-4555-434A-BCB8-5960D8430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33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F416-87AE-4554-B53F-D6E0A6CAD47E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CF5A-4555-434A-BCB8-5960D84307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1464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F416-87AE-4554-B53F-D6E0A6CAD47E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CF5A-4555-434A-BCB8-5960D8430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84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F416-87AE-4554-B53F-D6E0A6CAD47E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CF5A-4555-434A-BCB8-5960D84307C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0539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F416-87AE-4554-B53F-D6E0A6CAD47E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CF5A-4555-434A-BCB8-5960D8430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45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F416-87AE-4554-B53F-D6E0A6CAD47E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CF5A-4555-434A-BCB8-5960D8430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54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F416-87AE-4554-B53F-D6E0A6CAD47E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CF5A-4555-434A-BCB8-5960D8430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50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F416-87AE-4554-B53F-D6E0A6CAD47E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CF5A-4555-434A-BCB8-5960D8430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3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F416-87AE-4554-B53F-D6E0A6CAD47E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CF5A-4555-434A-BCB8-5960D8430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3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F416-87AE-4554-B53F-D6E0A6CAD47E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CF5A-4555-434A-BCB8-5960D8430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6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F416-87AE-4554-B53F-D6E0A6CAD47E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CF5A-4555-434A-BCB8-5960D8430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6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F416-87AE-4554-B53F-D6E0A6CAD47E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CF5A-4555-434A-BCB8-5960D8430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9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F416-87AE-4554-B53F-D6E0A6CAD47E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CF5A-4555-434A-BCB8-5960D8430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1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F416-87AE-4554-B53F-D6E0A6CAD47E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CF5A-4555-434A-BCB8-5960D8430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5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AF416-87AE-4554-B53F-D6E0A6CAD47E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CF5A-4555-434A-BCB8-5960D8430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9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0DAF416-87AE-4554-B53F-D6E0A6CAD47E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EF2CF5A-4555-434A-BCB8-5960D8430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334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ritannica.com/place/Coalsack" TargetMode="External"/><Relationship Id="rId3" Type="http://schemas.openxmlformats.org/officeDocument/2006/relationships/hyperlink" Target="https://en.wikipedia.org/wiki/Dark_nebula" TargetMode="External"/><Relationship Id="rId7" Type="http://schemas.openxmlformats.org/officeDocument/2006/relationships/hyperlink" Target="https://www.britannica.com/science/star-astronomy/Star-formation-and-evolution#ref52848" TargetMode="External"/><Relationship Id="rId2" Type="http://schemas.openxmlformats.org/officeDocument/2006/relationships/hyperlink" Target="https://www.eso.org/public/images/potw1612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Horsehead_Nebula" TargetMode="External"/><Relationship Id="rId5" Type="http://schemas.openxmlformats.org/officeDocument/2006/relationships/hyperlink" Target="https://en.wikipedia.org/wiki/Snake_Nebula" TargetMode="External"/><Relationship Id="rId4" Type="http://schemas.openxmlformats.org/officeDocument/2006/relationships/hyperlink" Target="https://en.wikipedia.org/wiki/Protostar#Protostellar_evolution" TargetMode="External"/><Relationship Id="rId9" Type="http://schemas.openxmlformats.org/officeDocument/2006/relationships/hyperlink" Target="https://freestarcharts.com/orion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Dark Nebula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Joseph Gregory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41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974" y="554127"/>
            <a:ext cx="7157682" cy="1018641"/>
          </a:xfrm>
        </p:spPr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989" y="1711758"/>
            <a:ext cx="11607208" cy="4381534"/>
          </a:xfrm>
        </p:spPr>
        <p:txBody>
          <a:bodyPr anchor="t" anchorCtr="0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hlinkClick r:id="rId2"/>
              </a:rPr>
              <a:t>https://www.eso.org/public/images/potw1612a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/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en.wikipedia.org/wiki/Dark_nebula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en.wikipedia.org/wiki/Protostar#Protostellar_evolution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hlinkClick r:id="rId5"/>
              </a:rPr>
              <a:t>https://</a:t>
            </a:r>
            <a:r>
              <a:rPr lang="en-US" dirty="0" smtClean="0">
                <a:solidFill>
                  <a:schemeClr val="tx1"/>
                </a:solidFill>
                <a:hlinkClick r:id="rId5"/>
              </a:rPr>
              <a:t>en.wikipedia.org/wiki/Snake_Nebula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hlinkClick r:id="rId6"/>
              </a:rPr>
              <a:t>https://</a:t>
            </a:r>
            <a:r>
              <a:rPr lang="en-US" dirty="0" smtClean="0">
                <a:solidFill>
                  <a:schemeClr val="tx1"/>
                </a:solidFill>
                <a:hlinkClick r:id="rId6"/>
              </a:rPr>
              <a:t>en.wikipedia.org/wiki/Horsehead_Nebula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hlinkClick r:id="rId7"/>
              </a:rPr>
              <a:t>https://</a:t>
            </a:r>
            <a:r>
              <a:rPr lang="en-US" dirty="0" smtClean="0">
                <a:solidFill>
                  <a:schemeClr val="tx1"/>
                </a:solidFill>
                <a:hlinkClick r:id="rId7"/>
              </a:rPr>
              <a:t>www.britannica.com/science/star-astronomy/Star-formation-and-evolution#ref52848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hlinkClick r:id="rId8"/>
              </a:rPr>
              <a:t>https://</a:t>
            </a:r>
            <a:r>
              <a:rPr lang="en-US" dirty="0" smtClean="0">
                <a:solidFill>
                  <a:schemeClr val="tx1"/>
                </a:solidFill>
                <a:hlinkClick r:id="rId8"/>
              </a:rPr>
              <a:t>www.britannica.com/place/Coalsack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hlinkClick r:id="rId9"/>
              </a:rPr>
              <a:t>https://</a:t>
            </a:r>
            <a:r>
              <a:rPr lang="en-US" dirty="0" smtClean="0">
                <a:solidFill>
                  <a:schemeClr val="tx1"/>
                </a:solidFill>
                <a:hlinkClick r:id="rId9"/>
              </a:rPr>
              <a:t>freestarcharts.com/orion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84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974" y="554127"/>
            <a:ext cx="7157682" cy="1018641"/>
          </a:xfrm>
        </p:spPr>
        <p:txBody>
          <a:bodyPr>
            <a:normAutofit/>
          </a:bodyPr>
          <a:lstStyle/>
          <a:p>
            <a:r>
              <a:rPr lang="en-US" dirty="0" err="1" smtClean="0"/>
              <a:t>QuestionS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298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974" y="554127"/>
            <a:ext cx="7157682" cy="1018641"/>
          </a:xfrm>
        </p:spPr>
        <p:txBody>
          <a:bodyPr>
            <a:normAutofit/>
          </a:bodyPr>
          <a:lstStyle/>
          <a:p>
            <a:r>
              <a:rPr lang="en-US" dirty="0" smtClean="0"/>
              <a:t>Dark nebula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973" y="1711758"/>
            <a:ext cx="9362771" cy="4381534"/>
          </a:xfrm>
        </p:spPr>
        <p:txBody>
          <a:bodyPr anchor="t" anchorCtr="0"/>
          <a:lstStyle/>
          <a:p>
            <a:r>
              <a:rPr lang="en-US" dirty="0" smtClean="0">
                <a:solidFill>
                  <a:schemeClr val="tx1"/>
                </a:solidFill>
              </a:rPr>
              <a:t>A type of interstellar cloud that is too dense for light to pass through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Mostly comprised of tiny dust particles coated in frozen carbon monoxide and nitrogen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Irregular form, no defined boundaries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Most notable is the 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oalsack Nebula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Very easily seen against bright Milky Way</a:t>
            </a:r>
          </a:p>
          <a:p>
            <a:r>
              <a:rPr lang="en-US" dirty="0">
                <a:solidFill>
                  <a:schemeClr val="tx1"/>
                </a:solidFill>
              </a:rPr>
              <a:t>Serves as </a:t>
            </a:r>
            <a:r>
              <a:rPr lang="en-US" dirty="0" smtClean="0">
                <a:solidFill>
                  <a:schemeClr val="tx1"/>
                </a:solidFill>
              </a:rPr>
              <a:t>a precursor to “stellar nurseries”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Earliest stage of star’s development occurs here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Protostars begin to coalesce from dust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87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974" y="554127"/>
            <a:ext cx="7157682" cy="1018641"/>
          </a:xfrm>
        </p:spPr>
        <p:txBody>
          <a:bodyPr>
            <a:normAutofit/>
          </a:bodyPr>
          <a:lstStyle/>
          <a:p>
            <a:r>
              <a:rPr lang="en-US" dirty="0" smtClean="0"/>
              <a:t>Protostars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973" y="1711758"/>
            <a:ext cx="9127245" cy="4381534"/>
          </a:xfrm>
        </p:spPr>
        <p:txBody>
          <a:bodyPr anchor="t" anchorCtr="0"/>
          <a:lstStyle/>
          <a:p>
            <a:r>
              <a:rPr lang="en-US" dirty="0" smtClean="0">
                <a:solidFill>
                  <a:schemeClr val="tx1"/>
                </a:solidFill>
              </a:rPr>
              <a:t>Formation begins in densest region of dark nebula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Process lasts about 1 million years for a star of one solar mass (the mass of our sun)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Begins when the dust in a molecular cloud first collapses under its own gravity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 disk of dense gas forms around the new protostar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Energy initially comes not from nuclear fusion, but radiation caused by shocked gas impacting the </a:t>
            </a:r>
            <a:r>
              <a:rPr lang="en-US" dirty="0" err="1" smtClean="0">
                <a:solidFill>
                  <a:schemeClr val="tx1"/>
                </a:solidFill>
              </a:rPr>
              <a:t>protostar’s</a:t>
            </a:r>
            <a:r>
              <a:rPr lang="en-US" dirty="0" smtClean="0">
                <a:solidFill>
                  <a:schemeClr val="tx1"/>
                </a:solidFill>
              </a:rPr>
              <a:t> surface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Ends when the protostar has enough energy to blow back the gas trying to fall in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476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974" y="554127"/>
            <a:ext cx="7157682" cy="1018641"/>
          </a:xfrm>
        </p:spPr>
        <p:txBody>
          <a:bodyPr>
            <a:normAutofit/>
          </a:bodyPr>
          <a:lstStyle/>
          <a:p>
            <a:r>
              <a:rPr lang="en-US" dirty="0" smtClean="0"/>
              <a:t>The Coalsack nebula</a:t>
            </a:r>
            <a:endParaRPr lang="en-US" dirty="0"/>
          </a:p>
        </p:txBody>
      </p:sp>
      <p:pic>
        <p:nvPicPr>
          <p:cNvPr id="1030" name="Picture 6" descr="The Coalsack and the Southern Cr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62" y="1508968"/>
            <a:ext cx="4628944" cy="405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66062" y="5901760"/>
            <a:ext cx="171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ESO/S. </a:t>
            </a:r>
            <a:r>
              <a:rPr lang="en-US" dirty="0" err="1" smtClean="0"/>
              <a:t>Brunier</a:t>
            </a:r>
            <a:endParaRPr lang="en-US" dirty="0"/>
          </a:p>
        </p:txBody>
      </p:sp>
      <p:pic>
        <p:nvPicPr>
          <p:cNvPr id="1032" name="Picture 8" descr="The Jewel Box star cluster (NGC 4755) and the Coal Sack dark nebu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155" y="1343357"/>
            <a:ext cx="3288640" cy="438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109155" y="5901760"/>
            <a:ext cx="1677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Hand Sketch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979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cute e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84" y="554127"/>
            <a:ext cx="4177072" cy="277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974" y="554127"/>
            <a:ext cx="7157682" cy="1018641"/>
          </a:xfrm>
        </p:spPr>
        <p:txBody>
          <a:bodyPr>
            <a:normAutofit/>
          </a:bodyPr>
          <a:lstStyle/>
          <a:p>
            <a:r>
              <a:rPr lang="en-US" dirty="0" smtClean="0"/>
              <a:t>The Coalsack nebula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974" y="1711758"/>
            <a:ext cx="6605718" cy="4381534"/>
          </a:xfrm>
        </p:spPr>
        <p:txBody>
          <a:bodyPr anchor="t" anchorCtr="0"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Located in the Southern Cross</a:t>
            </a:r>
          </a:p>
          <a:p>
            <a:r>
              <a:rPr lang="en-US" dirty="0">
                <a:solidFill>
                  <a:schemeClr val="tx1"/>
                </a:solidFill>
              </a:rPr>
              <a:t>Located about 610 light-years from </a:t>
            </a:r>
            <a:r>
              <a:rPr lang="en-US" dirty="0" smtClean="0">
                <a:solidFill>
                  <a:schemeClr val="tx1"/>
                </a:solidFill>
              </a:rPr>
              <a:t>Earth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Is </a:t>
            </a:r>
            <a:r>
              <a:rPr lang="en-US" dirty="0">
                <a:solidFill>
                  <a:schemeClr val="tx1"/>
                </a:solidFill>
              </a:rPr>
              <a:t>about 50 light years in </a:t>
            </a:r>
            <a:r>
              <a:rPr lang="en-US" dirty="0" smtClean="0">
                <a:solidFill>
                  <a:schemeClr val="tx1"/>
                </a:solidFill>
              </a:rPr>
              <a:t>across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Angular size of 400x300 arc-minutes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Dims starlight behind by an apparent magnitude of 1 to 1.5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Can easily be seen with the naked eye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If using telescope best at low magnification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Commonly appears in aborigine folklore as an emu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Coalsack is head of emu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2" name="Picture 4" descr="https://upload.wikimedia.org/wikipedia/commons/f/fb/Emu_publ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6" y="4556702"/>
            <a:ext cx="38100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0" y="563162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By en:User:Rayd8 - en-</a:t>
            </a:r>
            <a:r>
              <a:rPr lang="en-US" dirty="0" err="1" smtClean="0"/>
              <a:t>wp</a:t>
            </a:r>
            <a:r>
              <a:rPr lang="en-US" dirty="0" smtClean="0"/>
              <a:t>, CC BY 2.5, https://commons.wikimedia.org/w/index.php?curid=5444580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76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974" y="554127"/>
            <a:ext cx="7157682" cy="1018641"/>
          </a:xfrm>
        </p:spPr>
        <p:txBody>
          <a:bodyPr>
            <a:normAutofit/>
          </a:bodyPr>
          <a:lstStyle/>
          <a:p>
            <a:r>
              <a:rPr lang="en-US" dirty="0" smtClean="0"/>
              <a:t>B72 “snake” nebula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6974" y="528104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By </a:t>
            </a:r>
            <a:r>
              <a:rPr lang="en-US" dirty="0" err="1" smtClean="0"/>
              <a:t>en:user:Friendlystar</a:t>
            </a:r>
            <a:r>
              <a:rPr lang="en-US" dirty="0" smtClean="0"/>
              <a:t> - English Wikipedia, CC BY 3.0, https://commons.wikimedia.org/w/index.php?curid=4986855</a:t>
            </a:r>
            <a:endParaRPr lang="en-US" dirty="0"/>
          </a:p>
        </p:txBody>
      </p:sp>
      <p:pic>
        <p:nvPicPr>
          <p:cNvPr id="3074" name="Picture 2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74" y="1572768"/>
            <a:ext cx="3647786" cy="364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hand sketch of b72 nebu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56" y="1801223"/>
            <a:ext cx="3190875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534656" y="528104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Hand Sketch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13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974" y="554127"/>
            <a:ext cx="7157682" cy="1018641"/>
          </a:xfrm>
        </p:spPr>
        <p:txBody>
          <a:bodyPr>
            <a:normAutofit/>
          </a:bodyPr>
          <a:lstStyle/>
          <a:p>
            <a:r>
              <a:rPr lang="en-US" dirty="0"/>
              <a:t>B72 “snake” nebula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974" y="1711758"/>
            <a:ext cx="7935754" cy="4381534"/>
          </a:xfrm>
        </p:spPr>
        <p:txBody>
          <a:bodyPr anchor="t" anchorCtr="0"/>
          <a:lstStyle/>
          <a:p>
            <a:r>
              <a:rPr lang="en-US" dirty="0" smtClean="0">
                <a:solidFill>
                  <a:schemeClr val="tx1"/>
                </a:solidFill>
              </a:rPr>
              <a:t>Located in </a:t>
            </a:r>
            <a:r>
              <a:rPr lang="en-US" dirty="0" err="1" smtClean="0">
                <a:solidFill>
                  <a:schemeClr val="tx1"/>
                </a:solidFill>
              </a:rPr>
              <a:t>Ophiuchus</a:t>
            </a:r>
            <a:r>
              <a:rPr lang="en-US" dirty="0" smtClean="0">
                <a:solidFill>
                  <a:schemeClr val="tx1"/>
                </a:solidFill>
              </a:rPr>
              <a:t> constellation (pictured right)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Located about 650 light-years from </a:t>
            </a:r>
            <a:r>
              <a:rPr lang="en-US" dirty="0" smtClean="0">
                <a:solidFill>
                  <a:schemeClr val="tx1"/>
                </a:solidFill>
              </a:rPr>
              <a:t>Earth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Is about 5 light-years across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Angular size of about 37x17 arc-minutes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Recognizable by distinctive snakelike “S” shape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Requires clear dark skies to be seen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Can be seen well with medium sized telescopes (4”-6”)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Ophiuch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158" y="843295"/>
            <a:ext cx="3294092" cy="404966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Rectangle 3"/>
          <p:cNvSpPr/>
          <p:nvPr/>
        </p:nvSpPr>
        <p:spPr>
          <a:xfrm>
            <a:off x="5422158" y="516126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By IAU and Sky &amp; Telescope magazine (Roger </a:t>
            </a:r>
            <a:r>
              <a:rPr lang="en-US" dirty="0" err="1" smtClean="0"/>
              <a:t>Sinnott</a:t>
            </a:r>
            <a:r>
              <a:rPr lang="en-US" dirty="0" smtClean="0"/>
              <a:t> &amp; Rick Fienberg) - [1], CC BY 3.0, https://commons.wikimedia.org/w/index.php?curid=15407822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732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974" y="554127"/>
            <a:ext cx="7157682" cy="1018641"/>
          </a:xfrm>
        </p:spPr>
        <p:txBody>
          <a:bodyPr>
            <a:normAutofit/>
          </a:bodyPr>
          <a:lstStyle/>
          <a:p>
            <a:r>
              <a:rPr lang="en-US" dirty="0" smtClean="0"/>
              <a:t>Horsehead Nebula</a:t>
            </a:r>
            <a:endParaRPr lang="en-US" dirty="0"/>
          </a:p>
        </p:txBody>
      </p:sp>
      <p:pic>
        <p:nvPicPr>
          <p:cNvPr id="5122" name="Picture 2" descr="Image result for Sketch of horsehead nebu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010" y="1664601"/>
            <a:ext cx="28575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07815" y="537802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By Ken Crawford, CC BY-SA 3.0, https://commons.wikimedia.org/w/index.php?curid=31584618</a:t>
            </a:r>
            <a:endParaRPr lang="en-US" dirty="0"/>
          </a:p>
        </p:txBody>
      </p:sp>
      <p:pic>
        <p:nvPicPr>
          <p:cNvPr id="5124" name="Picture 4" descr="Barnard 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15" y="1756434"/>
            <a:ext cx="3263322" cy="320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734010" y="537802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Hand sketch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67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89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974" y="554127"/>
            <a:ext cx="7157682" cy="1018641"/>
          </a:xfrm>
        </p:spPr>
        <p:txBody>
          <a:bodyPr>
            <a:normAutofit/>
          </a:bodyPr>
          <a:lstStyle/>
          <a:p>
            <a:r>
              <a:rPr lang="en-US" dirty="0" smtClean="0"/>
              <a:t>B33 “HorseHead” Nebula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974" y="1711758"/>
            <a:ext cx="7312299" cy="4786024"/>
          </a:xfrm>
        </p:spPr>
        <p:txBody>
          <a:bodyPr anchor="t" anchorCtr="0"/>
          <a:lstStyle/>
          <a:p>
            <a:r>
              <a:rPr lang="en-US" dirty="0" smtClean="0">
                <a:solidFill>
                  <a:schemeClr val="tx1"/>
                </a:solidFill>
              </a:rPr>
              <a:t>Located South of </a:t>
            </a: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lnitak in Orion’s Belt </a:t>
            </a:r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Located about 1,500 light-years from Earth</a:t>
            </a:r>
          </a:p>
          <a:p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is about 7 light-years in diameter</a:t>
            </a:r>
          </a:p>
          <a:p>
            <a:r>
              <a:rPr lang="en-US" dirty="0" smtClean="0">
                <a:solidFill>
                  <a:schemeClr val="tx1"/>
                </a:solidFill>
                <a:sym typeface="Wingdings" panose="05000000000000000000" pitchFamily="2" charset="2"/>
              </a:rPr>
              <a:t>Angular size of about 8x6 arc-minutes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Distinctive horsehead shape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eyecatching</a:t>
            </a:r>
            <a:r>
              <a:rPr lang="en-US" dirty="0" smtClean="0">
                <a:solidFill>
                  <a:schemeClr val="tx1"/>
                </a:solidFill>
              </a:rPr>
              <a:t> because it is juxtaposed against other bright nebulae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Bright spots in the base are young stars forming in its “stellar nursery”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Best seen in clear dark skies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Can be seen well through a 10” telescope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77898" y="5509825"/>
            <a:ext cx="54204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By IAU and Sky &amp; Telescope magazine (Roger </a:t>
            </a:r>
            <a:r>
              <a:rPr lang="en-US" dirty="0" err="1" smtClean="0"/>
              <a:t>Sinnott</a:t>
            </a:r>
            <a:r>
              <a:rPr lang="en-US" dirty="0" smtClean="0"/>
              <a:t> &amp; Rick Fienberg) - [1], CC BY 3.0, https://commons.wikimedia.org/w/index.php?curid=15407823</a:t>
            </a:r>
            <a:endParaRPr lang="en-US" dirty="0"/>
          </a:p>
        </p:txBody>
      </p:sp>
      <p:pic>
        <p:nvPicPr>
          <p:cNvPr id="6148" name="Picture 4" descr="Or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273" y="290947"/>
            <a:ext cx="4118146" cy="511030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53070415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Custom 2">
      <a:dk1>
        <a:srgbClr val="FFFFFF"/>
      </a:dk1>
      <a:lt1>
        <a:sysClr val="window" lastClr="FFFFFF"/>
      </a:lt1>
      <a:dk2>
        <a:srgbClr val="021127"/>
      </a:dk2>
      <a:lt2>
        <a:srgbClr val="ACCBF9"/>
      </a:lt2>
      <a:accent1>
        <a:srgbClr val="374C81"/>
      </a:accent1>
      <a:accent2>
        <a:srgbClr val="3477B2"/>
      </a:accent2>
      <a:accent3>
        <a:srgbClr val="143F6A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189</TotalTime>
  <Words>492</Words>
  <Application>Microsoft Office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</vt:lpstr>
      <vt:lpstr>Wingdings 3</vt:lpstr>
      <vt:lpstr>Slice</vt:lpstr>
      <vt:lpstr>Dark Nebula </vt:lpstr>
      <vt:lpstr>Dark nebula</vt:lpstr>
      <vt:lpstr>Protostars</vt:lpstr>
      <vt:lpstr>The Coalsack nebula</vt:lpstr>
      <vt:lpstr>The Coalsack nebula</vt:lpstr>
      <vt:lpstr>B72 “snake” nebula</vt:lpstr>
      <vt:lpstr>B72 “snake” nebula</vt:lpstr>
      <vt:lpstr>Horsehead Nebula</vt:lpstr>
      <vt:lpstr>B33 “HorseHead” Nebula</vt:lpstr>
      <vt:lpstr>references</vt:lpstr>
      <vt:lpstr>QuestionS?</vt:lpstr>
    </vt:vector>
  </TitlesOfParts>
  <Company>University of Portland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 Nebula</dc:title>
  <dc:creator>Joe Gregory</dc:creator>
  <cp:lastModifiedBy>Joe Gregory</cp:lastModifiedBy>
  <cp:revision>18</cp:revision>
  <dcterms:created xsi:type="dcterms:W3CDTF">2018-10-26T03:20:48Z</dcterms:created>
  <dcterms:modified xsi:type="dcterms:W3CDTF">2018-10-26T06:30:06Z</dcterms:modified>
</cp:coreProperties>
</file>