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9" r:id="rId2"/>
    <p:sldId id="257" r:id="rId3"/>
    <p:sldId id="259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64" r:id="rId12"/>
    <p:sldId id="276" r:id="rId13"/>
    <p:sldId id="262" r:id="rId14"/>
    <p:sldId id="277" r:id="rId15"/>
    <p:sldId id="265" r:id="rId16"/>
    <p:sldId id="278" r:id="rId17"/>
    <p:sldId id="266" r:id="rId18"/>
    <p:sldId id="267" r:id="rId19"/>
    <p:sldId id="280" r:id="rId20"/>
    <p:sldId id="281" r:id="rId21"/>
    <p:sldId id="282" r:id="rId22"/>
    <p:sldId id="268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4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046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943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294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983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75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04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60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794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57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077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22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viddarling.info/encyclopedia/D/dwarf_planet.html" TargetMode="External"/><Relationship Id="rId13" Type="http://schemas.openxmlformats.org/officeDocument/2006/relationships/hyperlink" Target="https://www.history.com/this-day-in-history/pluto-discovered" TargetMode="External"/><Relationship Id="rId18" Type="http://schemas.openxmlformats.org/officeDocument/2006/relationships/hyperlink" Target="https://ast.wikipedia.org/wiki/Cometa_Halley" TargetMode="External"/><Relationship Id="rId3" Type="http://schemas.openxmlformats.org/officeDocument/2006/relationships/hyperlink" Target="http://www.geditorial.com/blog/sunday-science-pluto-and-the-dwarf-planets" TargetMode="External"/><Relationship Id="rId21" Type="http://schemas.openxmlformats.org/officeDocument/2006/relationships/hyperlink" Target="https://solarsystem.nasa.gov/asteroids-comets-and-meteors/asteroids/in-depth/" TargetMode="External"/><Relationship Id="rId7" Type="http://schemas.openxmlformats.org/officeDocument/2006/relationships/hyperlink" Target="http://mentalfloss.com/article/519236/facts-about-dwarf-planet-haumea" TargetMode="External"/><Relationship Id="rId12" Type="http://schemas.openxmlformats.org/officeDocument/2006/relationships/hyperlink" Target="https://abcnews.go.com/Technology/horizons-spacecraft-stay-powered-20-years-pluto/story?id=32489580" TargetMode="External"/><Relationship Id="rId17" Type="http://schemas.openxmlformats.org/officeDocument/2006/relationships/hyperlink" Target="https://www.space.com/16105-asteroid-belt.html" TargetMode="External"/><Relationship Id="rId2" Type="http://schemas.openxmlformats.org/officeDocument/2006/relationships/hyperlink" Target="https://www.universetoday.com/72717/what-is-a-dwarf-planet/" TargetMode="External"/><Relationship Id="rId16" Type="http://schemas.openxmlformats.org/officeDocument/2006/relationships/hyperlink" Target="https://www.nasa.gov/mission_pages/dawn/images/index.html" TargetMode="External"/><Relationship Id="rId20" Type="http://schemas.openxmlformats.org/officeDocument/2006/relationships/hyperlink" Target="https://solarsystem.nasa.gov/missions/near-shoemaker/in-dep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ce-facts.com/eris/" TargetMode="External"/><Relationship Id="rId11" Type="http://schemas.openxmlformats.org/officeDocument/2006/relationships/hyperlink" Target="https://courses.lumenlearning.com/astronomy/chapter/overview-of-our-planetary-system/" TargetMode="External"/><Relationship Id="rId5" Type="http://schemas.openxmlformats.org/officeDocument/2006/relationships/hyperlink" Target="https://solarsystem.nasa.gov/solar-system/kuiper-belt/overview/" TargetMode="External"/><Relationship Id="rId15" Type="http://schemas.openxmlformats.org/officeDocument/2006/relationships/hyperlink" Target="https://www.nasa.gov/mission_pages/newhorizons/news/nh_jupiter_oct09.html" TargetMode="External"/><Relationship Id="rId10" Type="http://schemas.openxmlformats.org/officeDocument/2006/relationships/hyperlink" Target="https://www.nasa.gov/feature/goddard/2016/hubble-discovers-moon-orbiting-the-dwarf-planet-makemake" TargetMode="External"/><Relationship Id="rId19" Type="http://schemas.openxmlformats.org/officeDocument/2006/relationships/hyperlink" Target="https://en.wikipedia.org/wiki/Willamette_Meteorite" TargetMode="External"/><Relationship Id="rId4" Type="http://schemas.openxmlformats.org/officeDocument/2006/relationships/hyperlink" Target="https://www.nasa.gov/sites/default/files/thumbnails/image/nh-pluto_charon_color_final.png" TargetMode="External"/><Relationship Id="rId9" Type="http://schemas.openxmlformats.org/officeDocument/2006/relationships/hyperlink" Target="https://en.wikipedia.org/wiki/Makemake#Satellite" TargetMode="External"/><Relationship Id="rId14" Type="http://schemas.openxmlformats.org/officeDocument/2006/relationships/hyperlink" Target="https://en.wikipedia.org/wiki/New_Horizons" TargetMode="External"/><Relationship Id="rId22" Type="http://schemas.openxmlformats.org/officeDocument/2006/relationships/hyperlink" Target="https://www.astrobio.net/also-in-news/deep-impact-mission-comes-to-an-en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A0AF-A32B-4649-8B62-5D0C556D8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Dwarf Planets, Asteroids,</a:t>
            </a:r>
            <a:b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The Asteroid Belt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21080-916D-44B6-B286-1A15F8EC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988"/>
            <a:ext cx="9144000" cy="1070811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Colin Tanner</a:t>
            </a:r>
          </a:p>
        </p:txBody>
      </p:sp>
    </p:spTree>
    <p:extLst>
      <p:ext uri="{BB962C8B-B14F-4D97-AF65-F5344CB8AC3E}">
        <p14:creationId xmlns:p14="http://schemas.microsoft.com/office/powerpoint/2010/main" val="194549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DB5D-1794-4366-B337-5C24D8D1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8536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2714F-0852-493D-9D83-AF8B546EE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0961"/>
            <a:ext cx="4915060" cy="473978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dwarf planet located in the Asteroid Belt.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Discovered: January 1, 1801 by Giuseppe Piazzi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dwarf planet to be discovered.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 classified as an asteroid, Ceres was named a dwarf planet in 2006.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DIA: 587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Period: 4.6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Period: 9.1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the Sun: 2.8 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a rocky core and icy mantle, with materials such as carbonates &amp; clay similar to C-type asteroids.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 25% of the Asteroid Belt’s total 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Ceres is visible to the naked eye under optimal conditions. Its opposition occurred in May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seen approaching the constellation Sagittarius through November.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Exploration: Ceres was orbited by Dawn spacecraft in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ABA870D-4682-4313-B16A-6E6383B6A0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46" y="1582184"/>
            <a:ext cx="3764323" cy="36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EF27D-A063-4AB0-B1C6-F819A9150C92}"/>
              </a:ext>
            </a:extLst>
          </p:cNvPr>
          <p:cNvSpPr txBox="1"/>
          <p:nvPr/>
        </p:nvSpPr>
        <p:spPr>
          <a:xfrm>
            <a:off x="6887745" y="5377343"/>
            <a:ext cx="3764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Ceres seen from Dawn spacecraft (May 4, 2015)</a:t>
            </a:r>
          </a:p>
        </p:txBody>
      </p:sp>
    </p:spTree>
    <p:extLst>
      <p:ext uri="{BB962C8B-B14F-4D97-AF65-F5344CB8AC3E}">
        <p14:creationId xmlns:p14="http://schemas.microsoft.com/office/powerpoint/2010/main" val="206093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BE4BB-38DD-4E23-B741-925F5625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0315"/>
            <a:ext cx="3932237" cy="555771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Paths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5DE42-806A-44C2-BFA0-E5208BB1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053" y="1300517"/>
            <a:ext cx="7718034" cy="46070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F9C50A-A8C4-4772-A36B-31CCA2459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79178"/>
            <a:ext cx="3932237" cy="46898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red are the orbital paths of the dwarf planets.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Inclinations are compared to the Ecliptic.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Ecliptic: The circular plane on which the 8 planets in our solar system orbits.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Ceres: 10.6˚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Pluto: 17.14 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Haumea: 28.2 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Makemake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29 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Eris: 46.9 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58B34-94AC-45D7-874C-6413993ACF71}"/>
              </a:ext>
            </a:extLst>
          </p:cNvPr>
          <p:cNvSpPr txBox="1"/>
          <p:nvPr/>
        </p:nvSpPr>
        <p:spPr>
          <a:xfrm>
            <a:off x="5817846" y="6026174"/>
            <a:ext cx="484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9: Diagram displaying the orbital paths of planets and dwarf planets.</a:t>
            </a:r>
          </a:p>
        </p:txBody>
      </p:sp>
    </p:spTree>
    <p:extLst>
      <p:ext uri="{BB962C8B-B14F-4D97-AF65-F5344CB8AC3E}">
        <p14:creationId xmlns:p14="http://schemas.microsoft.com/office/powerpoint/2010/main" val="63230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1B45-BD4A-4E83-8309-4A29E2B8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483"/>
            <a:ext cx="10515600" cy="1325563"/>
          </a:xfrm>
        </p:spPr>
        <p:txBody>
          <a:bodyPr/>
          <a:lstStyle/>
          <a:p>
            <a:pPr algn="ctr"/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Dwarf Planets</a:t>
            </a:r>
          </a:p>
        </p:txBody>
      </p:sp>
    </p:spTree>
    <p:extLst>
      <p:ext uri="{BB962C8B-B14F-4D97-AF65-F5344CB8AC3E}">
        <p14:creationId xmlns:p14="http://schemas.microsoft.com/office/powerpoint/2010/main" val="156797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5EE9-A50F-4614-A4DC-5E2BCAD8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0204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Horizons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99249-C63A-4748-A37C-EA59A45D6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5322"/>
            <a:ext cx="3932237" cy="42736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NASA’s New Frontiers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in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Flyby study of Jupiter in 2007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Flyby study of Pluto in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observation of Kuiper belt objects.</a:t>
            </a:r>
          </a:p>
        </p:txBody>
      </p:sp>
      <p:pic>
        <p:nvPicPr>
          <p:cNvPr id="7170" name="Picture 2" descr="Image result for new horizons spacecraft">
            <a:extLst>
              <a:ext uri="{FF2B5EF4-FFF2-40B4-BE49-F238E27FC236}">
                <a16:creationId xmlns:a16="http://schemas.microsoft.com/office/drawing/2014/main" id="{70F18076-F2AB-4091-BA1D-87C364A653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67" y="457200"/>
            <a:ext cx="4438984" cy="24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C3E1F2-C87E-4463-A23F-E23D6AF1E41C}"/>
              </a:ext>
            </a:extLst>
          </p:cNvPr>
          <p:cNvSpPr txBox="1"/>
          <p:nvPr/>
        </p:nvSpPr>
        <p:spPr>
          <a:xfrm>
            <a:off x="6261641" y="3067073"/>
            <a:ext cx="383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10: NASA engineers with New Horizons spacecraft.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5E4D30-E9CA-47C1-84A5-EAA594B9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4" y="3579403"/>
            <a:ext cx="2890889" cy="2289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E9D540-464D-4151-B839-1D128B3649AF}"/>
              </a:ext>
            </a:extLst>
          </p:cNvPr>
          <p:cNvSpPr txBox="1"/>
          <p:nvPr/>
        </p:nvSpPr>
        <p:spPr>
          <a:xfrm>
            <a:off x="6193154" y="6262300"/>
            <a:ext cx="397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11: Image from New Horizon’s flyby of Jupiter (2007)</a:t>
            </a:r>
          </a:p>
        </p:txBody>
      </p:sp>
    </p:spTree>
    <p:extLst>
      <p:ext uri="{BB962C8B-B14F-4D97-AF65-F5344CB8AC3E}">
        <p14:creationId xmlns:p14="http://schemas.microsoft.com/office/powerpoint/2010/main" val="340171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7022-DD04-4547-80ED-AC7640BC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5648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Spacecraft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8364C-B72F-49A1-8A49-2F35310B6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 date: September 27,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Mission: Orbit the asteroid Vesta and dwarf planet Ceres within the Asteroid Belt.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mission to orbit two destinations.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Record-breaking use of solar-electric propulsion at 25,700 mph.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orbited Vesta from July 2011 to September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entered orbit around Ceres in March 2015 and has remained their since.</a:t>
            </a:r>
          </a:p>
        </p:txBody>
      </p:sp>
      <p:pic>
        <p:nvPicPr>
          <p:cNvPr id="8194" name="Picture 2" descr="Image: NASA/JPL">
            <a:extLst>
              <a:ext uri="{FF2B5EF4-FFF2-40B4-BE49-F238E27FC236}">
                <a16:creationId xmlns:a16="http://schemas.microsoft.com/office/drawing/2014/main" id="{2C843202-02A2-4022-89A6-3BE50D7DB7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22" y="2392881"/>
            <a:ext cx="5790595" cy="22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31900-00E6-4FAB-8BE8-4A4698790B8A}"/>
              </a:ext>
            </a:extLst>
          </p:cNvPr>
          <p:cNvSpPr txBox="1"/>
          <p:nvPr/>
        </p:nvSpPr>
        <p:spPr>
          <a:xfrm>
            <a:off x="6214047" y="4782856"/>
            <a:ext cx="446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13: Rendering of Dawn spacecraft – NASA/JPL</a:t>
            </a:r>
          </a:p>
        </p:txBody>
      </p:sp>
    </p:spTree>
    <p:extLst>
      <p:ext uri="{BB962C8B-B14F-4D97-AF65-F5344CB8AC3E}">
        <p14:creationId xmlns:p14="http://schemas.microsoft.com/office/powerpoint/2010/main" val="324933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3EB0-86F9-420A-AEBB-6F53011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Asteroids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F3F8C5-5CBC-45DE-B713-DD3F0240A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small, rocky object that orbits the Sun.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Formation: Asteroids are leftover masses of rock from the formation of the solar system ~4.5 billion years ago.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Ranges between the largest asteroid, Vesta (329 miles), to objects &lt;10 meters.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7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A38F-51B7-4F5B-B80E-6B4359B6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F60E-CE04-4EBB-BE44-6E62F8A4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009"/>
            <a:ext cx="10515600" cy="1941032"/>
          </a:xfrm>
        </p:spPr>
        <p:txBody>
          <a:bodyPr/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Comet: A body of ice, dust, and rock that orbits the sun.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Meteoroid: A small piece of rock which break off from asteroids and comets.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Meteor: A meteoroid that enters the earth’s atmosphere and is vaporized.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Meteorite: A meteor that penetrates Earth’s atmosphere and lands on the surface.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5818379-AD19-4835-8F9F-6D43C55C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78" y="3429000"/>
            <a:ext cx="3299189" cy="22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FAB1F-23F2-4C1C-9E00-38620877CB83}"/>
              </a:ext>
            </a:extLst>
          </p:cNvPr>
          <p:cNvSpPr txBox="1"/>
          <p:nvPr/>
        </p:nvSpPr>
        <p:spPr>
          <a:xfrm>
            <a:off x="1061277" y="5947795"/>
            <a:ext cx="377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14: Photo of Halley’s Comet, taken March 8, 1986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54B5F4A-50B2-4E6C-9399-4DE13139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27" y="3182322"/>
            <a:ext cx="1908190" cy="25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E876F-BB0E-4A15-8E2D-9CCD71C88D53}"/>
              </a:ext>
            </a:extLst>
          </p:cNvPr>
          <p:cNvSpPr txBox="1"/>
          <p:nvPr/>
        </p:nvSpPr>
        <p:spPr>
          <a:xfrm>
            <a:off x="6702138" y="5947795"/>
            <a:ext cx="442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15: Willamette Meteorite, found in West Linn, Oregon, 1902.</a:t>
            </a:r>
          </a:p>
        </p:txBody>
      </p:sp>
    </p:spTree>
    <p:extLst>
      <p:ext uri="{BB962C8B-B14F-4D97-AF65-F5344CB8AC3E}">
        <p14:creationId xmlns:p14="http://schemas.microsoft.com/office/powerpoint/2010/main" val="318480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3759-9F23-4DAE-8E6A-6BD344A4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Asteroid Belt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386C2-4FBB-4E28-BBEA-4212337D8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79086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Asteroid Belt is a region between Mars and Jupiter which contains most of the known asteroids in the Solar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Spans a distance of ~2-4 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began with dwarf planet Ceres in 1801.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to contain up to 1.9 million large asteroids (&gt;1km), and millions of smaller ones.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67B66-4E92-40CD-A20F-15538DCDE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782" y="1626394"/>
            <a:ext cx="6633471" cy="3456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BC57C-E07D-44F1-A22A-2C1762A6A6D1}"/>
              </a:ext>
            </a:extLst>
          </p:cNvPr>
          <p:cNvSpPr txBox="1"/>
          <p:nvPr/>
        </p:nvSpPr>
        <p:spPr>
          <a:xfrm>
            <a:off x="5060782" y="5452174"/>
            <a:ext cx="663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16: Diagram displaying location of planets, asteroid belt, and Kuiper belt. </a:t>
            </a:r>
          </a:p>
        </p:txBody>
      </p:sp>
    </p:spTree>
    <p:extLst>
      <p:ext uri="{BB962C8B-B14F-4D97-AF65-F5344CB8AC3E}">
        <p14:creationId xmlns:p14="http://schemas.microsoft.com/office/powerpoint/2010/main" val="243177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69E1-C092-4321-AAB2-4842B833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&amp;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0515-B939-471F-A30C-0B034133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Asteroids formed from the accretion of dust and rock into planetesimals in early stages of the solar system. Jupiter’s gravity disrupted the accretion process preventing the formation of planets.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combined mass of all asteroids is less than that of Earth’s moon.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C-types – (Chondrite) asteroids are most common, composed of clay and silicate rocks.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S-types – (Stony) asteroids are made up of silicate and nickel-iron.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M-types – (Metallic) asteroids have compositional difference relating to their distance from the sun.</a:t>
            </a:r>
          </a:p>
        </p:txBody>
      </p:sp>
    </p:spTree>
    <p:extLst>
      <p:ext uri="{BB962C8B-B14F-4D97-AF65-F5344CB8AC3E}">
        <p14:creationId xmlns:p14="http://schemas.microsoft.com/office/powerpoint/2010/main" val="460376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DB35-0266-4156-BA40-D83F840C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817"/>
            <a:ext cx="10515600" cy="859668"/>
          </a:xfrm>
        </p:spPr>
        <p:txBody>
          <a:bodyPr/>
          <a:lstStyle/>
          <a:p>
            <a:pPr algn="ctr"/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Asteroid Exploration</a:t>
            </a:r>
          </a:p>
        </p:txBody>
      </p:sp>
    </p:spTree>
    <p:extLst>
      <p:ext uri="{BB962C8B-B14F-4D97-AF65-F5344CB8AC3E}">
        <p14:creationId xmlns:p14="http://schemas.microsoft.com/office/powerpoint/2010/main" val="151076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33D50-139B-4D14-A4A1-D393FB1D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warf</a:t>
            </a: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lanet</a:t>
            </a: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A91A2F-6970-4617-89B9-A52B778B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“A celestial body orbiting a star that is massive enough to be rounded by its own gravity but has not cleared its neighboring region of planetesimals and is not a satellite.”                                       – International Astronomical Union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dwarf planet must have sufficient mass to over its compressive strength.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dwarf planet must have achieved hydrostatic equilibrium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 vs Dwarf Planet: A planet has cleared the neighborhood around its orbit, where as a dwarf planet has not.</a:t>
            </a:r>
          </a:p>
        </p:txBody>
      </p:sp>
    </p:spTree>
    <p:extLst>
      <p:ext uri="{BB962C8B-B14F-4D97-AF65-F5344CB8AC3E}">
        <p14:creationId xmlns:p14="http://schemas.microsoft.com/office/powerpoint/2010/main" val="3843873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FEB6-9802-481B-8F47-F839E5C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4371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262FD-D07E-42BF-BA34-34C19B8AE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(Near-Earth Asteroid Rendezvous) is the first spacecraft to land on an asteroid.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February 17, 1996, NEAR touched down on Eros on February 12, 2001.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that Eros had no magnetic field and mapped more than 70 percent of the surface using the near-infrared spectrometer.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4FCCF0D-218A-4230-8F12-667A23309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81" y="1659571"/>
            <a:ext cx="4665487" cy="35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5DD20-DAC8-4B2E-BE3F-41C8B51BBFE7}"/>
              </a:ext>
            </a:extLst>
          </p:cNvPr>
          <p:cNvSpPr txBox="1"/>
          <p:nvPr/>
        </p:nvSpPr>
        <p:spPr>
          <a:xfrm>
            <a:off x="6349257" y="5591989"/>
            <a:ext cx="478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17: Artist’s rendering of NASA’s NEAR spacecraft at asteroid Eros.</a:t>
            </a:r>
          </a:p>
        </p:txBody>
      </p:sp>
    </p:spTree>
    <p:extLst>
      <p:ext uri="{BB962C8B-B14F-4D97-AF65-F5344CB8AC3E}">
        <p14:creationId xmlns:p14="http://schemas.microsoft.com/office/powerpoint/2010/main" val="150885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0548-A538-456B-B78E-F7F15B3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5314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Impact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4AB77-CD3A-48D8-87BF-AE601189E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1688"/>
            <a:ext cx="3932237" cy="41073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January 12, 2005, Deep Impact released an impactor which landed on the comet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on July 4, 2005.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created a great flash caused by ice and debris ejecting from the impact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carbon-containing materials and water ice, indicates that comets may have brought organic material to Earth at one time.</a:t>
            </a:r>
          </a:p>
        </p:txBody>
      </p:sp>
      <p:pic>
        <p:nvPicPr>
          <p:cNvPr id="12290" name="Picture 2" descr="Image result for deep impact mission">
            <a:extLst>
              <a:ext uri="{FF2B5EF4-FFF2-40B4-BE49-F238E27FC236}">
                <a16:creationId xmlns:a16="http://schemas.microsoft.com/office/drawing/2014/main" id="{0516B6C2-EB1F-4268-955F-0201A309E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17739"/>
            <a:ext cx="3078061" cy="30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D795E-3132-4834-9129-B12FEF773D6D}"/>
              </a:ext>
            </a:extLst>
          </p:cNvPr>
          <p:cNvSpPr txBox="1"/>
          <p:nvPr/>
        </p:nvSpPr>
        <p:spPr>
          <a:xfrm>
            <a:off x="6800798" y="4739780"/>
            <a:ext cx="387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18: Photo of July 4, 2005 impact on comet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16636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0D5B-47B8-449B-A920-902462D2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4346"/>
            <a:ext cx="10515600" cy="1325563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525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B069-94AE-45D6-BE33-0AFBD20E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1F33-EEA9-4466-863A-F5439E138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8"/>
            <a:ext cx="10515600" cy="5033394"/>
          </a:xfrm>
        </p:spPr>
        <p:txBody>
          <a:bodyPr>
            <a:normAutofit fontScale="62500" lnSpcReduction="20000"/>
          </a:bodyPr>
          <a:lstStyle/>
          <a:p>
            <a:r>
              <a:rPr lang="en-US" sz="1600" dirty="0">
                <a:hlinkClick r:id="rId2"/>
              </a:rPr>
              <a:t>https://www.universetoday.com/72717/what-is-a-dwarf-planet/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http://www.geditorial.com/blog/sunday-science-pluto-and-the-dwarf-planets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4"/>
              </a:rPr>
              <a:t>https://www.nasa.gov/sites/default/files/thumbnails/image/nh-pluto_charon_color_final.png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https://solarsystem.nasa.gov/solar-system/kuiper-belt/overview/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https://space-facts.com/eris/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http://mentalfloss.com/article/519236/facts-about-dwarf-planet-haumea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https://www.daviddarling.info/encyclopedia/D/dwarf_planet.html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https://en.wikipedia.org/wiki/Makemake#Satellite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https://www.nasa.gov/feature/goddard/2016/hubble-discovers-moon-orbiting-the-dwarf-planet-makemake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https://courses.lumenlearning.com/astronomy/chapter/overview-of-our-planetary-system/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https://abcnews.go.com/Technology/horizons-spacecraft-stay-powered-20-years-pluto/story?id=32489580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https://www.history.com/this-day-in-history/pluto-discovered</a:t>
            </a:r>
            <a:endParaRPr lang="en-US" sz="1600" dirty="0"/>
          </a:p>
          <a:p>
            <a:r>
              <a:rPr lang="en-US" sz="1600" dirty="0">
                <a:hlinkClick r:id="rId14"/>
              </a:rPr>
              <a:t>https://en.wikipedia.org/wiki/New_Horizons</a:t>
            </a:r>
            <a:endParaRPr lang="en-US" sz="1600" dirty="0"/>
          </a:p>
          <a:p>
            <a:r>
              <a:rPr lang="en-US" sz="1600" dirty="0">
                <a:hlinkClick r:id="rId15"/>
              </a:rPr>
              <a:t>https://www.nasa.gov/mission_pages/newhorizons/news/nh_jupiter_oct09.html</a:t>
            </a:r>
            <a:endParaRPr lang="en-US" sz="1600" dirty="0"/>
          </a:p>
          <a:p>
            <a:r>
              <a:rPr lang="en-US" sz="1600" dirty="0">
                <a:hlinkClick r:id="rId16"/>
              </a:rPr>
              <a:t>https://www.nasa.gov/mission_pages/dawn/images/index.html</a:t>
            </a:r>
            <a:endParaRPr lang="en-US" sz="1600" dirty="0"/>
          </a:p>
          <a:p>
            <a:r>
              <a:rPr lang="en-US" sz="1600" dirty="0">
                <a:hlinkClick r:id="rId17"/>
              </a:rPr>
              <a:t>https://www.space.com/16105-asteroid-belt.html</a:t>
            </a:r>
            <a:endParaRPr lang="en-US" sz="1600" dirty="0"/>
          </a:p>
          <a:p>
            <a:r>
              <a:rPr lang="en-US" sz="1600" dirty="0">
                <a:hlinkClick r:id="rId18"/>
              </a:rPr>
              <a:t>https://ast.wikipedia.org/wiki/Cometa_Halley</a:t>
            </a:r>
            <a:endParaRPr lang="en-US" sz="1600" dirty="0"/>
          </a:p>
          <a:p>
            <a:r>
              <a:rPr lang="en-US" sz="1600" dirty="0">
                <a:hlinkClick r:id="rId19"/>
              </a:rPr>
              <a:t>https://en.wikipedia.org/wiki/Willamette_Meteorite</a:t>
            </a:r>
            <a:endParaRPr lang="en-US" sz="1600" dirty="0"/>
          </a:p>
          <a:p>
            <a:r>
              <a:rPr lang="en-US" sz="1600" dirty="0">
                <a:hlinkClick r:id="rId20"/>
              </a:rPr>
              <a:t>https://solarsystem.nasa.gov/missions/near-shoemaker/in-depth/</a:t>
            </a:r>
            <a:endParaRPr lang="en-US" sz="1600" dirty="0"/>
          </a:p>
          <a:p>
            <a:r>
              <a:rPr lang="en-US" sz="1600" dirty="0">
                <a:hlinkClick r:id="rId21"/>
              </a:rPr>
              <a:t>https://solarsystem.nasa.gov/asteroids-comets-and-meteors/asteroids/in-depth/</a:t>
            </a:r>
            <a:endParaRPr lang="en-US" sz="1600" dirty="0"/>
          </a:p>
          <a:p>
            <a:r>
              <a:rPr lang="en-US" sz="1600" dirty="0">
                <a:hlinkClick r:id="rId22"/>
              </a:rPr>
              <a:t>https://www.astrobio.net/also-in-news/deep-impact-mission-comes-to-an-end/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408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8FB1-0409-4116-AFD1-7F08F87D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Dwarf planets within our solar system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028C55AC-5FD1-4056-B07C-F270FCD8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60" y="1690688"/>
            <a:ext cx="7885080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7EFAF6-8BF1-4060-A109-EA02D54AFC4C}"/>
              </a:ext>
            </a:extLst>
          </p:cNvPr>
          <p:cNvSpPr txBox="1"/>
          <p:nvPr/>
        </p:nvSpPr>
        <p:spPr>
          <a:xfrm>
            <a:off x="4313339" y="5729681"/>
            <a:ext cx="356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Dwarf Planets compared to the Moon</a:t>
            </a:r>
          </a:p>
        </p:txBody>
      </p:sp>
    </p:spTree>
    <p:extLst>
      <p:ext uri="{BB962C8B-B14F-4D97-AF65-F5344CB8AC3E}">
        <p14:creationId xmlns:p14="http://schemas.microsoft.com/office/powerpoint/2010/main" val="25162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4B227-309C-43EC-8363-D47B81B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4295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Kuiper Belt</a:t>
            </a:r>
          </a:p>
        </p:txBody>
      </p:sp>
      <p:pic>
        <p:nvPicPr>
          <p:cNvPr id="2050" name="Picture 2" descr="Image result for kuiper belt">
            <a:extLst>
              <a:ext uri="{FF2B5EF4-FFF2-40B4-BE49-F238E27FC236}">
                <a16:creationId xmlns:a16="http://schemas.microsoft.com/office/drawing/2014/main" id="{7791130C-9EFA-442B-847C-1F7BC0761F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9" y="1893917"/>
            <a:ext cx="7242751" cy="40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7F525B-EEFD-4D17-879E-E4F09BB8D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64632"/>
            <a:ext cx="3295985" cy="41043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region of icy bodies beyond Neptune's orbit.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about 30 -1000 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all known dwarf planets, except Ceres.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7FEFC-6D18-4862-9877-2092A98A2A1B}"/>
              </a:ext>
            </a:extLst>
          </p:cNvPr>
          <p:cNvSpPr txBox="1"/>
          <p:nvPr/>
        </p:nvSpPr>
        <p:spPr>
          <a:xfrm>
            <a:off x="5578679" y="6165907"/>
            <a:ext cx="560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Diagram of the Kuiper Belt</a:t>
            </a:r>
          </a:p>
        </p:txBody>
      </p:sp>
    </p:spTree>
    <p:extLst>
      <p:ext uri="{BB962C8B-B14F-4D97-AF65-F5344CB8AC3E}">
        <p14:creationId xmlns:p14="http://schemas.microsoft.com/office/powerpoint/2010/main" val="203380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94AA-8371-402D-957C-ABB31374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5810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5A9F2-2FAA-4C1F-9CDC-133923209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0189"/>
            <a:ext cx="4120832" cy="441921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 February 18, 1930. – Clyde W. Tombaugh.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Wobbles in the orbits of Uranus and Neptune led to its theorized existence.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Charon is the only moon which orbits Pluto.   -Discovered June 22, 1978 by James Christy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as a “Dwarf Planet” in 2006 when the International Astronomical Union, because Pluto has not “cleared its orbit.”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Pluto was named for the Roman god of 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Viewing: Pluto is not visible to the naked eye and requires a telescope with a mirror at least 8 in. in diameter.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visible moving in front of the constellation Sagittarius from June 2019 to December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3FEBB-9DF6-45BE-A8C6-F8CAB484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79" y="1828800"/>
            <a:ext cx="6813181" cy="180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8894B-36A1-49EE-8E64-7519FAC63B43}"/>
              </a:ext>
            </a:extLst>
          </p:cNvPr>
          <p:cNvSpPr txBox="1"/>
          <p:nvPr/>
        </p:nvSpPr>
        <p:spPr>
          <a:xfrm>
            <a:off x="6457295" y="4169518"/>
            <a:ext cx="452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Pluto and Charon seen from New Horizons spacecraft (2015)</a:t>
            </a:r>
          </a:p>
        </p:txBody>
      </p:sp>
    </p:spTree>
    <p:extLst>
      <p:ext uri="{BB962C8B-B14F-4D97-AF65-F5344CB8AC3E}">
        <p14:creationId xmlns:p14="http://schemas.microsoft.com/office/powerpoint/2010/main" val="416466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8C53-898C-456C-A2B1-94E39741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805BC-A3AC-4C9E-8D67-468700BC0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82576"/>
            <a:ext cx="3932237" cy="42736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DIA: 1,430 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within the Kuiper Belt.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Sun varies between 29.7 – 39.5 AU due to its elliptical orbit.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Period: 247.9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Period: 6.39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Composition: Consists of a rocky core, and ice mantle, with frozen methane and nitrogen on the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Charon’s DIA: 753.1 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0EF4D35-817B-4ED6-90C7-47C64DB75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5503" y="1287404"/>
            <a:ext cx="4267570" cy="4273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72713-679D-4321-8E29-42DC3016C360}"/>
              </a:ext>
            </a:extLst>
          </p:cNvPr>
          <p:cNvSpPr txBox="1"/>
          <p:nvPr/>
        </p:nvSpPr>
        <p:spPr>
          <a:xfrm>
            <a:off x="6083956" y="5889072"/>
            <a:ext cx="437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Pluto seen from New Horizons spacecraft (2015)</a:t>
            </a:r>
          </a:p>
        </p:txBody>
      </p:sp>
    </p:spTree>
    <p:extLst>
      <p:ext uri="{BB962C8B-B14F-4D97-AF65-F5344CB8AC3E}">
        <p14:creationId xmlns:p14="http://schemas.microsoft.com/office/powerpoint/2010/main" val="20687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234A-B3D1-4C45-931E-E92DDC20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0815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11664-A2B4-4201-BACE-E630C5843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6187"/>
            <a:ext cx="4084550" cy="41828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Discovered: January 5, 2005 by Michael E. Brown.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DIA: 1,445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Period: 561.4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Period: 25.9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Sun: 96.4 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Composition: Consists of a rocky core, with a thin layer of nitrogen-rich ice and frozen methane on the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Moon: Dysnomia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101D0B38-C475-4F5A-82D4-0C58B71B0E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74" y="916498"/>
            <a:ext cx="4259480" cy="42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356D1-D33E-40FB-A557-58A9DB1A6567}"/>
              </a:ext>
            </a:extLst>
          </p:cNvPr>
          <p:cNvSpPr txBox="1"/>
          <p:nvPr/>
        </p:nvSpPr>
        <p:spPr>
          <a:xfrm>
            <a:off x="6894601" y="5394122"/>
            <a:ext cx="451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Eris and Dysnomia seen from Hubble space telescope (2006)</a:t>
            </a:r>
          </a:p>
        </p:txBody>
      </p:sp>
    </p:spTree>
    <p:extLst>
      <p:ext uri="{BB962C8B-B14F-4D97-AF65-F5344CB8AC3E}">
        <p14:creationId xmlns:p14="http://schemas.microsoft.com/office/powerpoint/2010/main" val="141160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0CB6-A478-4C9B-A72A-E6CD385D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1149"/>
          </a:xfrm>
        </p:spPr>
        <p:txBody>
          <a:bodyPr/>
          <a:lstStyle/>
          <a:p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Haumea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4F1D7-B019-404F-B440-FC32D1947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7605"/>
            <a:ext cx="3932237" cy="456219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Discovered March 7, 2003 by Michael E. 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Surface: Rock and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DIA: 892.3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Orbital Period: 281.9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Rotational Period: 3.9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Haumea is football-shaped due to its high rate of rotation.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Haumea is the only dwarf planet to have 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Composition: Haumea’s surface has a layer of crystalline ice similar to Pluto’s moon, Charon.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Inner moon: </a:t>
            </a:r>
            <a:r>
              <a:rPr lang="en-US" dirty="0" err="1"/>
              <a:t>Namaka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Outer moon: </a:t>
            </a:r>
            <a:r>
              <a:rPr lang="en-US" dirty="0" err="1"/>
              <a:t>Hi’aka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Named for Hawaiian goddess of fertility.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Image result for haumea">
            <a:extLst>
              <a:ext uri="{FF2B5EF4-FFF2-40B4-BE49-F238E27FC236}">
                <a16:creationId xmlns:a16="http://schemas.microsoft.com/office/drawing/2014/main" id="{3F1CFDBE-BEEC-492D-95E5-286062A41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687605"/>
            <a:ext cx="6172200" cy="34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586F9-0FBF-40D3-8F41-E43643F5BBB1}"/>
              </a:ext>
            </a:extLst>
          </p:cNvPr>
          <p:cNvSpPr txBox="1"/>
          <p:nvPr/>
        </p:nvSpPr>
        <p:spPr>
          <a:xfrm>
            <a:off x="6973189" y="5436066"/>
            <a:ext cx="2592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6: Artist’s rendering of Haumea</a:t>
            </a:r>
          </a:p>
        </p:txBody>
      </p:sp>
    </p:spTree>
    <p:extLst>
      <p:ext uri="{BB962C8B-B14F-4D97-AF65-F5344CB8AC3E}">
        <p14:creationId xmlns:p14="http://schemas.microsoft.com/office/powerpoint/2010/main" val="410386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9FF3-DECD-4A6A-A0E3-04C7A2EA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9813"/>
          </a:xfrm>
        </p:spPr>
        <p:txBody>
          <a:bodyPr/>
          <a:lstStyle/>
          <a:p>
            <a:r>
              <a:rPr lang="en-US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Makemake</a:t>
            </a:r>
            <a:endParaRPr lang="en-U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C072-AD09-44B5-8283-15DA10707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Discovered: March 31, 2005 by Michael E. Brown.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DIA: 882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Period: 305.34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Period: 22.5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Sun: 45.3 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Composition: The surface is covered in frozen methane, ethane, and potentially nitrogen.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Moon: MK2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Named for the creation god of the Rapa Nui people of Easter Island.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1FFEC-5724-444B-84BF-2B75D7EFF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723" y="1393432"/>
            <a:ext cx="4350176" cy="4071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53420-3BE7-488D-8006-1848D3093362}"/>
              </a:ext>
            </a:extLst>
          </p:cNvPr>
          <p:cNvSpPr txBox="1"/>
          <p:nvPr/>
        </p:nvSpPr>
        <p:spPr>
          <a:xfrm>
            <a:off x="6193247" y="5730488"/>
            <a:ext cx="474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Makemake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MK 2 seen from Hubble Telescope (April 2015)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Credits: NASA, ESA, A. Parker, 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2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6474</TotalTime>
  <Words>1737</Words>
  <Application>Microsoft Office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Dwarf Planets, Asteroids, &amp; The Asteroid Belt</vt:lpstr>
      <vt:lpstr>What is a Dwarf Planet?</vt:lpstr>
      <vt:lpstr>Dwarf planets within our solar system</vt:lpstr>
      <vt:lpstr>The Kuiper Belt</vt:lpstr>
      <vt:lpstr>Pluto</vt:lpstr>
      <vt:lpstr>Pluto</vt:lpstr>
      <vt:lpstr>Eris</vt:lpstr>
      <vt:lpstr>Haumea</vt:lpstr>
      <vt:lpstr>Makemake</vt:lpstr>
      <vt:lpstr>Ceres</vt:lpstr>
      <vt:lpstr>Orbital Paths</vt:lpstr>
      <vt:lpstr>Exploration of Dwarf Planets</vt:lpstr>
      <vt:lpstr>New Horizons</vt:lpstr>
      <vt:lpstr>Dawn Spacecraft</vt:lpstr>
      <vt:lpstr>Asteroids</vt:lpstr>
      <vt:lpstr>Meteoroids</vt:lpstr>
      <vt:lpstr>The Asteroid Belt</vt:lpstr>
      <vt:lpstr>Formation &amp; Composition</vt:lpstr>
      <vt:lpstr>Asteroid Exploration</vt:lpstr>
      <vt:lpstr>NEAR</vt:lpstr>
      <vt:lpstr>Deep Impact</vt:lpstr>
      <vt:lpstr>Thank You Questions?</vt:lpstr>
      <vt:lpstr>Work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Dwarf Planets, Asteroids,    &amp; The Asteroid Belt</dc:title>
  <dc:creator>Tanner, Colin</dc:creator>
  <cp:lastModifiedBy>Tanner, Colin</cp:lastModifiedBy>
  <cp:revision>60</cp:revision>
  <dcterms:created xsi:type="dcterms:W3CDTF">2019-09-26T05:57:55Z</dcterms:created>
  <dcterms:modified xsi:type="dcterms:W3CDTF">2019-10-01T16:29:04Z</dcterms:modified>
</cp:coreProperties>
</file>