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9" r:id="rId10"/>
    <p:sldId id="264" r:id="rId11"/>
    <p:sldId id="268" r:id="rId12"/>
    <p:sldId id="265" r:id="rId13"/>
    <p:sldId id="267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4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C3D71A-48E5-4D8B-AF43-543D618D06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5EBE5-06D2-4C4C-BB0A-004395E6BE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02970-A57A-4199-9BB2-C5199B61BB3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B941D3-7A2D-4BA6-B99C-53FADD7C7D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E458AF0-8023-4E4C-8FD9-6064282B6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C78AC-5983-4AE8-A778-CA160D8451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F409D-AB4C-42BA-8D8C-0D8F2B2B4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41864-58E9-45ED-AEF0-E52816F312C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Because atmosphere blocks out certain wavelengths</a:t>
            </a:r>
          </a:p>
          <a:p>
            <a:r>
              <a:rPr lang="en-US" dirty="0"/>
              <a:t>- Blocked wavelengths are only observable from satellites in outer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4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Caused by concentrations of magnetic field flux that inhibit convection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Sunspots can last anywhere from a few days to a few months, but eventually decay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Strong sources of radio waves (from magnetic field and charged particles, rather than blackbody radiation)</a:t>
            </a:r>
          </a:p>
          <a:p>
            <a:pPr marL="171450" indent="-171450">
              <a:buFontTx/>
              <a:buChar char="-"/>
            </a:pPr>
            <a:r>
              <a:rPr lang="en-US" dirty="0"/>
              <a:t>Most solar flares and coronal mass ejections occur around magnetically active sunspot regions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Sunspots can happen on other stars, but then they are called </a:t>
            </a:r>
            <a:r>
              <a:rPr lang="en-US" dirty="0" err="1"/>
              <a:t>starspots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50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Sometimes called solar prominences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Majority of the ejected material is magnetized plasma consisting of mainly protons and electrons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Geomagnetic storm releases energy on the order of Terawatts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5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Often times, solar flares are accompanied by coronal mass ejections, but not always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Solar flares also emit radio waves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Solar flares that occur on other stars are termed “stellar flares”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Increased drag on satellites leads to orbital decay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These events must be considered when planning missions to Mars because of the health risks they pose</a:t>
            </a:r>
          </a:p>
          <a:p>
            <a:pPr marL="171450" indent="-171450">
              <a:buFontTx/>
              <a:buChar char="-"/>
            </a:pPr>
            <a:r>
              <a:rPr lang="en-US" dirty="0"/>
              <a:t>January 20</a:t>
            </a:r>
            <a:r>
              <a:rPr lang="en-US" baseline="30000" dirty="0"/>
              <a:t>th</a:t>
            </a:r>
            <a:r>
              <a:rPr lang="en-US" dirty="0"/>
              <a:t>, 2005 – Highest concentration of protons ever recorded (astronauts had 15 minutes to find shelter)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8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Called radio galaxies because they are strong radio wave emitters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41864-58E9-45ED-AEF0-E52816F312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19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Because of the extreme red shift, we believe quasars are distant galactic nuclei and are powered by black holes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Active galactic nuclei give off jets of charged particles that emit synchrotron radiation (example – 3C 273)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41864-58E9-45ED-AEF0-E52816F312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11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 relativistic jet is composed of ionized matter traveling at nearly the speed of light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Radiation from these jets make blazars appear brighter than if they were pointed away from Earth</a:t>
            </a:r>
          </a:p>
          <a:p>
            <a:pPr marL="171450" indent="-171450">
              <a:buFontTx/>
              <a:buChar char="-"/>
            </a:pPr>
            <a:r>
              <a:rPr lang="en-US" dirty="0"/>
              <a:t>Rapid &amp; dramatic fluctuations in brightness occur in a time-frame of hours/days</a:t>
            </a:r>
          </a:p>
          <a:p>
            <a:pPr marL="171450" indent="-171450">
              <a:buFontTx/>
              <a:buChar char="-"/>
            </a:pPr>
            <a:r>
              <a:rPr lang="en-US" dirty="0"/>
              <a:t>Superluminal motion is when an object appears to travel faster than the speed of light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41864-58E9-45ED-AEF0-E52816F312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43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Emissions appear as pulses, hence the name “pulsar”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Pulses range from milliseconds to seconds in magnitude</a:t>
            </a:r>
          </a:p>
          <a:p>
            <a:pPr marL="171450" indent="-171450">
              <a:buFontTx/>
              <a:buChar char="-"/>
            </a:pPr>
            <a:r>
              <a:rPr lang="en-US" dirty="0"/>
              <a:t>Rivals the atomic clock in precision of keeping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41864-58E9-45ED-AEF0-E52816F312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73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Formed by the remains of a star that went supernova and appeared as a bright “new star” in 1054 AD</a:t>
            </a:r>
          </a:p>
          <a:p>
            <a:pPr marL="171450" indent="-171450">
              <a:buFontTx/>
              <a:buChar char="-"/>
            </a:pPr>
            <a:r>
              <a:rPr lang="en-US" dirty="0"/>
              <a:t>Spins about 30 times per second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Gamma rays are not produced with constant brightness</a:t>
            </a:r>
          </a:p>
          <a:p>
            <a:pPr marL="171450" indent="-171450">
              <a:buFontTx/>
              <a:buChar char="-"/>
            </a:pPr>
            <a:r>
              <a:rPr lang="en-US" dirty="0"/>
              <a:t>Gamma ray image from April 12, 2011 (outburst of synchrotron emissions that lasted 6 days)</a:t>
            </a:r>
          </a:p>
          <a:p>
            <a:pPr marL="171450" indent="-171450">
              <a:buFontTx/>
              <a:buChar char="-"/>
            </a:pPr>
            <a:r>
              <a:rPr lang="en-US" dirty="0"/>
              <a:t>Scientists think the flares occur when the magnetic field near the pulsar undergoes sudden restructuring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Accelerates electrons to energies up to 100 times greater than any particle accelerator on Earth 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41864-58E9-45ED-AEF0-E52816F312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1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Creates convection currents that drive the weather we experience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Inhibits convection current and traps dirty air near 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8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Ozone is known to absorb UV energy produced by the sun, resulting in… AIR COMPOSITION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Because of this, there are very few convection currents, making for perfectly “smooth” aircraft flying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0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excess Sodium comes from the ablation of meteors</a:t>
            </a:r>
          </a:p>
          <a:p>
            <a:pPr marL="171450" indent="-171450">
              <a:buFontTx/>
              <a:buChar char="-"/>
            </a:pPr>
            <a:r>
              <a:rPr lang="en-US" dirty="0"/>
              <a:t>Can be excited by Sunlight, Solar Winds, &amp; a 589nm Laser</a:t>
            </a:r>
          </a:p>
          <a:p>
            <a:pPr marL="171450" indent="-171450">
              <a:buFontTx/>
              <a:buChar char="-"/>
            </a:pPr>
            <a:r>
              <a:rPr lang="en-US" dirty="0"/>
              <a:t>Useful in adaptive optics for telescopes that account for atmospheric movements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97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Many atoms in this region have lost their electrons, making them electrically charged ions that are influenced by the Earth’s magnetic field</a:t>
            </a:r>
          </a:p>
          <a:p>
            <a:pPr marL="171450" indent="-171450">
              <a:buFontTx/>
              <a:buChar char="-"/>
            </a:pPr>
            <a:r>
              <a:rPr lang="en-US" dirty="0"/>
              <a:t>Ionized Gas Particle Regions reflect radio waves; used as a means of communication before satellites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Air is so thin that some satellites orbit in this region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1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Exosphere not universally recognized as an actual layer of the atmosphere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Transition layer between Thermosphere &amp; vacuum of interplanetary space</a:t>
            </a:r>
          </a:p>
          <a:p>
            <a:pPr marL="171450" indent="-171450">
              <a:buFontTx/>
              <a:buChar char="-"/>
            </a:pPr>
            <a:r>
              <a:rPr lang="en-US" dirty="0"/>
              <a:t>No defined starting altitude for “outer space”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70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Charged particles typically come from solar wind and cosmic rays</a:t>
            </a:r>
          </a:p>
          <a:p>
            <a:pPr marL="171450" indent="-171450">
              <a:buFontTx/>
              <a:buChar char="-"/>
            </a:pPr>
            <a:r>
              <a:rPr lang="en-US" dirty="0"/>
              <a:t>Belts can occasionally be formed, but only temporarily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2013, NASA discovered a third “transient” Van Allen belt, but it was destroyed 4 weeks later by a shock wave from the Sun</a:t>
            </a:r>
          </a:p>
          <a:p>
            <a:pPr marL="171450" indent="-171450">
              <a:buFontTx/>
              <a:buChar char="-"/>
            </a:pPr>
            <a:r>
              <a:rPr lang="en-US" dirty="0"/>
              <a:t>Belts trap energetic protons and electrons from solar wind and allows the Earth’s magnetic field to deflect the particles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saves the atmosphere from total destruction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61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Poor seeing = Atmospheric Turbulence = Twinkling Stars</a:t>
            </a:r>
          </a:p>
          <a:p>
            <a:pPr marL="171450" indent="-171450">
              <a:buFontTx/>
              <a:buChar char="-"/>
            </a:pPr>
            <a:r>
              <a:rPr lang="en-US" dirty="0"/>
              <a:t>Low Transparency = Starlight is blocked by atmosphere</a:t>
            </a:r>
          </a:p>
          <a:p>
            <a:pPr marL="171450" indent="-171450">
              <a:buFontTx/>
              <a:buChar char="-"/>
            </a:pPr>
            <a:r>
              <a:rPr lang="en-US" dirty="0"/>
              <a:t>Moisture, humidity, smoke, dust, and other forms of pollution decrease transparency</a:t>
            </a:r>
          </a:p>
          <a:p>
            <a:pPr marL="171450" indent="-171450">
              <a:buFontTx/>
              <a:buChar char="-"/>
            </a:pPr>
            <a:r>
              <a:rPr lang="en-US" dirty="0"/>
              <a:t>Poor transparency amplifies light pollution by spreading out the light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Clear Sky Chart also lists: wind, humidity, temperature, cloud cover, and darkness. All of which are relevant to viewing any given night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53AE-2A2D-4109-9EE8-E9ACA4AE1F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2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0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3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08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8938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02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78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95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30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9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8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3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0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1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C3A70-622D-4C74-89C3-335FCC6F4EF0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62F5C-B45A-40BA-84C6-E14AD507E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96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5BDD4-A894-45B4-B9D4-DBA191BEDE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Electromagnetic spectrum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EA5960-04B3-415C-9473-BBC80C7B68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Telescope Design – 2019 – Matt Haney</a:t>
            </a:r>
          </a:p>
        </p:txBody>
      </p:sp>
    </p:spTree>
    <p:extLst>
      <p:ext uri="{BB962C8B-B14F-4D97-AF65-F5344CB8AC3E}">
        <p14:creationId xmlns:p14="http://schemas.microsoft.com/office/powerpoint/2010/main" val="3692036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376B31-90F0-4769-B34D-2FC63EFB6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9028" y="2619796"/>
            <a:ext cx="5877583" cy="3671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4CDFA8-BC38-475D-AE4E-E6085A59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atmospheric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D77D0-DBFE-4C1D-9F4B-20CAC0D29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Filtering of Frequencies</a:t>
            </a:r>
          </a:p>
          <a:p>
            <a:pPr>
              <a:lnSpc>
                <a:spcPct val="150000"/>
              </a:lnSpc>
            </a:pPr>
            <a:r>
              <a:rPr lang="en-US" dirty="0"/>
              <a:t>Astronomical Object Viewing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“Seeing” vs. “Transparency”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Clear Sky Chart</a:t>
            </a:r>
          </a:p>
        </p:txBody>
      </p:sp>
    </p:spTree>
    <p:extLst>
      <p:ext uri="{BB962C8B-B14F-4D97-AF65-F5344CB8AC3E}">
        <p14:creationId xmlns:p14="http://schemas.microsoft.com/office/powerpoint/2010/main" val="3812312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76A7-C1E9-45B5-A326-2CAC9EC5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of frequencies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328862-1BEF-4E82-AA98-3DAF85F26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6074" y="1874606"/>
            <a:ext cx="6505323" cy="4527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49FE97-D00C-4B33-85BF-880036AFBD20}"/>
              </a:ext>
            </a:extLst>
          </p:cNvPr>
          <p:cNvSpPr txBox="1"/>
          <p:nvPr/>
        </p:nvSpPr>
        <p:spPr>
          <a:xfrm>
            <a:off x="976437" y="2319839"/>
            <a:ext cx="5246337" cy="381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Not Filtered: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Visible Light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Most Radio Waves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Filtered: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Gamma Rays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X-Rays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Some UV Rays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Some IR Rays</a:t>
            </a:r>
          </a:p>
        </p:txBody>
      </p:sp>
    </p:spTree>
    <p:extLst>
      <p:ext uri="{BB962C8B-B14F-4D97-AF65-F5344CB8AC3E}">
        <p14:creationId xmlns:p14="http://schemas.microsoft.com/office/powerpoint/2010/main" val="500667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56AAF-CBF4-466B-AB1C-7CA61B09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Astronomical object viewing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41FFA-01D8-4466-B2C8-C3F2D4011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15" y="2057401"/>
            <a:ext cx="10820400" cy="4024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Viewing Tips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Look Up! There is less atmosphere straight up than at the horizon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Use </a:t>
            </a:r>
            <a:r>
              <a:rPr lang="en-US" i="1" dirty="0"/>
              <a:t>Clear Sky Chart</a:t>
            </a:r>
            <a:r>
              <a:rPr lang="en-US" dirty="0"/>
              <a:t> to get an accurate forecast 1-2 days before</a:t>
            </a:r>
          </a:p>
          <a:p>
            <a:pPr>
              <a:lnSpc>
                <a:spcPct val="150000"/>
              </a:lnSpc>
            </a:pPr>
            <a:r>
              <a:rPr lang="en-US" dirty="0"/>
              <a:t>“Seeing” vs. “Transparency”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Seeing: how steady the air is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Transparency: how clear the air is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25258-8FCA-4DA4-B9D5-0A21430B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561" y="4069463"/>
            <a:ext cx="6055143" cy="212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99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8D7FD-BD81-4754-A570-9D2FDC5C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earth’s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6EA9F-E65B-4F27-9EB9-94B99CAFB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Sun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Sunspots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Coronal Mass Ejections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Solar Flares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Solar Event Effects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sz="2400" dirty="0"/>
              <a:t>Other EM Wave Sources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Galactic Center of the Milky Way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Quasars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Blazars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Pulsars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Crab Nebula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75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721-8547-4CEB-9BF1-65FB3AB4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sunspots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5A284-8DE7-4FF3-BD9F-9C9968866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Spots that appear darker than surroundings</a:t>
            </a:r>
          </a:p>
          <a:p>
            <a:r>
              <a:rPr lang="en-US" dirty="0"/>
              <a:t>Temperature</a:t>
            </a:r>
          </a:p>
          <a:p>
            <a:pPr lvl="1"/>
            <a:r>
              <a:rPr lang="en-US" dirty="0"/>
              <a:t>Sun: ~5800K / Sunspots: ~3800K</a:t>
            </a:r>
          </a:p>
          <a:p>
            <a:r>
              <a:rPr lang="en-US" dirty="0"/>
              <a:t>Cause:</a:t>
            </a:r>
          </a:p>
          <a:p>
            <a:pPr lvl="1"/>
            <a:r>
              <a:rPr lang="en-US" dirty="0"/>
              <a:t>Magnetic field inconsistencies</a:t>
            </a:r>
          </a:p>
          <a:p>
            <a:r>
              <a:rPr lang="en-US" dirty="0"/>
              <a:t>Frequency:</a:t>
            </a:r>
          </a:p>
          <a:p>
            <a:pPr lvl="1"/>
            <a:r>
              <a:rPr lang="en-US" dirty="0"/>
              <a:t>Appearances vary within 11-year solar cycle</a:t>
            </a:r>
          </a:p>
          <a:p>
            <a:pPr lvl="1"/>
            <a:r>
              <a:rPr lang="en-US" dirty="0"/>
              <a:t>Usually appear in pairs with opposite polarity</a:t>
            </a:r>
          </a:p>
          <a:p>
            <a:r>
              <a:rPr lang="en-US" dirty="0"/>
              <a:t>Diameter: </a:t>
            </a:r>
          </a:p>
          <a:p>
            <a:pPr lvl="1"/>
            <a:r>
              <a:rPr lang="en-US" dirty="0"/>
              <a:t>16-160,000km / 10-100,000mi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4B336-381A-41A0-8122-FBFF48D0D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155" y="2057401"/>
            <a:ext cx="4294445" cy="42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06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938912-ACD7-4C22-9591-0203D49E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555" y="2314336"/>
            <a:ext cx="3736020" cy="3736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73B97-F9C8-4A76-9204-A4634A69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Coronal mass ejections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F036-328B-473C-BB25-9A0DD2DC1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70284"/>
            <a:ext cx="10820400" cy="4024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Description: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Ejection of large quantities of EM radiation</a:t>
            </a:r>
          </a:p>
          <a:p>
            <a:pPr>
              <a:lnSpc>
                <a:spcPct val="150000"/>
              </a:lnSpc>
            </a:pPr>
            <a:r>
              <a:rPr lang="en-US" dirty="0"/>
              <a:t>Interplanetary CME (ICME):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Ejections travel beyond Sun’s surface to other planets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Causes geomagnetic storm in Earth’s atmosphere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Also causes strong aurorae (Northern/Southern Lights)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 damage satellites, electrical lines, and radio waves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16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8645B5-1A26-4BEA-8B88-C7B859523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507125" y="2764647"/>
            <a:ext cx="5127019" cy="2883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E98AB0-C124-4F7D-9712-C436CF8D2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flares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574E2-D4D0-4550-B715-C8C55E423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08874"/>
            <a:ext cx="10820400" cy="4024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Sudden flash of increased brightness</a:t>
            </a:r>
          </a:p>
          <a:p>
            <a:pPr lvl="1"/>
            <a:r>
              <a:rPr lang="en-US" dirty="0"/>
              <a:t>Ejection of ionized atoms into space</a:t>
            </a:r>
          </a:p>
          <a:p>
            <a:r>
              <a:rPr lang="en-US" dirty="0"/>
              <a:t>Power:</a:t>
            </a:r>
          </a:p>
          <a:p>
            <a:pPr lvl="1"/>
            <a:r>
              <a:rPr lang="en-US" dirty="0"/>
              <a:t>Median Event ~ 10^20J</a:t>
            </a:r>
          </a:p>
          <a:p>
            <a:pPr lvl="1"/>
            <a:r>
              <a:rPr lang="en-US" dirty="0"/>
              <a:t>Major Event ~ 10^25J</a:t>
            </a:r>
          </a:p>
          <a:p>
            <a:r>
              <a:rPr lang="en-US" dirty="0"/>
              <a:t>Effects:</a:t>
            </a:r>
          </a:p>
          <a:p>
            <a:pPr lvl="1"/>
            <a:r>
              <a:rPr lang="en-US" dirty="0"/>
              <a:t>One cause of bright aurorae</a:t>
            </a:r>
          </a:p>
          <a:p>
            <a:pPr lvl="1"/>
            <a:r>
              <a:rPr lang="en-US" dirty="0"/>
              <a:t>Causes strong solar winds</a:t>
            </a:r>
          </a:p>
          <a:p>
            <a:pPr lvl="1"/>
            <a:r>
              <a:rPr lang="en-US" dirty="0"/>
              <a:t>Interferes with electrical power grid</a:t>
            </a:r>
          </a:p>
          <a:p>
            <a:pPr lvl="1"/>
            <a:r>
              <a:rPr lang="en-US" dirty="0"/>
              <a:t>Increases drag on satellites</a:t>
            </a:r>
          </a:p>
          <a:p>
            <a:pPr lvl="1"/>
            <a:r>
              <a:rPr lang="en-US" dirty="0"/>
              <a:t>Particles are harmful to humans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6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5E27-C790-4F07-91CD-73902C0F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center of milky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932B4-E5B3-49CD-83A3-96F1659CF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First radio source to be detected beyond our solar system</a:t>
            </a:r>
          </a:p>
          <a:p>
            <a:pPr>
              <a:lnSpc>
                <a:spcPct val="150000"/>
              </a:lnSpc>
            </a:pPr>
            <a:r>
              <a:rPr lang="en-US" dirty="0"/>
              <a:t>Sources of Radio Waves: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Sagittarius A*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Supermassive Black Hole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Supernova Remnants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Pulsars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Complex molecules in star forming regions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Radio Galaxies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D7173-FE26-464B-B53C-15206D82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936" y="2877568"/>
            <a:ext cx="4126264" cy="321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29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E76B-36F5-4631-9CD7-EC428697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39281-3075-428E-A6B9-98CC9A943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488423" cy="4024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Short for “quasi-stellar” radio source</a:t>
            </a:r>
          </a:p>
          <a:p>
            <a:pPr>
              <a:lnSpc>
                <a:spcPct val="150000"/>
              </a:lnSpc>
            </a:pPr>
            <a:r>
              <a:rPr lang="en-US" dirty="0"/>
              <a:t>First “point-like” radio sources discovered</a:t>
            </a:r>
          </a:p>
          <a:p>
            <a:pPr>
              <a:lnSpc>
                <a:spcPct val="150000"/>
              </a:lnSpc>
            </a:pPr>
            <a:r>
              <a:rPr lang="en-US" dirty="0"/>
              <a:t>Extreme Red Shift</a:t>
            </a:r>
          </a:p>
          <a:p>
            <a:pPr>
              <a:lnSpc>
                <a:spcPct val="150000"/>
              </a:lnSpc>
            </a:pPr>
            <a:r>
              <a:rPr lang="en-US" dirty="0"/>
              <a:t>3C 273 – Brightest Quasar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3AB3F-DC6B-420A-8006-EA7FD00EA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751" y="2789685"/>
            <a:ext cx="57834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67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DF94-17E9-4F94-A590-D4AAF194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blazars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6AC36-EBC3-4F0D-82A2-E115607A5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634080" cy="4024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Source of high energy Gamma-Rays</a:t>
            </a:r>
          </a:p>
          <a:p>
            <a:pPr>
              <a:lnSpc>
                <a:spcPct val="150000"/>
              </a:lnSpc>
            </a:pPr>
            <a:r>
              <a:rPr lang="en-US" dirty="0"/>
              <a:t>Active Galactic Nucleus with a Relativistic Jet</a:t>
            </a:r>
          </a:p>
          <a:p>
            <a:pPr>
              <a:lnSpc>
                <a:spcPct val="150000"/>
              </a:lnSpc>
            </a:pPr>
            <a:r>
              <a:rPr lang="en-US" dirty="0"/>
              <a:t>Highly Variable</a:t>
            </a:r>
          </a:p>
          <a:p>
            <a:pPr>
              <a:lnSpc>
                <a:spcPct val="150000"/>
              </a:lnSpc>
            </a:pPr>
            <a:r>
              <a:rPr lang="en-US" dirty="0"/>
              <a:t>Can exhibit apparent Superluminal 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5A225-6572-4556-BE8D-3357070DC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774" y="2615647"/>
            <a:ext cx="4802426" cy="360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9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6BD4-BFE6-4071-9888-193C663FA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spectrum basics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3C4667-BC07-4A9D-A928-C3A5066C3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6736" y="2436542"/>
            <a:ext cx="6869464" cy="3727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776A74-C17E-4D0B-AD19-4FE842AF3647}"/>
              </a:ext>
            </a:extLst>
          </p:cNvPr>
          <p:cNvSpPr txBox="1"/>
          <p:nvPr/>
        </p:nvSpPr>
        <p:spPr>
          <a:xfrm>
            <a:off x="548234" y="2557922"/>
            <a:ext cx="3894293" cy="326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Human Eye:                           	400nm - 700nm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Astronomical Observations: 	(10^8)m - (10^-16)m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Not all wavelengths are observable from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157698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BCC3-28B3-4A7A-AB7C-FFB7D969B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35428-BF81-46C9-BA87-CA6D33E9B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5156650" cy="4024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Highly magnetized, rotating neutron star</a:t>
            </a:r>
          </a:p>
          <a:p>
            <a:pPr>
              <a:lnSpc>
                <a:spcPct val="150000"/>
              </a:lnSpc>
            </a:pPr>
            <a:r>
              <a:rPr lang="en-US" dirty="0"/>
              <a:t>Emits electromagnetic radiation from its magnetic poles</a:t>
            </a:r>
          </a:p>
          <a:p>
            <a:pPr>
              <a:lnSpc>
                <a:spcPct val="150000"/>
              </a:lnSpc>
            </a:pPr>
            <a:r>
              <a:rPr lang="en-US" dirty="0"/>
              <a:t>Indirectly used to confirm gravitational radiation</a:t>
            </a:r>
          </a:p>
          <a:p>
            <a:pPr>
              <a:lnSpc>
                <a:spcPct val="150000"/>
              </a:lnSpc>
            </a:pPr>
            <a:r>
              <a:rPr lang="en-US" dirty="0"/>
              <a:t>Rivals the atomic clock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58E37-8DCA-40F5-8EED-30B5C0305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945" y="2069494"/>
            <a:ext cx="5532255" cy="414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02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19007-833F-4B57-89C3-EDF643A9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Crab nebula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4D1F0-4564-4D18-B3F7-6738FB863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8416"/>
            <a:ext cx="10820400" cy="1690239"/>
          </a:xfrm>
        </p:spPr>
        <p:txBody>
          <a:bodyPr numCol="2">
            <a:normAutofit/>
          </a:bodyPr>
          <a:lstStyle/>
          <a:p>
            <a:r>
              <a:rPr lang="en-US" dirty="0"/>
              <a:t>First Messier Object (M1)</a:t>
            </a:r>
          </a:p>
          <a:p>
            <a:r>
              <a:rPr lang="en-US" dirty="0"/>
              <a:t>Supernova Remnant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Fast-Spinning Neutron Star at Center (aka Pulsar)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568AC-4855-4F38-B349-1F145781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82" y="3915144"/>
            <a:ext cx="11016636" cy="2542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EC7B6F-B616-469A-9DCD-08DFBAEE8C14}"/>
              </a:ext>
            </a:extLst>
          </p:cNvPr>
          <p:cNvSpPr txBox="1"/>
          <p:nvPr/>
        </p:nvSpPr>
        <p:spPr>
          <a:xfrm>
            <a:off x="0" y="3459346"/>
            <a:ext cx="12192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      Very Large Array  Spitzer Telescope  Hubble Telescope  Swift Telescope  Chandra X-Ray  Fermi Gamma-Ray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69A95-847A-40CB-871A-457067B84C33}"/>
              </a:ext>
            </a:extLst>
          </p:cNvPr>
          <p:cNvSpPr txBox="1"/>
          <p:nvPr/>
        </p:nvSpPr>
        <p:spPr>
          <a:xfrm>
            <a:off x="4247577" y="2887033"/>
            <a:ext cx="369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Image Recorded Using:</a:t>
            </a:r>
          </a:p>
        </p:txBody>
      </p:sp>
    </p:spTree>
    <p:extLst>
      <p:ext uri="{BB962C8B-B14F-4D97-AF65-F5344CB8AC3E}">
        <p14:creationId xmlns:p14="http://schemas.microsoft.com/office/powerpoint/2010/main" val="756090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D29C0-7E74-4AEE-A125-20FB3AE30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atmospheric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F552-25C4-430B-9083-23EC1743A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99457"/>
            <a:ext cx="10820400" cy="4024125"/>
          </a:xfrm>
        </p:spPr>
        <p:txBody>
          <a:bodyPr>
            <a:normAutofit/>
          </a:bodyPr>
          <a:lstStyle/>
          <a:p>
            <a:r>
              <a:rPr lang="en-US" sz="2800" dirty="0"/>
              <a:t>Troposphere</a:t>
            </a:r>
          </a:p>
          <a:p>
            <a:r>
              <a:rPr lang="en-US" sz="2800" dirty="0"/>
              <a:t>Stratosphere</a:t>
            </a:r>
          </a:p>
          <a:p>
            <a:r>
              <a:rPr lang="en-US" sz="2800" dirty="0"/>
              <a:t>Mesosphere</a:t>
            </a:r>
          </a:p>
          <a:p>
            <a:r>
              <a:rPr lang="en-US" sz="2800" dirty="0"/>
              <a:t>Thermosphere</a:t>
            </a:r>
          </a:p>
          <a:p>
            <a:r>
              <a:rPr lang="en-US" sz="2800" dirty="0"/>
              <a:t>Exosphere</a:t>
            </a:r>
          </a:p>
          <a:p>
            <a:r>
              <a:rPr lang="en-US" sz="2800" dirty="0"/>
              <a:t>Outer Space</a:t>
            </a:r>
          </a:p>
          <a:p>
            <a:r>
              <a:rPr lang="en-US" sz="2800" dirty="0"/>
              <a:t>Van Allen Belts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C4C46-3EBD-4695-9FA2-2519263CC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626" y="2057401"/>
            <a:ext cx="7201574" cy="432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65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A053D-52CA-4123-9C57-D4DC6A35A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096" y="1853100"/>
            <a:ext cx="3533775" cy="4240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7398F-FDB4-4C6D-A7C7-C18B4A5F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4D47C-CF6D-4D5F-B05B-EABF68546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218" y="1961300"/>
            <a:ext cx="10820400" cy="40241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Range: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Ground to 7-20km / 23,000-65,000ft / 4-11mi</a:t>
            </a:r>
          </a:p>
          <a:p>
            <a:pPr>
              <a:lnSpc>
                <a:spcPct val="150000"/>
              </a:lnSpc>
            </a:pPr>
            <a:r>
              <a:rPr lang="en-US" dirty="0"/>
              <a:t>Contents: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Clouds, Moisture, Dust</a:t>
            </a:r>
          </a:p>
          <a:p>
            <a:pPr>
              <a:lnSpc>
                <a:spcPct val="150000"/>
              </a:lnSpc>
            </a:pPr>
            <a:r>
              <a:rPr lang="en-US" dirty="0"/>
              <a:t>Air Composition: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Warmest near surface / Colder at higher elevations</a:t>
            </a:r>
          </a:p>
          <a:p>
            <a:pPr>
              <a:lnSpc>
                <a:spcPct val="150000"/>
              </a:lnSpc>
            </a:pPr>
            <a:r>
              <a:rPr lang="en-US" dirty="0"/>
              <a:t>“Inversion” Event: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Cold air near surface / Warm trapped at high elevation</a:t>
            </a:r>
          </a:p>
        </p:txBody>
      </p:sp>
    </p:spTree>
    <p:extLst>
      <p:ext uri="{BB962C8B-B14F-4D97-AF65-F5344CB8AC3E}">
        <p14:creationId xmlns:p14="http://schemas.microsoft.com/office/powerpoint/2010/main" val="2979700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61179-F001-4C2C-88A3-2FDCFF8EF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BC31C-65F3-4A76-B100-0CCEAB324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Range: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Troposphere to 50km / 160,000ft / 31mi</a:t>
            </a:r>
          </a:p>
          <a:p>
            <a:pPr>
              <a:lnSpc>
                <a:spcPct val="150000"/>
              </a:lnSpc>
            </a:pPr>
            <a:r>
              <a:rPr lang="en-US" dirty="0"/>
              <a:t>Contents: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Mostly Ozone (O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Air Composition: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Colder near bottom / Warmer near top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4E1EB-3A05-43FC-8622-41E400913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097" y="2194560"/>
            <a:ext cx="4555606" cy="414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85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90257-5819-454A-8458-ABAD4BC20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20F72-D94F-49CF-97ED-F30C62E0C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Range: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Stratosphere to 80km / 260,000ft / 49mi</a:t>
            </a:r>
          </a:p>
          <a:p>
            <a:pPr>
              <a:lnSpc>
                <a:spcPct val="150000"/>
              </a:lnSpc>
            </a:pPr>
            <a:r>
              <a:rPr lang="en-US" dirty="0"/>
              <a:t>Contents: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Burning Up Meteors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Easily Excitable Sodium Atoms</a:t>
            </a:r>
          </a:p>
          <a:p>
            <a:pPr>
              <a:lnSpc>
                <a:spcPct val="150000"/>
              </a:lnSpc>
            </a:pPr>
            <a:r>
              <a:rPr lang="en-US" dirty="0"/>
              <a:t>Air Composition: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Very Thin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83FCE-4722-49EE-B716-6082A8613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89" y="2194560"/>
            <a:ext cx="5365500" cy="40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11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21AADD-A6DC-49F4-8E14-AA6E66391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085" y="2233784"/>
            <a:ext cx="5663115" cy="37101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86E2B-B28A-469B-9838-9C1F47F4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21ED8-DA85-4E0F-88CD-C8F197702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Range: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Mesosphere to 500-1,000km / 300-600mi</a:t>
            </a:r>
          </a:p>
          <a:p>
            <a:pPr>
              <a:lnSpc>
                <a:spcPct val="150000"/>
              </a:lnSpc>
            </a:pPr>
            <a:r>
              <a:rPr lang="en-US" dirty="0"/>
              <a:t>Contents: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Regions with Ionized Gas Particles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Temperature: 2,500C / 4,500F</a:t>
            </a:r>
          </a:p>
          <a:p>
            <a:pPr>
              <a:lnSpc>
                <a:spcPct val="150000"/>
              </a:lnSpc>
            </a:pPr>
            <a:r>
              <a:rPr lang="en-US" dirty="0"/>
              <a:t>Air Composition: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Extremely Thin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7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8867-92A5-4B3E-BAE6-DE099CB80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Exosphere &amp; Outer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409BC-75FC-47DC-86B5-459F950AF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Exosphere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Gradual Transition Layer</a:t>
            </a:r>
          </a:p>
          <a:p>
            <a:pPr>
              <a:lnSpc>
                <a:spcPct val="150000"/>
              </a:lnSpc>
            </a:pPr>
            <a:r>
              <a:rPr lang="en-US" dirty="0"/>
              <a:t>Outer Space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Karman Line: 100km / 328,000ft / 62.1mi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Low-Orbit Satellites: 160-2,000km / 100-1,200mi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International Space Station: 254mi / 400km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F7B92-5D7B-4C07-AFB9-8D068E50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041" y="2222837"/>
            <a:ext cx="4133007" cy="41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66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EB133-225A-4EF2-88CB-DC8AAE45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 </a:t>
            </a:r>
            <a:r>
              <a:rPr lang="en-US" dirty="0" err="1"/>
              <a:t>allen</a:t>
            </a:r>
            <a:r>
              <a:rPr lang="en-US" dirty="0"/>
              <a:t> belts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5475E-1F56-403B-9019-8A33469A6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Who?</a:t>
            </a:r>
          </a:p>
          <a:p>
            <a:pPr lvl="1"/>
            <a:r>
              <a:rPr lang="en-US" dirty="0"/>
              <a:t>Discovery credited to James Van Allen</a:t>
            </a:r>
          </a:p>
          <a:p>
            <a:r>
              <a:rPr lang="en-US" dirty="0"/>
              <a:t>What?</a:t>
            </a:r>
          </a:p>
          <a:p>
            <a:pPr lvl="1"/>
            <a:r>
              <a:rPr lang="en-US" dirty="0"/>
              <a:t>Radiation belts of charged particles</a:t>
            </a:r>
          </a:p>
          <a:p>
            <a:r>
              <a:rPr lang="en-US" dirty="0"/>
              <a:t>Where?</a:t>
            </a:r>
          </a:p>
          <a:p>
            <a:pPr lvl="1"/>
            <a:r>
              <a:rPr lang="en-US" dirty="0"/>
              <a:t>500-58,000km / 310-36,040mi</a:t>
            </a:r>
          </a:p>
          <a:p>
            <a:r>
              <a:rPr lang="en-US" dirty="0"/>
              <a:t>How Many?</a:t>
            </a:r>
          </a:p>
          <a:p>
            <a:pPr lvl="1"/>
            <a:r>
              <a:rPr lang="en-US" dirty="0"/>
              <a:t>2, but occasionally more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Protects Earth’s atmosphere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982AF-4017-45A9-B499-9B3AD1449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255" y="2686555"/>
            <a:ext cx="5384884" cy="29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96415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8639</TotalTime>
  <Words>1393</Words>
  <Application>Microsoft Office PowerPoint</Application>
  <PresentationFormat>Widescreen</PresentationFormat>
  <Paragraphs>237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 Gothic</vt:lpstr>
      <vt:lpstr>Vapor Trail</vt:lpstr>
      <vt:lpstr>Electromagnetic spectrum</vt:lpstr>
      <vt:lpstr>Electromagnetic spectrum basics</vt:lpstr>
      <vt:lpstr>Earth’s atmospheric structure</vt:lpstr>
      <vt:lpstr>Troposphere</vt:lpstr>
      <vt:lpstr>Stratosphere</vt:lpstr>
      <vt:lpstr>Mesosphere</vt:lpstr>
      <vt:lpstr>Thermosphere</vt:lpstr>
      <vt:lpstr>Exosphere &amp; Outer space</vt:lpstr>
      <vt:lpstr>Van allen belts</vt:lpstr>
      <vt:lpstr>Earth’s atmospheric effects</vt:lpstr>
      <vt:lpstr>Filtering of frequencies</vt:lpstr>
      <vt:lpstr>Astronomical object viewing</vt:lpstr>
      <vt:lpstr>Beyond earth’s atmosphere</vt:lpstr>
      <vt:lpstr>sunspots</vt:lpstr>
      <vt:lpstr>Coronal mass ejections</vt:lpstr>
      <vt:lpstr>Solar flares</vt:lpstr>
      <vt:lpstr>Galactic center of milky way</vt:lpstr>
      <vt:lpstr>quasars</vt:lpstr>
      <vt:lpstr>blazars</vt:lpstr>
      <vt:lpstr>pulsars</vt:lpstr>
      <vt:lpstr>Crab nebula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Electromagnetic spectrum</dc:title>
  <dc:creator>Matt Haney</dc:creator>
  <cp:lastModifiedBy>Matt Haney</cp:lastModifiedBy>
  <cp:revision>48</cp:revision>
  <dcterms:created xsi:type="dcterms:W3CDTF">2019-11-06T20:11:10Z</dcterms:created>
  <dcterms:modified xsi:type="dcterms:W3CDTF">2019-11-14T19:54:20Z</dcterms:modified>
</cp:coreProperties>
</file>