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9" r:id="rId5"/>
    <p:sldId id="270" r:id="rId6"/>
    <p:sldId id="271" r:id="rId7"/>
    <p:sldId id="272" r:id="rId8"/>
    <p:sldId id="273" r:id="rId9"/>
    <p:sldId id="259" r:id="rId10"/>
    <p:sldId id="260" r:id="rId11"/>
    <p:sldId id="264" r:id="rId12"/>
    <p:sldId id="268" r:id="rId13"/>
    <p:sldId id="265" r:id="rId14"/>
    <p:sldId id="261" r:id="rId15"/>
    <p:sldId id="267" r:id="rId16"/>
    <p:sldId id="262" r:id="rId17"/>
    <p:sldId id="26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sky.org/clusters-nebulae-galaxies/andromeda-galaxy-closest-spiral-to-milky-way" TargetMode="External"/><Relationship Id="rId13" Type="http://schemas.openxmlformats.org/officeDocument/2006/relationships/hyperlink" Target="http://astronomy.swin.edu.au/cosmos/D/Dwarf+Galaxy" TargetMode="External"/><Relationship Id="rId3" Type="http://schemas.openxmlformats.org/officeDocument/2006/relationships/hyperlink" Target="http://astronomy.swin.edu.au/cosmos/G/Galaxy" TargetMode="External"/><Relationship Id="rId7" Type="http://schemas.openxmlformats.org/officeDocument/2006/relationships/hyperlink" Target="https://stardate.org/radio/program/tadpole-galaxy" TargetMode="External"/><Relationship Id="rId12" Type="http://schemas.openxmlformats.org/officeDocument/2006/relationships/hyperlink" Target="https://www.astronomynotes.com/galaxy/s5.htm" TargetMode="External"/><Relationship Id="rId2" Type="http://schemas.openxmlformats.org/officeDocument/2006/relationships/hyperlink" Target="https://spaceplace.nasa.gov/galaxy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ace.com/22395-elliptical-galaxies.html" TargetMode="External"/><Relationship Id="rId11" Type="http://schemas.openxmlformats.org/officeDocument/2006/relationships/hyperlink" Target="https://www.space.com/33700-monster-black-hole-secrets-revealed.html" TargetMode="External"/><Relationship Id="rId5" Type="http://schemas.openxmlformats.org/officeDocument/2006/relationships/hyperlink" Target="https://www.messier-objects.com/messier-74-phantom-galaxy/" TargetMode="External"/><Relationship Id="rId10" Type="http://schemas.openxmlformats.org/officeDocument/2006/relationships/hyperlink" Target="https://www.universetoday.com/30217/spiral-galaxy/" TargetMode="External"/><Relationship Id="rId4" Type="http://schemas.openxmlformats.org/officeDocument/2006/relationships/hyperlink" Target="http://www.sun.org/images/sizes-of-galaxies" TargetMode="External"/><Relationship Id="rId9" Type="http://schemas.openxmlformats.org/officeDocument/2006/relationships/hyperlink" Target="https://imagine.gsfc.nasa.gov/science/objects/active_galaxies1.html" TargetMode="External"/><Relationship Id="rId14" Type="http://schemas.openxmlformats.org/officeDocument/2006/relationships/hyperlink" Target="https://www.space.com/19915-milky-way-galaxy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F68A-B549-45D0-AD44-AE5A67764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rmAutofit/>
          </a:bodyPr>
          <a:lstStyle/>
          <a:p>
            <a:r>
              <a:rPr lang="en-US" sz="7200"/>
              <a:t>Galaxies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E753-DF2D-4774-87C7-55CE7C93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/>
          <a:lstStyle/>
          <a:p>
            <a:r>
              <a:rPr lang="en-US"/>
              <a:t>By: Daniel Henderson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A8B7B-D506-4A76-BC68-D1140BA6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49" y="946150"/>
            <a:ext cx="49657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0014-9B57-4670-B6B1-D682D0857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31A88-3AF9-4221-9D5D-C51CF22E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spirals are caused by gravitational interactions with neighboring galaxies</a:t>
            </a:r>
          </a:p>
          <a:p>
            <a:r>
              <a:rPr lang="en-US" dirty="0"/>
              <a:t>Denser spirals of dust promotes star birth</a:t>
            </a:r>
          </a:p>
          <a:p>
            <a:pPr lvl="1"/>
            <a:r>
              <a:rPr lang="en-US" dirty="0"/>
              <a:t>This makes spiral galaxies brighter than most galaxies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0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E427-DB9C-40D0-A9FF-7BF77F80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Andromeda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4DE344-4E98-40BF-ACE8-48984D26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333977" cy="3649133"/>
          </a:xfrm>
        </p:spPr>
        <p:txBody>
          <a:bodyPr/>
          <a:lstStyle/>
          <a:p>
            <a:r>
              <a:rPr lang="en-US" dirty="0"/>
              <a:t>Spiral Galaxy</a:t>
            </a:r>
          </a:p>
          <a:p>
            <a:r>
              <a:rPr lang="en-US" dirty="0"/>
              <a:t>Can be seen during August through October</a:t>
            </a:r>
          </a:p>
          <a:p>
            <a:r>
              <a:rPr lang="en-US" dirty="0"/>
              <a:t>Located between Cassiopeia and The Great Square of Pegasus</a:t>
            </a:r>
          </a:p>
          <a:p>
            <a:r>
              <a:rPr lang="en-US" dirty="0"/>
              <a:t>Nearest major galaxy (2,500,000 light years from us)</a:t>
            </a:r>
          </a:p>
          <a:p>
            <a:r>
              <a:rPr lang="en-US" dirty="0"/>
              <a:t>The furthest object you can see unaided</a:t>
            </a:r>
          </a:p>
          <a:p>
            <a:r>
              <a:rPr lang="en-US" dirty="0"/>
              <a:t>110,000 Light years in diameter</a:t>
            </a:r>
          </a:p>
          <a:p>
            <a:r>
              <a:rPr lang="en-US" dirty="0"/>
              <a:t>Has apparent size of about 1-3 degrees</a:t>
            </a:r>
          </a:p>
          <a:p>
            <a:pPr lvl="1"/>
            <a:r>
              <a:rPr lang="en-US" dirty="0"/>
              <a:t>The moon is only 0.5 degrees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7186E8-10F5-4C0F-BE74-5939F5EA5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778" y="2061576"/>
            <a:ext cx="4693915" cy="40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5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B946D-2326-449B-B771-9EDB01C8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4A0EC-9334-468D-849F-BF1FF8C6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FFC263-7EB0-4842-BE9B-3176A41A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E4B4B-6D77-4168-A6B0-B39132EF7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3" r="19245" b="1"/>
          <a:stretch/>
        </p:blipFill>
        <p:spPr>
          <a:xfrm>
            <a:off x="7136131" y="931037"/>
            <a:ext cx="4815776" cy="499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BA9E2-7019-493F-B1F0-351D5C2B7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25" y="1375974"/>
            <a:ext cx="6932831" cy="41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F922-900C-4339-BB69-B3ED7E95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55" y="1030288"/>
            <a:ext cx="4099947" cy="1035579"/>
          </a:xfrm>
        </p:spPr>
        <p:txBody>
          <a:bodyPr>
            <a:normAutofit/>
          </a:bodyPr>
          <a:lstStyle/>
          <a:p>
            <a:r>
              <a:rPr lang="en-US" sz="3600"/>
              <a:t>Tadpole Galaxy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7905F-4597-496E-BD03-43FE3FBA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55" y="2142067"/>
            <a:ext cx="4946545" cy="3649133"/>
          </a:xfrm>
        </p:spPr>
        <p:txBody>
          <a:bodyPr>
            <a:normAutofit/>
          </a:bodyPr>
          <a:lstStyle/>
          <a:p>
            <a:r>
              <a:rPr lang="en-US" sz="1800" dirty="0"/>
              <a:t>Spiral galaxy</a:t>
            </a:r>
          </a:p>
          <a:p>
            <a:r>
              <a:rPr lang="en-US" sz="1800" dirty="0"/>
              <a:t>Located below the constellation Draco</a:t>
            </a:r>
          </a:p>
          <a:p>
            <a:r>
              <a:rPr lang="en-US" sz="1800" dirty="0"/>
              <a:t>Tail was created by a collision with a smaller galaxy</a:t>
            </a:r>
          </a:p>
          <a:p>
            <a:r>
              <a:rPr lang="en-US" sz="1800" dirty="0"/>
              <a:t>Tail is 250,000 light years long</a:t>
            </a:r>
          </a:p>
          <a:p>
            <a:r>
              <a:rPr lang="en-US" dirty="0"/>
              <a:t>Is 420,000,000 light years away from us</a:t>
            </a:r>
          </a:p>
          <a:p>
            <a:r>
              <a:rPr lang="en-US" sz="1800" dirty="0"/>
              <a:t>Not easily viewed with a</a:t>
            </a:r>
            <a:r>
              <a:rPr lang="en-US" dirty="0"/>
              <a:t>n amateur telescope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BBAAE-F443-4D35-A4F5-3C6ED608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445" y="325965"/>
            <a:ext cx="3236708" cy="3294360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E99170-3C74-4EB9-A2B2-37C8DD7D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192" y="3839611"/>
            <a:ext cx="3411215" cy="2692424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039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95AD-523A-4909-9ABD-5EDC77BC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D82FD-4980-4D8B-A790-A7122202F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Dimmer than spiral galaxies</a:t>
            </a:r>
          </a:p>
          <a:p>
            <a:r>
              <a:rPr lang="en-US" dirty="0"/>
              <a:t>Less gas and dust than spiral galaxies</a:t>
            </a:r>
          </a:p>
          <a:p>
            <a:pPr lvl="1"/>
            <a:r>
              <a:rPr lang="en-US" dirty="0"/>
              <a:t>Have fewer star birthing regions</a:t>
            </a:r>
          </a:p>
          <a:p>
            <a:pPr lvl="2"/>
            <a:r>
              <a:rPr lang="en-US" dirty="0"/>
              <a:t>Known to have more old stars than young stars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3F5B5-5457-44CA-B62C-6D8C0BF2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53" y="1776779"/>
            <a:ext cx="5273046" cy="33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7555-5E1F-42A0-AB94-3057E8EB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sz="3600"/>
              <a:t>Cygnus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DA19-9FE5-4A05-98F8-8649BA6C3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sz="1800"/>
              <a:t>Elliptical galaxy</a:t>
            </a:r>
          </a:p>
          <a:p>
            <a:r>
              <a:rPr lang="en-US" sz="1800"/>
              <a:t>One of the brightest sources of radio waves</a:t>
            </a:r>
          </a:p>
          <a:p>
            <a:r>
              <a:rPr lang="en-US" sz="1800"/>
              <a:t>Clouded by interstellar dust</a:t>
            </a:r>
          </a:p>
          <a:p>
            <a:r>
              <a:rPr lang="en-US" sz="1800"/>
              <a:t>Only seen in the infrared spectrum</a:t>
            </a:r>
          </a:p>
          <a:p>
            <a:r>
              <a:rPr lang="en-US" sz="1800"/>
              <a:t>Emits large jets of plasma</a:t>
            </a:r>
          </a:p>
          <a:p>
            <a:r>
              <a:rPr lang="en-US" sz="1800"/>
              <a:t>Is 600,000,000 light years from us</a:t>
            </a:r>
          </a:p>
        </p:txBody>
      </p:sp>
      <p:pic>
        <p:nvPicPr>
          <p:cNvPr id="2050" name="Picture 2" descr="The galaxy Cygnus A, which played a prominent role in Carl Sagan's 1985 novel &quot;Contact,&quot; is shown here in multiple wavelengths, including X-ray, radio and visible. A new study looks at the powerful magnetic fields produced by jets spewing out of the monst">
            <a:extLst>
              <a:ext uri="{FF2B5EF4-FFF2-40B4-BE49-F238E27FC236}">
                <a16:creationId xmlns:a16="http://schemas.microsoft.com/office/drawing/2014/main" id="{F86098DE-62D7-426F-84D7-2ED8981E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752" y="900123"/>
            <a:ext cx="6095593" cy="489552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4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808D-E570-4B37-886F-31B92F49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sz="3600"/>
              <a:t>Irregular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209E4-E604-4AA3-9AFF-8E619FFAC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sz="1800"/>
              <a:t>No definite structure</a:t>
            </a:r>
          </a:p>
          <a:p>
            <a:r>
              <a:rPr lang="en-US" sz="1800"/>
              <a:t>Patches of bunched together stars, with gas and dust</a:t>
            </a:r>
          </a:p>
          <a:p>
            <a:r>
              <a:rPr lang="en-US" sz="1800"/>
              <a:t>Small and faint</a:t>
            </a:r>
          </a:p>
          <a:p>
            <a:r>
              <a:rPr lang="en-US" sz="1800"/>
              <a:t>Do not have a defined nucleus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073F2-060A-4FA0-BA16-5593CE2F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703" y="796413"/>
            <a:ext cx="5385691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30DEB-0011-42FD-AEB2-973DB6875E28}"/>
              </a:ext>
            </a:extLst>
          </p:cNvPr>
          <p:cNvSpPr txBox="1"/>
          <p:nvPr/>
        </p:nvSpPr>
        <p:spPr>
          <a:xfrm>
            <a:off x="7696198" y="6061587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 1427A</a:t>
            </a:r>
          </a:p>
        </p:txBody>
      </p:sp>
    </p:spTree>
    <p:extLst>
      <p:ext uri="{BB962C8B-B14F-4D97-AF65-F5344CB8AC3E}">
        <p14:creationId xmlns:p14="http://schemas.microsoft.com/office/powerpoint/2010/main" val="3878189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5EB1-25EA-430F-AAC2-5FBAC84B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 sz="3600"/>
              <a:t>Dwarf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924F5-3686-4AF1-94B1-B70681DE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82266" cy="3649133"/>
          </a:xfrm>
        </p:spPr>
        <p:txBody>
          <a:bodyPr>
            <a:normAutofit/>
          </a:bodyPr>
          <a:lstStyle/>
          <a:p>
            <a:r>
              <a:rPr lang="en-US" sz="1800" dirty="0"/>
              <a:t>Small and dim</a:t>
            </a:r>
          </a:p>
          <a:p>
            <a:r>
              <a:rPr lang="en-US" sz="1800" dirty="0"/>
              <a:t>Can be elliptical, spherical, and irregular in shape</a:t>
            </a:r>
          </a:p>
          <a:p>
            <a:r>
              <a:rPr lang="en-US" sz="1800" dirty="0"/>
              <a:t>Largest dwarf galaxies are only 30,000 light years in diameter</a:t>
            </a:r>
          </a:p>
          <a:p>
            <a:r>
              <a:rPr lang="en-US" sz="1800" dirty="0"/>
              <a:t>Contain little gas and dust, with the exception of irregular dwarf galaxies</a:t>
            </a:r>
          </a:p>
          <a:p>
            <a:pPr lvl="1"/>
            <a:r>
              <a:rPr lang="en-US" dirty="0"/>
              <a:t>Dwarf irregular galaxies with enough gas and dust turn blue due to the heavy amount of star formations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06CB5-C9B5-4542-803C-C7C0B5F6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936" y="1654260"/>
            <a:ext cx="3445714" cy="347327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4786B-4DAA-46B8-90D3-2196842EA034}"/>
              </a:ext>
            </a:extLst>
          </p:cNvPr>
          <p:cNvSpPr txBox="1"/>
          <p:nvPr/>
        </p:nvSpPr>
        <p:spPr>
          <a:xfrm>
            <a:off x="7802493" y="5203740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Dwarf irregular galaxy IC1613</a:t>
            </a:r>
          </a:p>
        </p:txBody>
      </p:sp>
    </p:spTree>
    <p:extLst>
      <p:ext uri="{BB962C8B-B14F-4D97-AF65-F5344CB8AC3E}">
        <p14:creationId xmlns:p14="http://schemas.microsoft.com/office/powerpoint/2010/main" val="111449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8D85-CE46-416D-AF68-52F2BEB5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7A84-2301-410C-90F2-C49433781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51001"/>
            <a:ext cx="10131425" cy="4851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https://spaceplace.nasa.gov/galaxy/en/</a:t>
            </a:r>
            <a:endParaRPr lang="en-US" dirty="0"/>
          </a:p>
          <a:p>
            <a:r>
              <a:rPr lang="en-US" dirty="0">
                <a:hlinkClick r:id="rId3"/>
              </a:rPr>
              <a:t>http://astronomy.swin.edu.au/cosmos/G/Galaxy</a:t>
            </a:r>
            <a:endParaRPr lang="en-US" dirty="0"/>
          </a:p>
          <a:p>
            <a:r>
              <a:rPr lang="en-US" dirty="0">
                <a:hlinkClick r:id="rId4"/>
              </a:rPr>
              <a:t>http://www.sun.org/images/sizes-of-galaxies</a:t>
            </a:r>
            <a:endParaRPr lang="en-US" dirty="0"/>
          </a:p>
          <a:p>
            <a:r>
              <a:rPr lang="en-US" dirty="0">
                <a:hlinkClick r:id="rId5"/>
              </a:rPr>
              <a:t>https://www.messier-objects.com/messier-74-phantom-galaxy/</a:t>
            </a:r>
            <a:endParaRPr lang="en-US" dirty="0"/>
          </a:p>
          <a:p>
            <a:r>
              <a:rPr lang="en-US" dirty="0">
                <a:hlinkClick r:id="rId6"/>
              </a:rPr>
              <a:t>https://www.space.com/22395-elliptical-galaxies.html</a:t>
            </a:r>
            <a:endParaRPr lang="en-US" dirty="0"/>
          </a:p>
          <a:p>
            <a:r>
              <a:rPr lang="en-US" dirty="0">
                <a:hlinkClick r:id="rId7"/>
              </a:rPr>
              <a:t>https://stardate.org/radio/program/tadpole-galaxy</a:t>
            </a:r>
            <a:endParaRPr lang="en-US" dirty="0"/>
          </a:p>
          <a:p>
            <a:r>
              <a:rPr lang="en-US" dirty="0">
                <a:hlinkClick r:id="rId8"/>
              </a:rPr>
              <a:t>https://earthsky.org/clusters-nebulae-galaxies/andromeda-galaxy-closest-spiral-to-milky-way</a:t>
            </a:r>
            <a:endParaRPr lang="en-US" dirty="0"/>
          </a:p>
          <a:p>
            <a:r>
              <a:rPr lang="en-US" dirty="0">
                <a:hlinkClick r:id="rId9"/>
              </a:rPr>
              <a:t>https://imagine.gsfc.nasa.gov/science/objects/active_galaxies1.html</a:t>
            </a:r>
            <a:endParaRPr lang="en-US" dirty="0"/>
          </a:p>
          <a:p>
            <a:r>
              <a:rPr lang="en-US" dirty="0">
                <a:hlinkClick r:id="rId10"/>
              </a:rPr>
              <a:t>https://www.universetoday.com/30217/spiral-galaxy/</a:t>
            </a:r>
            <a:endParaRPr lang="en-US" dirty="0"/>
          </a:p>
          <a:p>
            <a:r>
              <a:rPr lang="en-US" dirty="0">
                <a:hlinkClick r:id="rId11"/>
              </a:rPr>
              <a:t>https://www.space.com/33700-monster-black-hole-secrets-revealed.html</a:t>
            </a:r>
            <a:endParaRPr lang="en-US" dirty="0"/>
          </a:p>
          <a:p>
            <a:r>
              <a:rPr lang="en-US" dirty="0">
                <a:hlinkClick r:id="rId12"/>
              </a:rPr>
              <a:t>https://www.astronomynotes.com/galaxy/s5.htm</a:t>
            </a:r>
            <a:endParaRPr lang="en-US" dirty="0"/>
          </a:p>
          <a:p>
            <a:r>
              <a:rPr lang="en-US" dirty="0">
                <a:hlinkClick r:id="rId13"/>
              </a:rPr>
              <a:t>http://astronomy.swin.edu.au/cosmos/D/Dwarf+Galaxy</a:t>
            </a:r>
            <a:endParaRPr lang="en-US" dirty="0"/>
          </a:p>
          <a:p>
            <a:r>
              <a:rPr lang="en-US" dirty="0">
                <a:hlinkClick r:id="rId14"/>
              </a:rPr>
              <a:t>https://www.space.com/19915-milky-way-galaxy.html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A3E4-0E8A-4D38-BF9F-072D0823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sz="3600"/>
              <a:t>What is a galaxy?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FA5E-6AD1-477A-8EDE-A57B0A3D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A collection of dark matter, gas, dust, solar systems</a:t>
            </a:r>
          </a:p>
          <a:p>
            <a:r>
              <a:rPr lang="en-US" dirty="0"/>
              <a:t>Size ranges from 50,000-1,500,000 Light Years in Diameter</a:t>
            </a:r>
          </a:p>
          <a:p>
            <a:pPr lvl="1"/>
            <a:r>
              <a:rPr lang="en-US" dirty="0"/>
              <a:t>Milky way is an average sized star (Diameter: 100,000 LY)</a:t>
            </a:r>
          </a:p>
          <a:p>
            <a:r>
              <a:rPr lang="en-US" dirty="0"/>
              <a:t>Held together by large sources of gravity (supermassive black holes)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D3306-B619-43BB-98EA-F01C63D7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93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0338-33F4-4938-A76B-907BF653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A98C-B078-419A-BFE5-F4DE47587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140884" cy="3649133"/>
          </a:xfrm>
        </p:spPr>
        <p:txBody>
          <a:bodyPr/>
          <a:lstStyle/>
          <a:p>
            <a:r>
              <a:rPr lang="en-US" dirty="0"/>
              <a:t>A supermassive black hole holds the matter together</a:t>
            </a:r>
          </a:p>
          <a:p>
            <a:pPr lvl="1"/>
            <a:r>
              <a:rPr lang="en-US" dirty="0"/>
              <a:t>This is known as the nucleus</a:t>
            </a:r>
          </a:p>
          <a:p>
            <a:r>
              <a:rPr lang="en-US" dirty="0"/>
              <a:t>The rotation of the nucleus causes the disk shape</a:t>
            </a:r>
          </a:p>
          <a:p>
            <a:r>
              <a:rPr lang="en-US" dirty="0"/>
              <a:t>Gas, dust, and solar systems accumulate more densely closer to the nucleus</a:t>
            </a:r>
          </a:p>
          <a:p>
            <a:r>
              <a:rPr lang="en-US" dirty="0"/>
              <a:t>The black hole emits jets of radio waves</a:t>
            </a:r>
          </a:p>
          <a:p>
            <a:pPr lvl="1"/>
            <a:r>
              <a:rPr lang="en-US" dirty="0"/>
              <a:t>Black holes that emit strong jets are quasars and blazars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39B57-F590-44D6-B871-E8A5F8C75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272" y="1555184"/>
            <a:ext cx="4456481" cy="45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B868-1486-4C07-8723-E0B8311D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milky way galaxy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97CA1-BB74-42D4-89AD-E51A38B3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37733"/>
            <a:ext cx="10131425" cy="3649133"/>
          </a:xfrm>
        </p:spPr>
        <p:txBody>
          <a:bodyPr/>
          <a:lstStyle/>
          <a:p>
            <a:r>
              <a:rPr lang="en-US" dirty="0"/>
              <a:t>Our home</a:t>
            </a:r>
          </a:p>
          <a:p>
            <a:r>
              <a:rPr lang="en-US" dirty="0"/>
              <a:t>About 100,000 light years across</a:t>
            </a:r>
          </a:p>
          <a:p>
            <a:r>
              <a:rPr lang="en-US" dirty="0"/>
              <a:t>We are 30,000 light years from the galactic center</a:t>
            </a:r>
          </a:p>
          <a:p>
            <a:r>
              <a:rPr lang="en-US" dirty="0"/>
              <a:t>Contains over 200 billion stars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D37A9-0379-44C5-BE9C-7D9CEC22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41523"/>
            <a:ext cx="4959331" cy="2791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F3E07-25B3-4B4E-BF87-31FDFDB1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72" y="1445985"/>
            <a:ext cx="52387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7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546B-3946-4F62-8BE8-17372CE4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local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E8817-30D9-469F-A0D5-68D02698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Spans 10 million light years in diameter</a:t>
            </a:r>
          </a:p>
          <a:p>
            <a:r>
              <a:rPr lang="en-US" dirty="0"/>
              <a:t>Contains over 30 galaxies</a:t>
            </a:r>
          </a:p>
          <a:p>
            <a:r>
              <a:rPr lang="en-US" dirty="0"/>
              <a:t>Milky way and Andromeda are the 2 major galaxies</a:t>
            </a:r>
          </a:p>
          <a:p>
            <a:pPr lvl="1"/>
            <a:r>
              <a:rPr lang="en-US" dirty="0"/>
              <a:t>Each are surrounded by dwarf (satellite) galaxies</a:t>
            </a:r>
          </a:p>
          <a:p>
            <a:r>
              <a:rPr lang="en-US" dirty="0"/>
              <a:t>Triangulum is the next major galaxy in the local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3951E-8414-4357-BA76-262C2E95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9825"/>
            <a:ext cx="5938349" cy="59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9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7561-2C30-4A14-B706-4BE4A3FA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 supercluster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09C7A-B388-4E03-9720-C20345D8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5314166" cy="3649133"/>
          </a:xfrm>
        </p:spPr>
        <p:txBody>
          <a:bodyPr/>
          <a:lstStyle/>
          <a:p>
            <a:r>
              <a:rPr lang="en-US" dirty="0"/>
              <a:t>Stretches across 110 million light years</a:t>
            </a:r>
          </a:p>
          <a:p>
            <a:r>
              <a:rPr lang="en-US" dirty="0"/>
              <a:t>Contains over a million galaxies</a:t>
            </a:r>
          </a:p>
          <a:p>
            <a:r>
              <a:rPr lang="en-US" dirty="0"/>
              <a:t>Named after the large, central Virgo Cluster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D80D5-61FD-4F0E-A6F4-33BEA8AEA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6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F7CD-6FBB-4740-AC49-437143F1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597074"/>
            <a:ext cx="10131425" cy="1456267"/>
          </a:xfrm>
        </p:spPr>
        <p:txBody>
          <a:bodyPr/>
          <a:lstStyle/>
          <a:p>
            <a:pPr algn="ctr"/>
            <a:r>
              <a:rPr lang="en-US" dirty="0"/>
              <a:t>Virgo cluster in Markarian’s chain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E2932A-46D9-4E83-A55C-D906678A8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827" y="1781106"/>
            <a:ext cx="7044343" cy="47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8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C31D-F4A1-4A48-8036-8E7652F5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857EA-8871-40BA-BBD3-507EAE220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Stellar groups are defined by how objects (or groups of objects) are gravitationally bound</a:t>
            </a:r>
          </a:p>
          <a:p>
            <a:r>
              <a:rPr lang="en-US" dirty="0"/>
              <a:t>Solar systems are planets, moons, and asteroids bounded by a sun (or suns)</a:t>
            </a:r>
          </a:p>
          <a:p>
            <a:r>
              <a:rPr lang="en-US" dirty="0"/>
              <a:t>Galaxies are solar systems, stars, gas, and dust bounded by a supermassive black hole</a:t>
            </a:r>
          </a:p>
          <a:p>
            <a:r>
              <a:rPr lang="en-US" dirty="0"/>
              <a:t>Groups and clusters are galaxies that are bounded by each other</a:t>
            </a:r>
          </a:p>
          <a:p>
            <a:r>
              <a:rPr lang="en-US" dirty="0"/>
              <a:t>Superclusters are a collection of groups and clusters that are bounded to one another</a:t>
            </a:r>
          </a:p>
          <a:p>
            <a:endParaRPr lang="en-US" dirty="0"/>
          </a:p>
          <a:p>
            <a:r>
              <a:rPr lang="en-US" dirty="0"/>
              <a:t>All of these things interact and shape one another</a:t>
            </a:r>
          </a:p>
        </p:txBody>
      </p:sp>
    </p:spTree>
    <p:extLst>
      <p:ext uri="{BB962C8B-B14F-4D97-AF65-F5344CB8AC3E}">
        <p14:creationId xmlns:p14="http://schemas.microsoft.com/office/powerpoint/2010/main" val="81232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66D9-F996-450E-A625-C623A295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186" y="348286"/>
            <a:ext cx="4784929" cy="1035579"/>
          </a:xfrm>
        </p:spPr>
        <p:txBody>
          <a:bodyPr>
            <a:normAutofit/>
          </a:bodyPr>
          <a:lstStyle/>
          <a:p>
            <a:r>
              <a:rPr lang="en-US" sz="3600" dirty="0"/>
              <a:t>Types of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397DB-594E-4855-B6A6-0F74E920C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455" y="2042146"/>
            <a:ext cx="2620107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Irregular Galaxies</a:t>
            </a:r>
          </a:p>
          <a:p>
            <a:endParaRPr lang="en-US" dirty="0"/>
          </a:p>
          <a:p>
            <a:endParaRPr lang="en-US" sz="1800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dirty="0"/>
              <a:t>Spiral</a:t>
            </a:r>
            <a:r>
              <a:rPr lang="en-US" sz="1800" dirty="0"/>
              <a:t> Galaxies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7DEEA-32B8-49DA-B8E1-F56FBFD5C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96"/>
          <a:stretch/>
        </p:blipFill>
        <p:spPr>
          <a:xfrm>
            <a:off x="3715828" y="1552140"/>
            <a:ext cx="2380172" cy="2314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D9209-EEDC-48E4-8A3E-F151067DC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4" r="13781" b="4"/>
          <a:stretch/>
        </p:blipFill>
        <p:spPr>
          <a:xfrm>
            <a:off x="3726631" y="4034988"/>
            <a:ext cx="2375291" cy="2309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B5181-FD15-4742-B057-F6B058BE7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89" r="21255" b="3"/>
          <a:stretch/>
        </p:blipFill>
        <p:spPr>
          <a:xfrm>
            <a:off x="6263186" y="4034988"/>
            <a:ext cx="2375287" cy="2309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FEDB2-4D84-4059-B957-E72EF2CC7345}"/>
              </a:ext>
            </a:extLst>
          </p:cNvPr>
          <p:cNvSpPr txBox="1"/>
          <p:nvPr/>
        </p:nvSpPr>
        <p:spPr>
          <a:xfrm>
            <a:off x="8799737" y="2435552"/>
            <a:ext cx="2375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Elliptical Galaxies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Dwarf Galaxies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D86832-67FD-49B6-8736-E82C41FD5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542" y="1552139"/>
            <a:ext cx="2314573" cy="23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200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7246</TotalTime>
  <Words>729</Words>
  <Application>Microsoft Office PowerPoint</Application>
  <PresentationFormat>Widescreen</PresentationFormat>
  <Paragraphs>115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Celestial</vt:lpstr>
      <vt:lpstr>Galaxies</vt:lpstr>
      <vt:lpstr>What is a galaxy?</vt:lpstr>
      <vt:lpstr>The Structure of galaxies</vt:lpstr>
      <vt:lpstr>The milky way galaxy</vt:lpstr>
      <vt:lpstr>Our local group</vt:lpstr>
      <vt:lpstr>Virgo supercluster</vt:lpstr>
      <vt:lpstr>Virgo cluster in Markarian’s chain</vt:lpstr>
      <vt:lpstr>scale</vt:lpstr>
      <vt:lpstr>Types of galaxies</vt:lpstr>
      <vt:lpstr>Spiral Galaxies</vt:lpstr>
      <vt:lpstr>Andromeda</vt:lpstr>
      <vt:lpstr>PowerPoint Presentation</vt:lpstr>
      <vt:lpstr>Tadpole Galaxy</vt:lpstr>
      <vt:lpstr>Elliptical galaxies</vt:lpstr>
      <vt:lpstr>Cygnus a</vt:lpstr>
      <vt:lpstr>Irregular galaxies</vt:lpstr>
      <vt:lpstr>Dwarf galaxies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Galaxies</dc:title>
  <dc:creator>Henderson, Daniel</dc:creator>
  <cp:lastModifiedBy>Henderson, Daniel</cp:lastModifiedBy>
  <cp:revision>19</cp:revision>
  <dcterms:created xsi:type="dcterms:W3CDTF">2019-10-31T04:13:42Z</dcterms:created>
  <dcterms:modified xsi:type="dcterms:W3CDTF">2019-11-05T05:10:36Z</dcterms:modified>
</cp:coreProperties>
</file>