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75" r:id="rId7"/>
    <p:sldId id="279" r:id="rId8"/>
    <p:sldId id="280" r:id="rId9"/>
    <p:sldId id="263" r:id="rId10"/>
    <p:sldId id="264" r:id="rId11"/>
    <p:sldId id="266" r:id="rId12"/>
    <p:sldId id="273" r:id="rId13"/>
    <p:sldId id="276" r:id="rId14"/>
    <p:sldId id="265" r:id="rId15"/>
    <p:sldId id="267" r:id="rId16"/>
    <p:sldId id="274" r:id="rId17"/>
    <p:sldId id="277" r:id="rId18"/>
    <p:sldId id="268" r:id="rId19"/>
    <p:sldId id="269" r:id="rId20"/>
    <p:sldId id="270" r:id="rId21"/>
    <p:sldId id="278" r:id="rId22"/>
    <p:sldId id="281" r:id="rId23"/>
    <p:sldId id="27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/>
    <p:restoredTop sz="94686"/>
  </p:normalViewPr>
  <p:slideViewPr>
    <p:cSldViewPr snapToGrid="0" snapToObjects="1">
      <p:cViewPr varScale="1">
        <p:scale>
          <a:sx n="110" d="100"/>
          <a:sy n="110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ssier-objects.com/wp-content/uploads/2015/03/Messier-13-location.png" TargetMode="External"/><Relationship Id="rId13" Type="http://schemas.openxmlformats.org/officeDocument/2006/relationships/hyperlink" Target="https://www.messier-objects.com/messier-13-hercules-globular-cluster/" TargetMode="External"/><Relationship Id="rId3" Type="http://schemas.openxmlformats.org/officeDocument/2006/relationships/hyperlink" Target="https://www.skyandtelescope.com/sky-and-telescope-magazine/beyond-the-printed-page/extragalactic-globular-clusters/" TargetMode="External"/><Relationship Id="rId7" Type="http://schemas.openxmlformats.org/officeDocument/2006/relationships/hyperlink" Target="https://en.wikipedia.org/wiki/Omega_Centauri" TargetMode="External"/><Relationship Id="rId12" Type="http://schemas.openxmlformats.org/officeDocument/2006/relationships/hyperlink" Target="http://www.asod.info/?cat=25&amp;paged=6" TargetMode="External"/><Relationship Id="rId2" Type="http://schemas.openxmlformats.org/officeDocument/2006/relationships/hyperlink" Target="https://en.wikipedia.org/wiki/Messier_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essier_22" TargetMode="External"/><Relationship Id="rId11" Type="http://schemas.openxmlformats.org/officeDocument/2006/relationships/hyperlink" Target="https://www.nasa.gov/feature/goddard/2018/messier-75" TargetMode="External"/><Relationship Id="rId5" Type="http://schemas.openxmlformats.org/officeDocument/2006/relationships/hyperlink" Target="https://www.space.com/29717-globular-clusters.html" TargetMode="External"/><Relationship Id="rId10" Type="http://schemas.openxmlformats.org/officeDocument/2006/relationships/hyperlink" Target="https://freestarcharts.com/ngc-5139" TargetMode="External"/><Relationship Id="rId4" Type="http://schemas.openxmlformats.org/officeDocument/2006/relationships/hyperlink" Target="https://en.wikipedia.org/wiki/Globular_cluster" TargetMode="External"/><Relationship Id="rId9" Type="http://schemas.openxmlformats.org/officeDocument/2006/relationships/hyperlink" Target="https://www.universetoday.com/31966/messier-2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1F60-68D6-2B42-BD3A-CF84C673A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Globular Clusters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F5539-EF68-B04E-8D17-70EB748D37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Kellyn Smith</a:t>
            </a:r>
          </a:p>
        </p:txBody>
      </p:sp>
    </p:spTree>
    <p:extLst>
      <p:ext uri="{BB962C8B-B14F-4D97-AF65-F5344CB8AC3E}">
        <p14:creationId xmlns:p14="http://schemas.microsoft.com/office/powerpoint/2010/main" val="2777846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4F796D-E38D-5141-910A-066D1824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Messier 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3C8E7-F7FB-6142-9EBD-9DFC4ECC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 Elliptical Globular cluster</a:t>
            </a:r>
          </a:p>
          <a:p>
            <a:r>
              <a:rPr lang="en-US" dirty="0"/>
              <a:t>One of the brightest globular clusters in the night sky</a:t>
            </a:r>
          </a:p>
          <a:p>
            <a:r>
              <a:rPr lang="en-US" dirty="0"/>
              <a:t>Can be seen in Sagittarius</a:t>
            </a:r>
          </a:p>
          <a:p>
            <a:r>
              <a:rPr lang="en-US" dirty="0"/>
              <a:t>Is bright enough to be seen with binoculars on a nice night</a:t>
            </a:r>
          </a:p>
          <a:p>
            <a:r>
              <a:rPr lang="en-US" dirty="0"/>
              <a:t>About 10,600 light years away</a:t>
            </a:r>
          </a:p>
          <a:p>
            <a:r>
              <a:rPr lang="en-US" dirty="0"/>
              <a:t>Has a Magnification of about 5.5</a:t>
            </a:r>
          </a:p>
          <a:p>
            <a:r>
              <a:rPr lang="en-US" dirty="0"/>
              <a:t>Has an diameter of about 32 arcminutes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5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F412-0FB2-8144-9442-5C06E1F5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Messier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7B40E-8C45-4947-9E57-18C820F0F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only four known globular clusters to contain a planetary nebula</a:t>
            </a:r>
          </a:p>
          <a:p>
            <a:pPr lvl="1"/>
            <a:r>
              <a:rPr lang="en-US" dirty="0"/>
              <a:t>Planetary </a:t>
            </a:r>
            <a:r>
              <a:rPr lang="en-US" dirty="0" err="1"/>
              <a:t>nebuli</a:t>
            </a:r>
            <a:r>
              <a:rPr lang="en-US" dirty="0"/>
              <a:t> are a ring shaped nebula formed by an expanding shell of gas around an aging star</a:t>
            </a:r>
          </a:p>
          <a:p>
            <a:r>
              <a:rPr lang="en-US" dirty="0"/>
              <a:t>Due to its position M22 does not rise high in the sky which makes it less impressive to northerners</a:t>
            </a:r>
          </a:p>
          <a:p>
            <a:r>
              <a:rPr lang="en-US" dirty="0"/>
              <a:t>Estimated to be between 5 and 100 black holes within M22</a:t>
            </a:r>
          </a:p>
          <a:p>
            <a:r>
              <a:rPr lang="en-US" dirty="0"/>
              <a:t>Best time to observe is during August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04A3A-9387-C14E-9A46-E4B1A9312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400" y="289116"/>
            <a:ext cx="5100150" cy="62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9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4F645-518C-8D44-8E64-B7A1A0D2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Hand Sketch of M22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1A8016F-4FBE-3D45-A82F-B56AB7D65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885"/>
          <a:stretch/>
        </p:blipFill>
        <p:spPr>
          <a:xfrm>
            <a:off x="5120117" y="461681"/>
            <a:ext cx="6585549" cy="5934638"/>
          </a:xfrm>
          <a:custGeom>
            <a:avLst/>
            <a:gdLst>
              <a:gd name="connsiteX0" fmla="*/ 225406 w 6585549"/>
              <a:gd name="connsiteY0" fmla="*/ 0 h 5934638"/>
              <a:gd name="connsiteX1" fmla="*/ 6585549 w 6585549"/>
              <a:gd name="connsiteY1" fmla="*/ 0 h 5934638"/>
              <a:gd name="connsiteX2" fmla="*/ 6585549 w 6585549"/>
              <a:gd name="connsiteY2" fmla="*/ 5934638 h 5934638"/>
              <a:gd name="connsiteX3" fmla="*/ 226600 w 6585549"/>
              <a:gd name="connsiteY3" fmla="*/ 5934638 h 5934638"/>
              <a:gd name="connsiteX4" fmla="*/ 214529 w 6585549"/>
              <a:gd name="connsiteY4" fmla="*/ 5856373 h 5934638"/>
              <a:gd name="connsiteX5" fmla="*/ 203238 w 6585549"/>
              <a:gd name="connsiteY5" fmla="*/ 5780097 h 5934638"/>
              <a:gd name="connsiteX6" fmla="*/ 191320 w 6585549"/>
              <a:gd name="connsiteY6" fmla="*/ 5689292 h 5934638"/>
              <a:gd name="connsiteX7" fmla="*/ 177049 w 6585549"/>
              <a:gd name="connsiteY7" fmla="*/ 5581536 h 5934638"/>
              <a:gd name="connsiteX8" fmla="*/ 161995 w 6585549"/>
              <a:gd name="connsiteY8" fmla="*/ 5462279 h 5934638"/>
              <a:gd name="connsiteX9" fmla="*/ 146156 w 6585549"/>
              <a:gd name="connsiteY9" fmla="*/ 5327888 h 5934638"/>
              <a:gd name="connsiteX10" fmla="*/ 129376 w 6585549"/>
              <a:gd name="connsiteY10" fmla="*/ 5181389 h 5934638"/>
              <a:gd name="connsiteX11" fmla="*/ 112596 w 6585549"/>
              <a:gd name="connsiteY11" fmla="*/ 5022177 h 5934638"/>
              <a:gd name="connsiteX12" fmla="*/ 95503 w 6585549"/>
              <a:gd name="connsiteY12" fmla="*/ 4852675 h 5934638"/>
              <a:gd name="connsiteX13" fmla="*/ 79664 w 6585549"/>
              <a:gd name="connsiteY13" fmla="*/ 4669854 h 5934638"/>
              <a:gd name="connsiteX14" fmla="*/ 64453 w 6585549"/>
              <a:gd name="connsiteY14" fmla="*/ 4478558 h 5934638"/>
              <a:gd name="connsiteX15" fmla="*/ 50652 w 6585549"/>
              <a:gd name="connsiteY15" fmla="*/ 4276365 h 5934638"/>
              <a:gd name="connsiteX16" fmla="*/ 37480 w 6585549"/>
              <a:gd name="connsiteY16" fmla="*/ 4065697 h 5934638"/>
              <a:gd name="connsiteX17" fmla="*/ 25091 w 6585549"/>
              <a:gd name="connsiteY17" fmla="*/ 3845949 h 5934638"/>
              <a:gd name="connsiteX18" fmla="*/ 20700 w 6585549"/>
              <a:gd name="connsiteY18" fmla="*/ 3733351 h 5934638"/>
              <a:gd name="connsiteX19" fmla="*/ 15838 w 6585549"/>
              <a:gd name="connsiteY19" fmla="*/ 3618331 h 5934638"/>
              <a:gd name="connsiteX20" fmla="*/ 11291 w 6585549"/>
              <a:gd name="connsiteY20" fmla="*/ 3501495 h 5934638"/>
              <a:gd name="connsiteX21" fmla="*/ 8311 w 6585549"/>
              <a:gd name="connsiteY21" fmla="*/ 3384054 h 5934638"/>
              <a:gd name="connsiteX22" fmla="*/ 5645 w 6585549"/>
              <a:gd name="connsiteY22" fmla="*/ 3264191 h 5934638"/>
              <a:gd name="connsiteX23" fmla="*/ 2822 w 6585549"/>
              <a:gd name="connsiteY23" fmla="*/ 3143118 h 5934638"/>
              <a:gd name="connsiteX24" fmla="*/ 941 w 6585549"/>
              <a:gd name="connsiteY24" fmla="*/ 3019623 h 5934638"/>
              <a:gd name="connsiteX25" fmla="*/ 941 w 6585549"/>
              <a:gd name="connsiteY25" fmla="*/ 2894918 h 5934638"/>
              <a:gd name="connsiteX26" fmla="*/ 0 w 6585549"/>
              <a:gd name="connsiteY26" fmla="*/ 2769001 h 5934638"/>
              <a:gd name="connsiteX27" fmla="*/ 941 w 6585549"/>
              <a:gd name="connsiteY27" fmla="*/ 2641874 h 5934638"/>
              <a:gd name="connsiteX28" fmla="*/ 2822 w 6585549"/>
              <a:gd name="connsiteY28" fmla="*/ 2512931 h 5934638"/>
              <a:gd name="connsiteX29" fmla="*/ 4547 w 6585549"/>
              <a:gd name="connsiteY29" fmla="*/ 2383988 h 5934638"/>
              <a:gd name="connsiteX30" fmla="*/ 8311 w 6585549"/>
              <a:gd name="connsiteY30" fmla="*/ 2253229 h 5934638"/>
              <a:gd name="connsiteX31" fmla="*/ 12232 w 6585549"/>
              <a:gd name="connsiteY31" fmla="*/ 2121259 h 5934638"/>
              <a:gd name="connsiteX32" fmla="*/ 16779 w 6585549"/>
              <a:gd name="connsiteY32" fmla="*/ 1989289 h 5934638"/>
              <a:gd name="connsiteX33" fmla="*/ 23209 w 6585549"/>
              <a:gd name="connsiteY33" fmla="*/ 1856108 h 5934638"/>
              <a:gd name="connsiteX34" fmla="*/ 30893 w 6585549"/>
              <a:gd name="connsiteY34" fmla="*/ 1721716 h 5934638"/>
              <a:gd name="connsiteX35" fmla="*/ 38264 w 6585549"/>
              <a:gd name="connsiteY35" fmla="*/ 1586720 h 5934638"/>
              <a:gd name="connsiteX36" fmla="*/ 47673 w 6585549"/>
              <a:gd name="connsiteY36" fmla="*/ 1451723 h 5934638"/>
              <a:gd name="connsiteX37" fmla="*/ 58964 w 6585549"/>
              <a:gd name="connsiteY37" fmla="*/ 1314910 h 5934638"/>
              <a:gd name="connsiteX38" fmla="*/ 70255 w 6585549"/>
              <a:gd name="connsiteY38" fmla="*/ 1179913 h 5934638"/>
              <a:gd name="connsiteX39" fmla="*/ 83271 w 6585549"/>
              <a:gd name="connsiteY39" fmla="*/ 1042495 h 5934638"/>
              <a:gd name="connsiteX40" fmla="*/ 97542 w 6585549"/>
              <a:gd name="connsiteY40" fmla="*/ 904471 h 5934638"/>
              <a:gd name="connsiteX41" fmla="*/ 112596 w 6585549"/>
              <a:gd name="connsiteY41" fmla="*/ 768263 h 5934638"/>
              <a:gd name="connsiteX42" fmla="*/ 130160 w 6585549"/>
              <a:gd name="connsiteY42" fmla="*/ 630240 h 5934638"/>
              <a:gd name="connsiteX43" fmla="*/ 148978 w 6585549"/>
              <a:gd name="connsiteY43" fmla="*/ 492821 h 5934638"/>
              <a:gd name="connsiteX44" fmla="*/ 167640 w 6585549"/>
              <a:gd name="connsiteY44" fmla="*/ 354798 h 5934638"/>
              <a:gd name="connsiteX45" fmla="*/ 189438 w 6585549"/>
              <a:gd name="connsiteY45" fmla="*/ 217380 h 5934638"/>
              <a:gd name="connsiteX46" fmla="*/ 211706 w 6585549"/>
              <a:gd name="connsiteY46" fmla="*/ 80567 h 593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045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F610-7471-9848-B38D-27F827C3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 Centauri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56E03-BEFB-6B47-BA1E-5B5E0B2C7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the constellation of Centaurus</a:t>
            </a:r>
          </a:p>
          <a:p>
            <a:r>
              <a:rPr lang="en-US" dirty="0"/>
              <a:t>About 15,800 light years away</a:t>
            </a:r>
          </a:p>
          <a:p>
            <a:r>
              <a:rPr lang="en-US" dirty="0"/>
              <a:t>The largest globular cluster in the Milky Way</a:t>
            </a:r>
          </a:p>
          <a:p>
            <a:r>
              <a:rPr lang="en-US" dirty="0"/>
              <a:t>Estimated to contain approximately 10 millions stars</a:t>
            </a:r>
          </a:p>
          <a:p>
            <a:r>
              <a:rPr lang="en-US" dirty="0"/>
              <a:t>Is thought to have a different origin </a:t>
            </a:r>
          </a:p>
          <a:p>
            <a:pPr lvl="1"/>
            <a:r>
              <a:rPr lang="en-US" dirty="0"/>
              <a:t>Could be a core remnant of a dwarf galaxy</a:t>
            </a:r>
          </a:p>
          <a:p>
            <a:pPr lvl="1"/>
            <a:r>
              <a:rPr lang="en-US" dirty="0"/>
              <a:t>Some talk that it could be a small galaxy</a:t>
            </a:r>
          </a:p>
          <a:p>
            <a:r>
              <a:rPr lang="en-US" dirty="0"/>
              <a:t>Has a magnification of about 3.6</a:t>
            </a:r>
          </a:p>
          <a:p>
            <a:r>
              <a:rPr lang="en-US" dirty="0"/>
              <a:t>Has a diameter of about 36 arcminutes</a:t>
            </a:r>
          </a:p>
        </p:txBody>
      </p:sp>
    </p:spTree>
    <p:extLst>
      <p:ext uri="{BB962C8B-B14F-4D97-AF65-F5344CB8AC3E}">
        <p14:creationId xmlns:p14="http://schemas.microsoft.com/office/powerpoint/2010/main" val="58156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C07B-9AFC-194E-879E-2FB43A4D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Omega Centauri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41D12-83F9-9445-A406-2DED925DD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few globular clusters that can be seen with the naked eye</a:t>
            </a:r>
          </a:p>
          <a:p>
            <a:r>
              <a:rPr lang="en-US" dirty="0"/>
              <a:t>Can look as large as the full moon</a:t>
            </a:r>
          </a:p>
          <a:p>
            <a:r>
              <a:rPr lang="en-US" dirty="0"/>
              <a:t>Is the brightest cluster in the Milky Way</a:t>
            </a:r>
          </a:p>
          <a:p>
            <a:r>
              <a:rPr lang="en-US" dirty="0"/>
              <a:t>It is estimated to be about 12 billion years old</a:t>
            </a:r>
          </a:p>
          <a:p>
            <a:r>
              <a:rPr lang="en-US" dirty="0"/>
              <a:t>Best time to observe in the northern hemisphere during May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941674-055D-D942-B30F-9525D5B36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042" y="643466"/>
            <a:ext cx="645920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034E3-14EB-6B44-AC9E-32720755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Hand Sketch of Omega Centauri</a:t>
            </a:r>
          </a:p>
        </p:txBody>
      </p: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96DB100F-3110-B444-8BCE-719A1124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0" r="1" b="6079"/>
          <a:stretch/>
        </p:blipFill>
        <p:spPr>
          <a:xfrm>
            <a:off x="5120117" y="461681"/>
            <a:ext cx="6585549" cy="5934638"/>
          </a:xfrm>
          <a:custGeom>
            <a:avLst/>
            <a:gdLst>
              <a:gd name="connsiteX0" fmla="*/ 225406 w 6585549"/>
              <a:gd name="connsiteY0" fmla="*/ 0 h 5934638"/>
              <a:gd name="connsiteX1" fmla="*/ 6585549 w 6585549"/>
              <a:gd name="connsiteY1" fmla="*/ 0 h 5934638"/>
              <a:gd name="connsiteX2" fmla="*/ 6585549 w 6585549"/>
              <a:gd name="connsiteY2" fmla="*/ 5934638 h 5934638"/>
              <a:gd name="connsiteX3" fmla="*/ 226600 w 6585549"/>
              <a:gd name="connsiteY3" fmla="*/ 5934638 h 5934638"/>
              <a:gd name="connsiteX4" fmla="*/ 214529 w 6585549"/>
              <a:gd name="connsiteY4" fmla="*/ 5856373 h 5934638"/>
              <a:gd name="connsiteX5" fmla="*/ 203238 w 6585549"/>
              <a:gd name="connsiteY5" fmla="*/ 5780097 h 5934638"/>
              <a:gd name="connsiteX6" fmla="*/ 191320 w 6585549"/>
              <a:gd name="connsiteY6" fmla="*/ 5689292 h 5934638"/>
              <a:gd name="connsiteX7" fmla="*/ 177049 w 6585549"/>
              <a:gd name="connsiteY7" fmla="*/ 5581536 h 5934638"/>
              <a:gd name="connsiteX8" fmla="*/ 161995 w 6585549"/>
              <a:gd name="connsiteY8" fmla="*/ 5462279 h 5934638"/>
              <a:gd name="connsiteX9" fmla="*/ 146156 w 6585549"/>
              <a:gd name="connsiteY9" fmla="*/ 5327888 h 5934638"/>
              <a:gd name="connsiteX10" fmla="*/ 129376 w 6585549"/>
              <a:gd name="connsiteY10" fmla="*/ 5181389 h 5934638"/>
              <a:gd name="connsiteX11" fmla="*/ 112596 w 6585549"/>
              <a:gd name="connsiteY11" fmla="*/ 5022177 h 5934638"/>
              <a:gd name="connsiteX12" fmla="*/ 95503 w 6585549"/>
              <a:gd name="connsiteY12" fmla="*/ 4852675 h 5934638"/>
              <a:gd name="connsiteX13" fmla="*/ 79664 w 6585549"/>
              <a:gd name="connsiteY13" fmla="*/ 4669854 h 5934638"/>
              <a:gd name="connsiteX14" fmla="*/ 64453 w 6585549"/>
              <a:gd name="connsiteY14" fmla="*/ 4478558 h 5934638"/>
              <a:gd name="connsiteX15" fmla="*/ 50652 w 6585549"/>
              <a:gd name="connsiteY15" fmla="*/ 4276365 h 5934638"/>
              <a:gd name="connsiteX16" fmla="*/ 37480 w 6585549"/>
              <a:gd name="connsiteY16" fmla="*/ 4065697 h 5934638"/>
              <a:gd name="connsiteX17" fmla="*/ 25091 w 6585549"/>
              <a:gd name="connsiteY17" fmla="*/ 3845949 h 5934638"/>
              <a:gd name="connsiteX18" fmla="*/ 20700 w 6585549"/>
              <a:gd name="connsiteY18" fmla="*/ 3733351 h 5934638"/>
              <a:gd name="connsiteX19" fmla="*/ 15838 w 6585549"/>
              <a:gd name="connsiteY19" fmla="*/ 3618331 h 5934638"/>
              <a:gd name="connsiteX20" fmla="*/ 11291 w 6585549"/>
              <a:gd name="connsiteY20" fmla="*/ 3501495 h 5934638"/>
              <a:gd name="connsiteX21" fmla="*/ 8311 w 6585549"/>
              <a:gd name="connsiteY21" fmla="*/ 3384054 h 5934638"/>
              <a:gd name="connsiteX22" fmla="*/ 5645 w 6585549"/>
              <a:gd name="connsiteY22" fmla="*/ 3264191 h 5934638"/>
              <a:gd name="connsiteX23" fmla="*/ 2822 w 6585549"/>
              <a:gd name="connsiteY23" fmla="*/ 3143118 h 5934638"/>
              <a:gd name="connsiteX24" fmla="*/ 941 w 6585549"/>
              <a:gd name="connsiteY24" fmla="*/ 3019623 h 5934638"/>
              <a:gd name="connsiteX25" fmla="*/ 941 w 6585549"/>
              <a:gd name="connsiteY25" fmla="*/ 2894918 h 5934638"/>
              <a:gd name="connsiteX26" fmla="*/ 0 w 6585549"/>
              <a:gd name="connsiteY26" fmla="*/ 2769001 h 5934638"/>
              <a:gd name="connsiteX27" fmla="*/ 941 w 6585549"/>
              <a:gd name="connsiteY27" fmla="*/ 2641874 h 5934638"/>
              <a:gd name="connsiteX28" fmla="*/ 2822 w 6585549"/>
              <a:gd name="connsiteY28" fmla="*/ 2512931 h 5934638"/>
              <a:gd name="connsiteX29" fmla="*/ 4547 w 6585549"/>
              <a:gd name="connsiteY29" fmla="*/ 2383988 h 5934638"/>
              <a:gd name="connsiteX30" fmla="*/ 8311 w 6585549"/>
              <a:gd name="connsiteY30" fmla="*/ 2253229 h 5934638"/>
              <a:gd name="connsiteX31" fmla="*/ 12232 w 6585549"/>
              <a:gd name="connsiteY31" fmla="*/ 2121259 h 5934638"/>
              <a:gd name="connsiteX32" fmla="*/ 16779 w 6585549"/>
              <a:gd name="connsiteY32" fmla="*/ 1989289 h 5934638"/>
              <a:gd name="connsiteX33" fmla="*/ 23209 w 6585549"/>
              <a:gd name="connsiteY33" fmla="*/ 1856108 h 5934638"/>
              <a:gd name="connsiteX34" fmla="*/ 30893 w 6585549"/>
              <a:gd name="connsiteY34" fmla="*/ 1721716 h 5934638"/>
              <a:gd name="connsiteX35" fmla="*/ 38264 w 6585549"/>
              <a:gd name="connsiteY35" fmla="*/ 1586720 h 5934638"/>
              <a:gd name="connsiteX36" fmla="*/ 47673 w 6585549"/>
              <a:gd name="connsiteY36" fmla="*/ 1451723 h 5934638"/>
              <a:gd name="connsiteX37" fmla="*/ 58964 w 6585549"/>
              <a:gd name="connsiteY37" fmla="*/ 1314910 h 5934638"/>
              <a:gd name="connsiteX38" fmla="*/ 70255 w 6585549"/>
              <a:gd name="connsiteY38" fmla="*/ 1179913 h 5934638"/>
              <a:gd name="connsiteX39" fmla="*/ 83271 w 6585549"/>
              <a:gd name="connsiteY39" fmla="*/ 1042495 h 5934638"/>
              <a:gd name="connsiteX40" fmla="*/ 97542 w 6585549"/>
              <a:gd name="connsiteY40" fmla="*/ 904471 h 5934638"/>
              <a:gd name="connsiteX41" fmla="*/ 112596 w 6585549"/>
              <a:gd name="connsiteY41" fmla="*/ 768263 h 5934638"/>
              <a:gd name="connsiteX42" fmla="*/ 130160 w 6585549"/>
              <a:gd name="connsiteY42" fmla="*/ 630240 h 5934638"/>
              <a:gd name="connsiteX43" fmla="*/ 148978 w 6585549"/>
              <a:gd name="connsiteY43" fmla="*/ 492821 h 5934638"/>
              <a:gd name="connsiteX44" fmla="*/ 167640 w 6585549"/>
              <a:gd name="connsiteY44" fmla="*/ 354798 h 5934638"/>
              <a:gd name="connsiteX45" fmla="*/ 189438 w 6585549"/>
              <a:gd name="connsiteY45" fmla="*/ 217380 h 5934638"/>
              <a:gd name="connsiteX46" fmla="*/ 211706 w 6585549"/>
              <a:gd name="connsiteY46" fmla="*/ 80567 h 593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132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289F-5926-634B-AB16-C2696E86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Messier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9CD5-62C4-CC4D-8287-9F0FCFDA3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Known as the Great Globular Cluster </a:t>
            </a:r>
          </a:p>
          <a:p>
            <a:r>
              <a:rPr lang="en-US" dirty="0"/>
              <a:t>Discovered by Edmond Halley in 1714</a:t>
            </a:r>
          </a:p>
          <a:p>
            <a:r>
              <a:rPr lang="en-US" dirty="0"/>
              <a:t>Located in the Hercules Constellation</a:t>
            </a:r>
          </a:p>
          <a:p>
            <a:r>
              <a:rPr lang="en-US" dirty="0"/>
              <a:t>Is one of the brightest and best known cluster in the northern sky</a:t>
            </a:r>
          </a:p>
          <a:p>
            <a:r>
              <a:rPr lang="en-US" dirty="0"/>
              <a:t>Is about 22,200 light years away</a:t>
            </a:r>
          </a:p>
          <a:p>
            <a:r>
              <a:rPr lang="en-US" dirty="0"/>
              <a:t>Estimated to be about 12 billion years old</a:t>
            </a:r>
          </a:p>
          <a:p>
            <a:r>
              <a:rPr lang="en-US" dirty="0"/>
              <a:t>Has a magnification of about 5.8</a:t>
            </a:r>
          </a:p>
          <a:p>
            <a:r>
              <a:rPr lang="en-US" dirty="0"/>
              <a:t>Has a diameter of about 20 arcminutes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2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B2E5-1A84-C24B-A364-4323A396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Messier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A9ACD-5193-5149-9FDA-D95E2408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seen without a telescope or binocular under exceptionally good viewing conditions</a:t>
            </a:r>
          </a:p>
          <a:p>
            <a:r>
              <a:rPr lang="en-US" dirty="0"/>
              <a:t>The brightest star is a red giant</a:t>
            </a:r>
          </a:p>
          <a:p>
            <a:r>
              <a:rPr lang="en-US" dirty="0"/>
              <a:t>Contains an unusually young star but is presumed to have been picked up during M13’s orbit</a:t>
            </a:r>
          </a:p>
          <a:p>
            <a:r>
              <a:rPr lang="en-US" dirty="0"/>
              <a:t>Is best seen from May to September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3A977-3F76-E147-A7FC-865B503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are globular clusters?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1FC4A7-76ED-D549-8432-1AA129C2EF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14836" y="909672"/>
            <a:ext cx="4828707" cy="505623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632E4-AE12-BC41-94AA-157542BCA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98" y="2418735"/>
            <a:ext cx="5132439" cy="381174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 globular cluster is a spherical collection of stars that orbit a galactic core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A galactic core is the rotational center of a galaxy</a:t>
            </a:r>
          </a:p>
          <a:p>
            <a:r>
              <a:rPr lang="en-US" dirty="0">
                <a:solidFill>
                  <a:srgbClr val="FFFFFF"/>
                </a:solidFill>
              </a:rPr>
              <a:t>Globular clusters are very tightly bound by gravity</a:t>
            </a:r>
          </a:p>
          <a:p>
            <a:r>
              <a:rPr lang="en-US" dirty="0">
                <a:solidFill>
                  <a:srgbClr val="FFFFFF"/>
                </a:solidFill>
              </a:rPr>
              <a:t>Contains thousands and sometimes millions of stars</a:t>
            </a:r>
          </a:p>
          <a:p>
            <a:r>
              <a:rPr lang="en-US" dirty="0">
                <a:solidFill>
                  <a:srgbClr val="FFFFFF"/>
                </a:solidFill>
              </a:rPr>
              <a:t>Globular clusters are very dense at their center</a:t>
            </a:r>
          </a:p>
          <a:p>
            <a:r>
              <a:rPr lang="en-US" dirty="0">
                <a:solidFill>
                  <a:srgbClr val="FFFFFF"/>
                </a:solidFill>
              </a:rPr>
              <a:t>Much older than open clusters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Loose grouping of stars</a:t>
            </a:r>
          </a:p>
          <a:p>
            <a:r>
              <a:rPr lang="en-US" dirty="0">
                <a:solidFill>
                  <a:srgbClr val="FFFFFF"/>
                </a:solidFill>
              </a:rPr>
              <a:t>Among the most beautiful objects to observe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97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789FE3FA-A44C-4C6B-9291-3D7327AF84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111C5C-ADB4-43B6-A849-B605558725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D683FB4-B0E0-4992-A4F0-EED4518645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1FDCBA2-9985-40AA-9B75-0D63FF96AB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52457" y="1996800"/>
            <a:ext cx="2995299" cy="258069"/>
          </a:xfrm>
          <a:custGeom>
            <a:avLst/>
            <a:gdLst>
              <a:gd name="connsiteX0" fmla="*/ 2995299 w 2995299"/>
              <a:gd name="connsiteY0" fmla="*/ 0 h 258069"/>
              <a:gd name="connsiteX1" fmla="*/ 2978017 w 2995299"/>
              <a:gd name="connsiteY1" fmla="*/ 213614 h 258069"/>
              <a:gd name="connsiteX2" fmla="*/ 2944764 w 2995299"/>
              <a:gd name="connsiteY2" fmla="*/ 216300 h 258069"/>
              <a:gd name="connsiteX3" fmla="*/ 2806036 w 2995299"/>
              <a:gd name="connsiteY3" fmla="*/ 226945 h 258069"/>
              <a:gd name="connsiteX4" fmla="*/ 2666958 w 2995299"/>
              <a:gd name="connsiteY4" fmla="*/ 234416 h 258069"/>
              <a:gd name="connsiteX5" fmla="*/ 2528469 w 2995299"/>
              <a:gd name="connsiteY5" fmla="*/ 242092 h 258069"/>
              <a:gd name="connsiteX6" fmla="*/ 2389479 w 2995299"/>
              <a:gd name="connsiteY6" fmla="*/ 248469 h 258069"/>
              <a:gd name="connsiteX7" fmla="*/ 2252501 w 2995299"/>
              <a:gd name="connsiteY7" fmla="*/ 252492 h 258069"/>
              <a:gd name="connsiteX8" fmla="*/ 2113775 w 2995299"/>
              <a:gd name="connsiteY8" fmla="*/ 255585 h 258069"/>
              <a:gd name="connsiteX9" fmla="*/ 1975755 w 2995299"/>
              <a:gd name="connsiteY9" fmla="*/ 257479 h 258069"/>
              <a:gd name="connsiteX10" fmla="*/ 1840287 w 2995299"/>
              <a:gd name="connsiteY10" fmla="*/ 257847 h 258069"/>
              <a:gd name="connsiteX11" fmla="*/ 1703009 w 2995299"/>
              <a:gd name="connsiteY11" fmla="*/ 258069 h 258069"/>
              <a:gd name="connsiteX12" fmla="*/ 1567693 w 2995299"/>
              <a:gd name="connsiteY12" fmla="*/ 256562 h 258069"/>
              <a:gd name="connsiteX13" fmla="*/ 1432543 w 2995299"/>
              <a:gd name="connsiteY13" fmla="*/ 253022 h 258069"/>
              <a:gd name="connsiteX14" fmla="*/ 1297969 w 2995299"/>
              <a:gd name="connsiteY14" fmla="*/ 249844 h 258069"/>
              <a:gd name="connsiteX15" fmla="*/ 1164703 w 2995299"/>
              <a:gd name="connsiteY15" fmla="*/ 245514 h 258069"/>
              <a:gd name="connsiteX16" fmla="*/ 1032796 w 2995299"/>
              <a:gd name="connsiteY16" fmla="*/ 239406 h 258069"/>
              <a:gd name="connsiteX17" fmla="*/ 900940 w 2995299"/>
              <a:gd name="connsiteY17" fmla="*/ 232671 h 258069"/>
              <a:gd name="connsiteX18" fmla="*/ 770303 w 2995299"/>
              <a:gd name="connsiteY18" fmla="*/ 225879 h 258069"/>
              <a:gd name="connsiteX19" fmla="*/ 641641 w 2995299"/>
              <a:gd name="connsiteY19" fmla="*/ 217201 h 258069"/>
              <a:gd name="connsiteX20" fmla="*/ 512966 w 2995299"/>
              <a:gd name="connsiteY20" fmla="*/ 208679 h 258069"/>
              <a:gd name="connsiteX21" fmla="*/ 386177 w 2995299"/>
              <a:gd name="connsiteY21" fmla="*/ 199366 h 258069"/>
              <a:gd name="connsiteX22" fmla="*/ 260746 w 2995299"/>
              <a:gd name="connsiteY22" fmla="*/ 188274 h 258069"/>
              <a:gd name="connsiteX23" fmla="*/ 136447 w 2995299"/>
              <a:gd name="connsiteY23" fmla="*/ 178218 h 258069"/>
              <a:gd name="connsiteX24" fmla="*/ 13506 w 2995299"/>
              <a:gd name="connsiteY24" fmla="*/ 166384 h 258069"/>
              <a:gd name="connsiteX25" fmla="*/ 0 w 2995299"/>
              <a:gd name="connsiteY25" fmla="*/ 164974 h 258069"/>
              <a:gd name="connsiteX26" fmla="*/ 40844 w 2995299"/>
              <a:gd name="connsiteY26" fmla="*/ 167812 h 258069"/>
              <a:gd name="connsiteX27" fmla="*/ 132211 w 2995299"/>
              <a:gd name="connsiteY27" fmla="*/ 172445 h 258069"/>
              <a:gd name="connsiteX28" fmla="*/ 225585 w 2995299"/>
              <a:gd name="connsiteY28" fmla="*/ 177310 h 258069"/>
              <a:gd name="connsiteX29" fmla="*/ 320298 w 2995299"/>
              <a:gd name="connsiteY29" fmla="*/ 181943 h 258069"/>
              <a:gd name="connsiteX30" fmla="*/ 415680 w 2995299"/>
              <a:gd name="connsiteY30" fmla="*/ 184839 h 258069"/>
              <a:gd name="connsiteX31" fmla="*/ 512735 w 2995299"/>
              <a:gd name="connsiteY31" fmla="*/ 187619 h 258069"/>
              <a:gd name="connsiteX32" fmla="*/ 611464 w 2995299"/>
              <a:gd name="connsiteY32" fmla="*/ 190514 h 258069"/>
              <a:gd name="connsiteX33" fmla="*/ 711532 w 2995299"/>
              <a:gd name="connsiteY33" fmla="*/ 192484 h 258069"/>
              <a:gd name="connsiteX34" fmla="*/ 812604 w 2995299"/>
              <a:gd name="connsiteY34" fmla="*/ 192484 h 258069"/>
              <a:gd name="connsiteX35" fmla="*/ 915014 w 2995299"/>
              <a:gd name="connsiteY35" fmla="*/ 193294 h 258069"/>
              <a:gd name="connsiteX36" fmla="*/ 1018428 w 2995299"/>
              <a:gd name="connsiteY36" fmla="*/ 192484 h 258069"/>
              <a:gd name="connsiteX37" fmla="*/ 1122847 w 2995299"/>
              <a:gd name="connsiteY37" fmla="*/ 190514 h 258069"/>
              <a:gd name="connsiteX38" fmla="*/ 1227600 w 2995299"/>
              <a:gd name="connsiteY38" fmla="*/ 188661 h 258069"/>
              <a:gd name="connsiteX39" fmla="*/ 1333692 w 2995299"/>
              <a:gd name="connsiteY39" fmla="*/ 184839 h 258069"/>
              <a:gd name="connsiteX40" fmla="*/ 1441122 w 2995299"/>
              <a:gd name="connsiteY40" fmla="*/ 181133 h 258069"/>
              <a:gd name="connsiteX41" fmla="*/ 1547883 w 2995299"/>
              <a:gd name="connsiteY41" fmla="*/ 176268 h 258069"/>
              <a:gd name="connsiteX42" fmla="*/ 1655983 w 2995299"/>
              <a:gd name="connsiteY42" fmla="*/ 169781 h 258069"/>
              <a:gd name="connsiteX43" fmla="*/ 1765421 w 2995299"/>
              <a:gd name="connsiteY43" fmla="*/ 162137 h 258069"/>
              <a:gd name="connsiteX44" fmla="*/ 1874860 w 2995299"/>
              <a:gd name="connsiteY44" fmla="*/ 154607 h 258069"/>
              <a:gd name="connsiteX45" fmla="*/ 1984299 w 2995299"/>
              <a:gd name="connsiteY45" fmla="*/ 144994 h 258069"/>
              <a:gd name="connsiteX46" fmla="*/ 2095745 w 2995299"/>
              <a:gd name="connsiteY46" fmla="*/ 133643 h 258069"/>
              <a:gd name="connsiteX47" fmla="*/ 2205184 w 2995299"/>
              <a:gd name="connsiteY47" fmla="*/ 122292 h 258069"/>
              <a:gd name="connsiteX48" fmla="*/ 2316631 w 2995299"/>
              <a:gd name="connsiteY48" fmla="*/ 108971 h 258069"/>
              <a:gd name="connsiteX49" fmla="*/ 2429081 w 2995299"/>
              <a:gd name="connsiteY49" fmla="*/ 94725 h 258069"/>
              <a:gd name="connsiteX50" fmla="*/ 2539523 w 2995299"/>
              <a:gd name="connsiteY50" fmla="*/ 79551 h 258069"/>
              <a:gd name="connsiteX51" fmla="*/ 2651305 w 2995299"/>
              <a:gd name="connsiteY51" fmla="*/ 61714 h 258069"/>
              <a:gd name="connsiteX52" fmla="*/ 2763086 w 2995299"/>
              <a:gd name="connsiteY52" fmla="*/ 42718 h 258069"/>
              <a:gd name="connsiteX53" fmla="*/ 2874867 w 2995299"/>
              <a:gd name="connsiteY53" fmla="*/ 23838 h 258069"/>
              <a:gd name="connsiteX54" fmla="*/ 2986314 w 2995299"/>
              <a:gd name="connsiteY54" fmla="*/ 1830 h 2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95299" h="258069">
                <a:moveTo>
                  <a:pt x="2995299" y="0"/>
                </a:moveTo>
                <a:lnTo>
                  <a:pt x="2978017" y="213614"/>
                </a:lnTo>
                <a:lnTo>
                  <a:pt x="2944764" y="216300"/>
                </a:lnTo>
                <a:lnTo>
                  <a:pt x="2806036" y="226945"/>
                </a:lnTo>
                <a:lnTo>
                  <a:pt x="2666958" y="234416"/>
                </a:lnTo>
                <a:lnTo>
                  <a:pt x="2528469" y="242092"/>
                </a:lnTo>
                <a:lnTo>
                  <a:pt x="2389479" y="248469"/>
                </a:lnTo>
                <a:lnTo>
                  <a:pt x="2252501" y="252492"/>
                </a:lnTo>
                <a:lnTo>
                  <a:pt x="2113775" y="255585"/>
                </a:lnTo>
                <a:lnTo>
                  <a:pt x="1975755" y="257479"/>
                </a:lnTo>
                <a:lnTo>
                  <a:pt x="1840287" y="257847"/>
                </a:lnTo>
                <a:lnTo>
                  <a:pt x="1703009" y="258069"/>
                </a:lnTo>
                <a:lnTo>
                  <a:pt x="1567693" y="256562"/>
                </a:lnTo>
                <a:lnTo>
                  <a:pt x="1432543" y="253022"/>
                </a:lnTo>
                <a:lnTo>
                  <a:pt x="1297969" y="249844"/>
                </a:lnTo>
                <a:lnTo>
                  <a:pt x="1164703" y="245514"/>
                </a:lnTo>
                <a:lnTo>
                  <a:pt x="1032796" y="239406"/>
                </a:lnTo>
                <a:lnTo>
                  <a:pt x="900940" y="232671"/>
                </a:lnTo>
                <a:lnTo>
                  <a:pt x="770303" y="225879"/>
                </a:lnTo>
                <a:lnTo>
                  <a:pt x="641641" y="217201"/>
                </a:lnTo>
                <a:lnTo>
                  <a:pt x="512966" y="208679"/>
                </a:lnTo>
                <a:lnTo>
                  <a:pt x="386177" y="199366"/>
                </a:lnTo>
                <a:lnTo>
                  <a:pt x="260746" y="188274"/>
                </a:lnTo>
                <a:lnTo>
                  <a:pt x="136447" y="178218"/>
                </a:lnTo>
                <a:lnTo>
                  <a:pt x="13506" y="166384"/>
                </a:lnTo>
                <a:lnTo>
                  <a:pt x="0" y="164974"/>
                </a:lnTo>
                <a:lnTo>
                  <a:pt x="40844" y="167812"/>
                </a:lnTo>
                <a:lnTo>
                  <a:pt x="132211" y="172445"/>
                </a:lnTo>
                <a:lnTo>
                  <a:pt x="225585" y="177310"/>
                </a:lnTo>
                <a:lnTo>
                  <a:pt x="320298" y="181943"/>
                </a:lnTo>
                <a:lnTo>
                  <a:pt x="415680" y="184839"/>
                </a:lnTo>
                <a:lnTo>
                  <a:pt x="512735" y="187619"/>
                </a:lnTo>
                <a:lnTo>
                  <a:pt x="611464" y="190514"/>
                </a:lnTo>
                <a:lnTo>
                  <a:pt x="711532" y="192484"/>
                </a:lnTo>
                <a:lnTo>
                  <a:pt x="812604" y="192484"/>
                </a:lnTo>
                <a:lnTo>
                  <a:pt x="915014" y="193294"/>
                </a:lnTo>
                <a:lnTo>
                  <a:pt x="1018428" y="192484"/>
                </a:lnTo>
                <a:lnTo>
                  <a:pt x="1122847" y="190514"/>
                </a:lnTo>
                <a:lnTo>
                  <a:pt x="1227600" y="188661"/>
                </a:lnTo>
                <a:lnTo>
                  <a:pt x="1333692" y="184839"/>
                </a:lnTo>
                <a:lnTo>
                  <a:pt x="1441122" y="181133"/>
                </a:lnTo>
                <a:lnTo>
                  <a:pt x="1547883" y="176268"/>
                </a:lnTo>
                <a:lnTo>
                  <a:pt x="1655983" y="169781"/>
                </a:lnTo>
                <a:lnTo>
                  <a:pt x="1765421" y="162137"/>
                </a:lnTo>
                <a:lnTo>
                  <a:pt x="1874860" y="154607"/>
                </a:lnTo>
                <a:lnTo>
                  <a:pt x="1984299" y="144994"/>
                </a:lnTo>
                <a:lnTo>
                  <a:pt x="2095745" y="133643"/>
                </a:lnTo>
                <a:lnTo>
                  <a:pt x="2205184" y="122292"/>
                </a:lnTo>
                <a:lnTo>
                  <a:pt x="2316631" y="108971"/>
                </a:lnTo>
                <a:lnTo>
                  <a:pt x="2429081" y="94725"/>
                </a:lnTo>
                <a:lnTo>
                  <a:pt x="2539523" y="79551"/>
                </a:lnTo>
                <a:lnTo>
                  <a:pt x="2651305" y="61714"/>
                </a:lnTo>
                <a:lnTo>
                  <a:pt x="2763086" y="42718"/>
                </a:lnTo>
                <a:lnTo>
                  <a:pt x="2874867" y="23838"/>
                </a:lnTo>
                <a:lnTo>
                  <a:pt x="2986314" y="183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801497-9E94-0A46-990B-FA6620972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16"/>
          <a:stretch/>
        </p:blipFill>
        <p:spPr>
          <a:xfrm>
            <a:off x="3008758" y="993122"/>
            <a:ext cx="4109021" cy="4871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67086-30E1-3342-9696-92B0D871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512" y="1888117"/>
            <a:ext cx="4109021" cy="30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19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4CDBEE-F2D9-984E-9694-10E393EFC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Hand Sketch of M13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F9AE1EA-2A94-7A4A-9BCE-B07C6AE57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1" r="1" b="2993"/>
          <a:stretch/>
        </p:blipFill>
        <p:spPr>
          <a:xfrm>
            <a:off x="5120117" y="461681"/>
            <a:ext cx="6585549" cy="5934638"/>
          </a:xfrm>
          <a:custGeom>
            <a:avLst/>
            <a:gdLst>
              <a:gd name="connsiteX0" fmla="*/ 225406 w 6585549"/>
              <a:gd name="connsiteY0" fmla="*/ 0 h 5934638"/>
              <a:gd name="connsiteX1" fmla="*/ 6585549 w 6585549"/>
              <a:gd name="connsiteY1" fmla="*/ 0 h 5934638"/>
              <a:gd name="connsiteX2" fmla="*/ 6585549 w 6585549"/>
              <a:gd name="connsiteY2" fmla="*/ 5934638 h 5934638"/>
              <a:gd name="connsiteX3" fmla="*/ 226600 w 6585549"/>
              <a:gd name="connsiteY3" fmla="*/ 5934638 h 5934638"/>
              <a:gd name="connsiteX4" fmla="*/ 214529 w 6585549"/>
              <a:gd name="connsiteY4" fmla="*/ 5856373 h 5934638"/>
              <a:gd name="connsiteX5" fmla="*/ 203238 w 6585549"/>
              <a:gd name="connsiteY5" fmla="*/ 5780097 h 5934638"/>
              <a:gd name="connsiteX6" fmla="*/ 191320 w 6585549"/>
              <a:gd name="connsiteY6" fmla="*/ 5689292 h 5934638"/>
              <a:gd name="connsiteX7" fmla="*/ 177049 w 6585549"/>
              <a:gd name="connsiteY7" fmla="*/ 5581536 h 5934638"/>
              <a:gd name="connsiteX8" fmla="*/ 161995 w 6585549"/>
              <a:gd name="connsiteY8" fmla="*/ 5462279 h 5934638"/>
              <a:gd name="connsiteX9" fmla="*/ 146156 w 6585549"/>
              <a:gd name="connsiteY9" fmla="*/ 5327888 h 5934638"/>
              <a:gd name="connsiteX10" fmla="*/ 129376 w 6585549"/>
              <a:gd name="connsiteY10" fmla="*/ 5181389 h 5934638"/>
              <a:gd name="connsiteX11" fmla="*/ 112596 w 6585549"/>
              <a:gd name="connsiteY11" fmla="*/ 5022177 h 5934638"/>
              <a:gd name="connsiteX12" fmla="*/ 95503 w 6585549"/>
              <a:gd name="connsiteY12" fmla="*/ 4852675 h 5934638"/>
              <a:gd name="connsiteX13" fmla="*/ 79664 w 6585549"/>
              <a:gd name="connsiteY13" fmla="*/ 4669854 h 5934638"/>
              <a:gd name="connsiteX14" fmla="*/ 64453 w 6585549"/>
              <a:gd name="connsiteY14" fmla="*/ 4478558 h 5934638"/>
              <a:gd name="connsiteX15" fmla="*/ 50652 w 6585549"/>
              <a:gd name="connsiteY15" fmla="*/ 4276365 h 5934638"/>
              <a:gd name="connsiteX16" fmla="*/ 37480 w 6585549"/>
              <a:gd name="connsiteY16" fmla="*/ 4065697 h 5934638"/>
              <a:gd name="connsiteX17" fmla="*/ 25091 w 6585549"/>
              <a:gd name="connsiteY17" fmla="*/ 3845949 h 5934638"/>
              <a:gd name="connsiteX18" fmla="*/ 20700 w 6585549"/>
              <a:gd name="connsiteY18" fmla="*/ 3733351 h 5934638"/>
              <a:gd name="connsiteX19" fmla="*/ 15838 w 6585549"/>
              <a:gd name="connsiteY19" fmla="*/ 3618331 h 5934638"/>
              <a:gd name="connsiteX20" fmla="*/ 11291 w 6585549"/>
              <a:gd name="connsiteY20" fmla="*/ 3501495 h 5934638"/>
              <a:gd name="connsiteX21" fmla="*/ 8311 w 6585549"/>
              <a:gd name="connsiteY21" fmla="*/ 3384054 h 5934638"/>
              <a:gd name="connsiteX22" fmla="*/ 5645 w 6585549"/>
              <a:gd name="connsiteY22" fmla="*/ 3264191 h 5934638"/>
              <a:gd name="connsiteX23" fmla="*/ 2822 w 6585549"/>
              <a:gd name="connsiteY23" fmla="*/ 3143118 h 5934638"/>
              <a:gd name="connsiteX24" fmla="*/ 941 w 6585549"/>
              <a:gd name="connsiteY24" fmla="*/ 3019623 h 5934638"/>
              <a:gd name="connsiteX25" fmla="*/ 941 w 6585549"/>
              <a:gd name="connsiteY25" fmla="*/ 2894918 h 5934638"/>
              <a:gd name="connsiteX26" fmla="*/ 0 w 6585549"/>
              <a:gd name="connsiteY26" fmla="*/ 2769001 h 5934638"/>
              <a:gd name="connsiteX27" fmla="*/ 941 w 6585549"/>
              <a:gd name="connsiteY27" fmla="*/ 2641874 h 5934638"/>
              <a:gd name="connsiteX28" fmla="*/ 2822 w 6585549"/>
              <a:gd name="connsiteY28" fmla="*/ 2512931 h 5934638"/>
              <a:gd name="connsiteX29" fmla="*/ 4547 w 6585549"/>
              <a:gd name="connsiteY29" fmla="*/ 2383988 h 5934638"/>
              <a:gd name="connsiteX30" fmla="*/ 8311 w 6585549"/>
              <a:gd name="connsiteY30" fmla="*/ 2253229 h 5934638"/>
              <a:gd name="connsiteX31" fmla="*/ 12232 w 6585549"/>
              <a:gd name="connsiteY31" fmla="*/ 2121259 h 5934638"/>
              <a:gd name="connsiteX32" fmla="*/ 16779 w 6585549"/>
              <a:gd name="connsiteY32" fmla="*/ 1989289 h 5934638"/>
              <a:gd name="connsiteX33" fmla="*/ 23209 w 6585549"/>
              <a:gd name="connsiteY33" fmla="*/ 1856108 h 5934638"/>
              <a:gd name="connsiteX34" fmla="*/ 30893 w 6585549"/>
              <a:gd name="connsiteY34" fmla="*/ 1721716 h 5934638"/>
              <a:gd name="connsiteX35" fmla="*/ 38264 w 6585549"/>
              <a:gd name="connsiteY35" fmla="*/ 1586720 h 5934638"/>
              <a:gd name="connsiteX36" fmla="*/ 47673 w 6585549"/>
              <a:gd name="connsiteY36" fmla="*/ 1451723 h 5934638"/>
              <a:gd name="connsiteX37" fmla="*/ 58964 w 6585549"/>
              <a:gd name="connsiteY37" fmla="*/ 1314910 h 5934638"/>
              <a:gd name="connsiteX38" fmla="*/ 70255 w 6585549"/>
              <a:gd name="connsiteY38" fmla="*/ 1179913 h 5934638"/>
              <a:gd name="connsiteX39" fmla="*/ 83271 w 6585549"/>
              <a:gd name="connsiteY39" fmla="*/ 1042495 h 5934638"/>
              <a:gd name="connsiteX40" fmla="*/ 97542 w 6585549"/>
              <a:gd name="connsiteY40" fmla="*/ 904471 h 5934638"/>
              <a:gd name="connsiteX41" fmla="*/ 112596 w 6585549"/>
              <a:gd name="connsiteY41" fmla="*/ 768263 h 5934638"/>
              <a:gd name="connsiteX42" fmla="*/ 130160 w 6585549"/>
              <a:gd name="connsiteY42" fmla="*/ 630240 h 5934638"/>
              <a:gd name="connsiteX43" fmla="*/ 148978 w 6585549"/>
              <a:gd name="connsiteY43" fmla="*/ 492821 h 5934638"/>
              <a:gd name="connsiteX44" fmla="*/ 167640 w 6585549"/>
              <a:gd name="connsiteY44" fmla="*/ 354798 h 5934638"/>
              <a:gd name="connsiteX45" fmla="*/ 189438 w 6585549"/>
              <a:gd name="connsiteY45" fmla="*/ 217380 h 5934638"/>
              <a:gd name="connsiteX46" fmla="*/ 211706 w 6585549"/>
              <a:gd name="connsiteY46" fmla="*/ 80567 h 593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697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83170-8891-EB43-8273-02237702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9453911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How Different Size Mirrors Affect the Views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A1CEF6-F384-4C4A-A0C9-8F642001E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685" y="730726"/>
            <a:ext cx="3506977" cy="350697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76D16-B295-5E41-B282-FD05A5CC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951" y="730726"/>
            <a:ext cx="4439211" cy="3506977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03049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99CF-C022-294E-89FF-CA776276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20370-112D-7840-9498-21F5F0BB4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20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FC11-41B7-DE47-B084-6470EF22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587AA-45CA-E44A-912A-D22905B3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57425"/>
            <a:ext cx="8825659" cy="376237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https://en.wikipedia.org/wiki/Messier_13</a:t>
            </a:r>
            <a:endParaRPr lang="en-US" dirty="0"/>
          </a:p>
          <a:p>
            <a:r>
              <a:rPr lang="en-US" dirty="0">
                <a:hlinkClick r:id="rId3"/>
              </a:rPr>
              <a:t>https://www.skyandtelescope.com/sky-and-telescope-magazine/beyond-the-printed-page/extragalactic-globular-clusters/</a:t>
            </a:r>
            <a:endParaRPr lang="en-US" dirty="0"/>
          </a:p>
          <a:p>
            <a:r>
              <a:rPr lang="en-US" dirty="0">
                <a:hlinkClick r:id="rId4"/>
              </a:rPr>
              <a:t>https://en.wikipedia.org/wiki/Globular_cluster</a:t>
            </a:r>
            <a:endParaRPr lang="en-US" dirty="0"/>
          </a:p>
          <a:p>
            <a:r>
              <a:rPr lang="en-US" dirty="0">
                <a:hlinkClick r:id="rId5"/>
              </a:rPr>
              <a:t>https://www.space.com/29717-globular-clusters.html</a:t>
            </a:r>
            <a:endParaRPr lang="en-US" dirty="0"/>
          </a:p>
          <a:p>
            <a:r>
              <a:rPr lang="en-US" dirty="0">
                <a:hlinkClick r:id="rId6"/>
              </a:rPr>
              <a:t>https://en.wikipedia.org/wiki/Messier_22</a:t>
            </a:r>
            <a:endParaRPr lang="en-US" dirty="0"/>
          </a:p>
          <a:p>
            <a:r>
              <a:rPr lang="en-US" dirty="0">
                <a:hlinkClick r:id="rId7"/>
              </a:rPr>
              <a:t>https://en.wikipedia.org/wiki/Omega_Centauri</a:t>
            </a:r>
            <a:endParaRPr lang="en-US" dirty="0"/>
          </a:p>
          <a:p>
            <a:r>
              <a:rPr lang="en-US" dirty="0">
                <a:hlinkClick r:id="rId8"/>
              </a:rPr>
              <a:t>https://www.messier-objects.com/wp-content/uploads/2015/03/Messier-13-location.png</a:t>
            </a:r>
            <a:endParaRPr lang="en-US" dirty="0"/>
          </a:p>
          <a:p>
            <a:r>
              <a:rPr lang="en-US" dirty="0">
                <a:hlinkClick r:id="rId9"/>
              </a:rPr>
              <a:t>https://www.universetoday.com/31966/messier-22/</a:t>
            </a:r>
            <a:endParaRPr lang="en-US" dirty="0"/>
          </a:p>
          <a:p>
            <a:r>
              <a:rPr lang="en-US" dirty="0">
                <a:hlinkClick r:id="rId10"/>
              </a:rPr>
              <a:t>https://freestarcharts.com/ngc-5139</a:t>
            </a:r>
            <a:r>
              <a:rPr lang="en-US" dirty="0"/>
              <a:t> </a:t>
            </a:r>
          </a:p>
          <a:p>
            <a:r>
              <a:rPr lang="en-US" dirty="0">
                <a:hlinkClick r:id="rId11"/>
              </a:rPr>
              <a:t>https://www.nasa.gov/feature/goddard/2018/messier-75</a:t>
            </a:r>
            <a:endParaRPr lang="en-US" dirty="0"/>
          </a:p>
          <a:p>
            <a:r>
              <a:rPr lang="en-US" dirty="0">
                <a:hlinkClick r:id="rId12"/>
              </a:rPr>
              <a:t>http://www.asod.info/?cat=25&amp;paged=6</a:t>
            </a:r>
            <a:endParaRPr lang="en-US" dirty="0"/>
          </a:p>
          <a:p>
            <a:r>
              <a:rPr lang="en-US" dirty="0">
                <a:hlinkClick r:id="rId13"/>
              </a:rPr>
              <a:t>https://www.messier-objects.com/messier-13-hercules-globular-cluster/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4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F8644-878E-E645-83C6-C483A7D4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1241266"/>
            <a:ext cx="4089633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2"/>
                </a:solidFill>
              </a:rPr>
              <a:t>Etymology of globular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16BE4-0053-0546-A1C5-770280A5B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110" y="4591665"/>
            <a:ext cx="4089633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cap="all">
                <a:solidFill>
                  <a:schemeClr val="accent1"/>
                </a:solidFill>
              </a:rPr>
              <a:t>Globular comes from the Latin word globulus, meaning a small sphere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CAF617-BD84-9D41-8468-73E3091304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687" r="1" b="4123"/>
          <a:stretch/>
        </p:blipFill>
        <p:spPr>
          <a:xfrm>
            <a:off x="5120117" y="461681"/>
            <a:ext cx="6585549" cy="5934638"/>
          </a:xfrm>
          <a:custGeom>
            <a:avLst/>
            <a:gdLst>
              <a:gd name="connsiteX0" fmla="*/ 225406 w 6585549"/>
              <a:gd name="connsiteY0" fmla="*/ 0 h 5934638"/>
              <a:gd name="connsiteX1" fmla="*/ 6585549 w 6585549"/>
              <a:gd name="connsiteY1" fmla="*/ 0 h 5934638"/>
              <a:gd name="connsiteX2" fmla="*/ 6585549 w 6585549"/>
              <a:gd name="connsiteY2" fmla="*/ 5934638 h 5934638"/>
              <a:gd name="connsiteX3" fmla="*/ 226600 w 6585549"/>
              <a:gd name="connsiteY3" fmla="*/ 5934638 h 5934638"/>
              <a:gd name="connsiteX4" fmla="*/ 214529 w 6585549"/>
              <a:gd name="connsiteY4" fmla="*/ 5856373 h 5934638"/>
              <a:gd name="connsiteX5" fmla="*/ 203238 w 6585549"/>
              <a:gd name="connsiteY5" fmla="*/ 5780097 h 5934638"/>
              <a:gd name="connsiteX6" fmla="*/ 191320 w 6585549"/>
              <a:gd name="connsiteY6" fmla="*/ 5689292 h 5934638"/>
              <a:gd name="connsiteX7" fmla="*/ 177049 w 6585549"/>
              <a:gd name="connsiteY7" fmla="*/ 5581536 h 5934638"/>
              <a:gd name="connsiteX8" fmla="*/ 161995 w 6585549"/>
              <a:gd name="connsiteY8" fmla="*/ 5462279 h 5934638"/>
              <a:gd name="connsiteX9" fmla="*/ 146156 w 6585549"/>
              <a:gd name="connsiteY9" fmla="*/ 5327888 h 5934638"/>
              <a:gd name="connsiteX10" fmla="*/ 129376 w 6585549"/>
              <a:gd name="connsiteY10" fmla="*/ 5181389 h 5934638"/>
              <a:gd name="connsiteX11" fmla="*/ 112596 w 6585549"/>
              <a:gd name="connsiteY11" fmla="*/ 5022177 h 5934638"/>
              <a:gd name="connsiteX12" fmla="*/ 95503 w 6585549"/>
              <a:gd name="connsiteY12" fmla="*/ 4852675 h 5934638"/>
              <a:gd name="connsiteX13" fmla="*/ 79664 w 6585549"/>
              <a:gd name="connsiteY13" fmla="*/ 4669854 h 5934638"/>
              <a:gd name="connsiteX14" fmla="*/ 64453 w 6585549"/>
              <a:gd name="connsiteY14" fmla="*/ 4478558 h 5934638"/>
              <a:gd name="connsiteX15" fmla="*/ 50652 w 6585549"/>
              <a:gd name="connsiteY15" fmla="*/ 4276365 h 5934638"/>
              <a:gd name="connsiteX16" fmla="*/ 37480 w 6585549"/>
              <a:gd name="connsiteY16" fmla="*/ 4065697 h 5934638"/>
              <a:gd name="connsiteX17" fmla="*/ 25091 w 6585549"/>
              <a:gd name="connsiteY17" fmla="*/ 3845949 h 5934638"/>
              <a:gd name="connsiteX18" fmla="*/ 20700 w 6585549"/>
              <a:gd name="connsiteY18" fmla="*/ 3733351 h 5934638"/>
              <a:gd name="connsiteX19" fmla="*/ 15838 w 6585549"/>
              <a:gd name="connsiteY19" fmla="*/ 3618331 h 5934638"/>
              <a:gd name="connsiteX20" fmla="*/ 11291 w 6585549"/>
              <a:gd name="connsiteY20" fmla="*/ 3501495 h 5934638"/>
              <a:gd name="connsiteX21" fmla="*/ 8311 w 6585549"/>
              <a:gd name="connsiteY21" fmla="*/ 3384054 h 5934638"/>
              <a:gd name="connsiteX22" fmla="*/ 5645 w 6585549"/>
              <a:gd name="connsiteY22" fmla="*/ 3264191 h 5934638"/>
              <a:gd name="connsiteX23" fmla="*/ 2822 w 6585549"/>
              <a:gd name="connsiteY23" fmla="*/ 3143118 h 5934638"/>
              <a:gd name="connsiteX24" fmla="*/ 941 w 6585549"/>
              <a:gd name="connsiteY24" fmla="*/ 3019623 h 5934638"/>
              <a:gd name="connsiteX25" fmla="*/ 941 w 6585549"/>
              <a:gd name="connsiteY25" fmla="*/ 2894918 h 5934638"/>
              <a:gd name="connsiteX26" fmla="*/ 0 w 6585549"/>
              <a:gd name="connsiteY26" fmla="*/ 2769001 h 5934638"/>
              <a:gd name="connsiteX27" fmla="*/ 941 w 6585549"/>
              <a:gd name="connsiteY27" fmla="*/ 2641874 h 5934638"/>
              <a:gd name="connsiteX28" fmla="*/ 2822 w 6585549"/>
              <a:gd name="connsiteY28" fmla="*/ 2512931 h 5934638"/>
              <a:gd name="connsiteX29" fmla="*/ 4547 w 6585549"/>
              <a:gd name="connsiteY29" fmla="*/ 2383988 h 5934638"/>
              <a:gd name="connsiteX30" fmla="*/ 8311 w 6585549"/>
              <a:gd name="connsiteY30" fmla="*/ 2253229 h 5934638"/>
              <a:gd name="connsiteX31" fmla="*/ 12232 w 6585549"/>
              <a:gd name="connsiteY31" fmla="*/ 2121259 h 5934638"/>
              <a:gd name="connsiteX32" fmla="*/ 16779 w 6585549"/>
              <a:gd name="connsiteY32" fmla="*/ 1989289 h 5934638"/>
              <a:gd name="connsiteX33" fmla="*/ 23209 w 6585549"/>
              <a:gd name="connsiteY33" fmla="*/ 1856108 h 5934638"/>
              <a:gd name="connsiteX34" fmla="*/ 30893 w 6585549"/>
              <a:gd name="connsiteY34" fmla="*/ 1721716 h 5934638"/>
              <a:gd name="connsiteX35" fmla="*/ 38264 w 6585549"/>
              <a:gd name="connsiteY35" fmla="*/ 1586720 h 5934638"/>
              <a:gd name="connsiteX36" fmla="*/ 47673 w 6585549"/>
              <a:gd name="connsiteY36" fmla="*/ 1451723 h 5934638"/>
              <a:gd name="connsiteX37" fmla="*/ 58964 w 6585549"/>
              <a:gd name="connsiteY37" fmla="*/ 1314910 h 5934638"/>
              <a:gd name="connsiteX38" fmla="*/ 70255 w 6585549"/>
              <a:gd name="connsiteY38" fmla="*/ 1179913 h 5934638"/>
              <a:gd name="connsiteX39" fmla="*/ 83271 w 6585549"/>
              <a:gd name="connsiteY39" fmla="*/ 1042495 h 5934638"/>
              <a:gd name="connsiteX40" fmla="*/ 97542 w 6585549"/>
              <a:gd name="connsiteY40" fmla="*/ 904471 h 5934638"/>
              <a:gd name="connsiteX41" fmla="*/ 112596 w 6585549"/>
              <a:gd name="connsiteY41" fmla="*/ 768263 h 5934638"/>
              <a:gd name="connsiteX42" fmla="*/ 130160 w 6585549"/>
              <a:gd name="connsiteY42" fmla="*/ 630240 h 5934638"/>
              <a:gd name="connsiteX43" fmla="*/ 148978 w 6585549"/>
              <a:gd name="connsiteY43" fmla="*/ 492821 h 5934638"/>
              <a:gd name="connsiteX44" fmla="*/ 167640 w 6585549"/>
              <a:gd name="connsiteY44" fmla="*/ 354798 h 5934638"/>
              <a:gd name="connsiteX45" fmla="*/ 189438 w 6585549"/>
              <a:gd name="connsiteY45" fmla="*/ 217380 h 5934638"/>
              <a:gd name="connsiteX46" fmla="*/ 211706 w 6585549"/>
              <a:gd name="connsiteY46" fmla="*/ 80567 h 593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39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96B336-3805-4649-A5DC-317EE5B9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globular clusters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820C1-4B27-D84C-BFF5-26464376C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fairly common </a:t>
            </a:r>
          </a:p>
          <a:p>
            <a:r>
              <a:rPr lang="en-US" dirty="0"/>
              <a:t>There are about 150-160 clusters within the Milky Way galaxy</a:t>
            </a:r>
          </a:p>
          <a:p>
            <a:r>
              <a:rPr lang="en-US" dirty="0"/>
              <a:t>There could be more to discover</a:t>
            </a:r>
          </a:p>
          <a:p>
            <a:r>
              <a:rPr lang="en-US" dirty="0"/>
              <a:t>The Andromeda Galaxy could have more than 500 </a:t>
            </a:r>
          </a:p>
          <a:p>
            <a:r>
              <a:rPr lang="en-US" dirty="0"/>
              <a:t>Elliptical Galaxies could have more than 13,000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5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3B0A-46C7-184D-B7DA-541864FA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they formed?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31766-F122-5C4C-A5BA-E0384786B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Formed by giant molecular clouds</a:t>
            </a:r>
          </a:p>
          <a:p>
            <a:r>
              <a:rPr lang="en-US" dirty="0"/>
              <a:t>Due to there being less gas now than at the beginning of the universe, Globular Clusters generally can not be formed in todays world</a:t>
            </a:r>
          </a:p>
          <a:p>
            <a:r>
              <a:rPr lang="en-US" dirty="0"/>
              <a:t>Subsequent generations of stars give birth to other stars</a:t>
            </a:r>
          </a:p>
          <a:p>
            <a:pPr lvl="1"/>
            <a:r>
              <a:rPr lang="en-US" dirty="0"/>
              <a:t>First generation of stars are created using gas from the beginning of the universe</a:t>
            </a:r>
          </a:p>
          <a:p>
            <a:pPr lvl="1"/>
            <a:r>
              <a:rPr lang="en-US" dirty="0"/>
              <a:t>The older stars eject gas as they die, which creates newer stars</a:t>
            </a:r>
          </a:p>
          <a:p>
            <a:r>
              <a:rPr lang="en-US" dirty="0"/>
              <a:t>The stars at the center of the cluster are older and get younger as you go outward</a:t>
            </a:r>
          </a:p>
        </p:txBody>
      </p:sp>
    </p:spTree>
    <p:extLst>
      <p:ext uri="{BB962C8B-B14F-4D97-AF65-F5344CB8AC3E}">
        <p14:creationId xmlns:p14="http://schemas.microsoft.com/office/powerpoint/2010/main" val="421580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A39D1-C0C8-AF4E-8CFA-83B436A9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they located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5FFA36-16D3-314D-AF99-D5A6ED0CC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13" y="2289175"/>
            <a:ext cx="5643562" cy="41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A7E2-B6C2-3149-A89C-2BCBBB5DF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2E664-3968-DB42-94D0-1712100D1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Globular Clusters are classified by compactness of its core</a:t>
            </a:r>
          </a:p>
          <a:p>
            <a:r>
              <a:rPr lang="en-US" dirty="0"/>
              <a:t>The rating system uses roman numerals I-XII</a:t>
            </a:r>
          </a:p>
          <a:p>
            <a:pPr lvl="1"/>
            <a:r>
              <a:rPr lang="en-US" dirty="0"/>
              <a:t>I meaning very concentrated at the center and XII meaning not concentrated at the center</a:t>
            </a:r>
          </a:p>
          <a:p>
            <a:r>
              <a:rPr lang="en-US" dirty="0"/>
              <a:t>Good ones to look at are M75 and M55</a:t>
            </a:r>
          </a:p>
          <a:p>
            <a:pPr lvl="1"/>
            <a:r>
              <a:rPr lang="en-US" dirty="0"/>
              <a:t>M75 is a class I </a:t>
            </a:r>
          </a:p>
          <a:p>
            <a:pPr lvl="1"/>
            <a:r>
              <a:rPr lang="en-US" dirty="0"/>
              <a:t>M55 is a class XI</a:t>
            </a:r>
          </a:p>
          <a:p>
            <a:pPr lvl="1"/>
            <a:r>
              <a:rPr lang="en-US" dirty="0"/>
              <a:t>Both in Sagittarius and can be seen in August</a:t>
            </a:r>
          </a:p>
        </p:txBody>
      </p:sp>
    </p:spTree>
    <p:extLst>
      <p:ext uri="{BB962C8B-B14F-4D97-AF65-F5344CB8AC3E}">
        <p14:creationId xmlns:p14="http://schemas.microsoft.com/office/powerpoint/2010/main" val="235896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9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516EB7-6549-724C-AEF8-F0F03328D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168" y="474132"/>
            <a:ext cx="4727995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EC029-DD80-DE42-889E-64390895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27" y="473338"/>
            <a:ext cx="3474360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03482-9640-FE4F-A5E8-BA7C8D21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M75 and M55</a:t>
            </a:r>
          </a:p>
        </p:txBody>
      </p:sp>
    </p:spTree>
    <p:extLst>
      <p:ext uri="{BB962C8B-B14F-4D97-AF65-F5344CB8AC3E}">
        <p14:creationId xmlns:p14="http://schemas.microsoft.com/office/powerpoint/2010/main" val="312727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CCC08F4-6649-4752-A49D-EC2C8E965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CBFAE1-A7B8-4741-A1BD-1D22BE1B96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DFBA0E-2986-4121-92BD-9ADBE9F794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6B514A6-1440-4614-B316-443C485A1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C4B390-CACA-4CE0-A179-19E2CAADF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9330A14-E127-4084-BA51-D86B9568B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47AD4CB-E128-49E9-A8C2-AC0CEA98F5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D76D76C3-9DFE-4C5F-8F74-D65651A74B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7FC72400-C794-438B-90D7-5F6E03028E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AD24BDB9-26CF-4AAC-B31C-95E190D551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4947D45-3E3A-4249-A3DB-5B907C1797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742E62-D0CA-4DEC-815B-5ED27845B5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DD3D29-FB68-4A1C-B0DE-CAF42F284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4822E8D-300D-45E7-9F98-BDEC743618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7C953DC-E764-4B76-B359-52546F4CA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C187CEFC-9032-481B-B8CA-A323593DD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4CB87468-9225-4E6A-A5B7-B47F08B34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31EDD-651C-324C-A953-D21E96CE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Early Findings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92367-0F95-B94F-ADC9-661C7CC9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8" r="-3" b="-3"/>
          <a:stretch/>
        </p:blipFill>
        <p:spPr>
          <a:xfrm>
            <a:off x="7418225" y="645107"/>
            <a:ext cx="4125318" cy="271038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FDBCE-4E1D-C048-9857-B1D055489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First two globular clusters to be found were:</a:t>
            </a:r>
          </a:p>
          <a:p>
            <a:pPr lvl="1"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M22 in Sagittarius in 1665</a:t>
            </a:r>
          </a:p>
          <a:p>
            <a:pPr lvl="1"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Omega Centauri in Centaurus in 1677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94DD2-05AE-8548-9826-D618568FF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69" r="-3" b="18734"/>
          <a:stretch/>
        </p:blipFill>
        <p:spPr>
          <a:xfrm>
            <a:off x="7418226" y="3520086"/>
            <a:ext cx="4125316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2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10951</TotalTime>
  <Words>827</Words>
  <Application>Microsoft Office PowerPoint</Application>
  <PresentationFormat>Widescreen</PresentationFormat>
  <Paragraphs>103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Ion Boardroom</vt:lpstr>
      <vt:lpstr>Globular Clusters</vt:lpstr>
      <vt:lpstr>What are globular clusters?</vt:lpstr>
      <vt:lpstr>Etymology of globular</vt:lpstr>
      <vt:lpstr>More about globular clusters</vt:lpstr>
      <vt:lpstr>How are they formed?</vt:lpstr>
      <vt:lpstr>Where are they located</vt:lpstr>
      <vt:lpstr>Classification</vt:lpstr>
      <vt:lpstr>M75 and M55</vt:lpstr>
      <vt:lpstr>Early Findings</vt:lpstr>
      <vt:lpstr>Messier 22</vt:lpstr>
      <vt:lpstr>More about Messier 22</vt:lpstr>
      <vt:lpstr>PowerPoint Presentation</vt:lpstr>
      <vt:lpstr>Hand Sketch of M22</vt:lpstr>
      <vt:lpstr>Omega Centauri</vt:lpstr>
      <vt:lpstr>More about Omega Centauri</vt:lpstr>
      <vt:lpstr>PowerPoint Presentation</vt:lpstr>
      <vt:lpstr>Hand Sketch of Omega Centauri</vt:lpstr>
      <vt:lpstr>Messier 13</vt:lpstr>
      <vt:lpstr>More about Messier 13</vt:lpstr>
      <vt:lpstr>PowerPoint Presentation</vt:lpstr>
      <vt:lpstr>Hand Sketch of M13</vt:lpstr>
      <vt:lpstr>How Different Size Mirrors Affect the Views</vt:lpstr>
      <vt:lpstr>Questions?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Globular Clusters</dc:title>
  <dc:creator>Smith, Kellyn</dc:creator>
  <cp:lastModifiedBy>Lulay, Kenneth</cp:lastModifiedBy>
  <cp:revision>33</cp:revision>
  <dcterms:created xsi:type="dcterms:W3CDTF">2019-10-22T01:54:12Z</dcterms:created>
  <dcterms:modified xsi:type="dcterms:W3CDTF">2019-10-29T18:20:35Z</dcterms:modified>
</cp:coreProperties>
</file>