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17d2f317_7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6317d2f317_7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Wont be talking about planetary nebula, which </a:t>
            </a:r>
            <a:r>
              <a:rPr lang="en" sz="1200" b="0" i="0" u="none" strike="noStrike">
                <a:solidFill>
                  <a:schemeClr val="dk1"/>
                </a:solidFill>
                <a:latin typeface="Calibri"/>
                <a:ea typeface="Calibri"/>
                <a:cs typeface="Calibri"/>
                <a:sym typeface="Calibri"/>
              </a:rPr>
              <a:t>the source of energy for ionizing the hydrogen atoms is a hot white dwarf, the remnant of a sun-like star that has burned all its fuel.</a:t>
            </a:r>
            <a:endParaRPr/>
          </a:p>
        </p:txBody>
      </p:sp>
      <p:sp>
        <p:nvSpPr>
          <p:cNvPr id="128" name="Google Shape;128;g6317d2f317_7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317d2f317_7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6317d2f317_7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317d2f317_7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6317d2f317_7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317d2f317_7_1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6317d2f317_7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317d2f317_7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6317d2f317_7_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Emission nebula </a:t>
            </a:r>
            <a:r>
              <a:rPr lang="en" sz="1200" b="0" i="0" u="none" strike="noStrike">
                <a:solidFill>
                  <a:schemeClr val="dk1"/>
                </a:solidFill>
                <a:latin typeface="Calibri"/>
                <a:ea typeface="Calibri"/>
                <a:cs typeface="Calibri"/>
                <a:sym typeface="Calibri"/>
              </a:rPr>
              <a:t>is a cloud of interstellar gas and dust that emits light in different colours</a:t>
            </a:r>
            <a:endParaRPr/>
          </a:p>
        </p:txBody>
      </p:sp>
      <p:sp>
        <p:nvSpPr>
          <p:cNvPr id="209" name="Google Shape;209;g6317d2f317_7_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317d2f317_7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6317d2f317_7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317d2f317_7_1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6317d2f317_7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317d2f317_7_1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6317d2f317_7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317d2f317_7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6317d2f317_7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Pillars of creation first imaged by Hubble in 1995. pillars are 5 light years tall</a:t>
            </a:r>
            <a:endParaRPr/>
          </a:p>
        </p:txBody>
      </p:sp>
      <p:sp>
        <p:nvSpPr>
          <p:cNvPr id="238" name="Google Shape;238;g6317d2f317_7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317d2f317_7_1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6317d2f317_7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317d2f317_7_1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6317d2f317_7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317d2f317_7_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6317d2f317_7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317d2f317_7_1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6317d2f317_7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317d2f317_7_1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6317d2f317_7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317d2f317_7_2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6317d2f317_7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317d2f317_7_2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6317d2f317_7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6317d2f317_7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6317d2f317_7_2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these hot, young stars becomes too weak to ionize the hydrogen. Now the gas and dust glows blue by reflection! Emission nebula emit their own light. Reflection nebule reflect light from other stars. Dark nebula is so dense that it obscures the light from objects behind it</a:t>
            </a:r>
            <a:endParaRPr/>
          </a:p>
        </p:txBody>
      </p:sp>
      <p:sp>
        <p:nvSpPr>
          <p:cNvPr id="289" name="Google Shape;289;g6317d2f317_7_2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317d2f317_7_2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6317d2f317_7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317d2f317_7_2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6317d2f317_7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317d2f317_7_2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6317d2f317_7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317d2f317_7_2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6317d2f317_7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17d2f317_7_2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6317d2f317_7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317d2f317_7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6317d2f317_7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317d2f317_7_2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6317d2f317_7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317d2f317_7_2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6317d2f317_7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317d2f317_7_2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6317d2f317_7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317d2f317_7_2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6317d2f317_7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317d2f317_7_2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6317d2f317_7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317d2f317_7_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6317d2f317_7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317d2f317_7_9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6317d2f317_7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317d2f317_7_1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6317d2f317_7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17d2f317_7_1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6317d2f317_7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317d2f317_7_1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6317d2f317_7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317d2f317_7_1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6317d2f317_7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C0C0C"/>
            </a:gs>
            <a:gs pos="30000">
              <a:srgbClr val="9CC2E5"/>
            </a:gs>
            <a:gs pos="63000">
              <a:srgbClr val="ACB8CA"/>
            </a:gs>
            <a:gs pos="96000">
              <a:srgbClr val="1E4E79"/>
            </a:gs>
            <a:gs pos="100000">
              <a:srgbClr val="1E4E79"/>
            </a:gs>
          </a:gsLst>
          <a:path path="circle">
            <a:fillToRect l="100000" b="100000"/>
          </a:path>
          <a:tileRect t="-100000" r="-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ideo" Target="https://www.youtube.com/embed/4DoxwB5kWT4?feature=oembed"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W8UI7F43_Yk&amp;list=PL8dPuuaLjXtPAJr1ysd5yGIyiSFuh0mIL&amp;index=36" TargetMode="External"/><Relationship Id="rId13" Type="http://schemas.openxmlformats.org/officeDocument/2006/relationships/hyperlink" Target="https://www.nasa.gov/feature/goddard/2017/messier-42-the-orion-nebula" TargetMode="External"/><Relationship Id="rId18" Type="http://schemas.openxmlformats.org/officeDocument/2006/relationships/hyperlink" Target="https://www.messier-objects.com/messier-16-eagle-nebula/" TargetMode="External"/><Relationship Id="rId26" Type="http://schemas.openxmlformats.org/officeDocument/2006/relationships/hyperlink" Target="http://www.indigotide.com/astronomy/m45.html" TargetMode="External"/><Relationship Id="rId3" Type="http://schemas.openxmlformats.org/officeDocument/2006/relationships/hyperlink" Target="https://www.skyandtelescope.com/astronomy-resources/what-is-a-star/" TargetMode="External"/><Relationship Id="rId21" Type="http://schemas.openxmlformats.org/officeDocument/2006/relationships/hyperlink" Target="https://hubblesite.org/contents/media/images/2015/01/3468-Image.html?news=true" TargetMode="External"/><Relationship Id="rId7" Type="http://schemas.openxmlformats.org/officeDocument/2006/relationships/hyperlink" Target="http://astronomy.swin.edu.au/cosmos/P/Protostar" TargetMode="External"/><Relationship Id="rId12" Type="http://schemas.openxmlformats.org/officeDocument/2006/relationships/hyperlink" Target="https://www.nasa.gov/multimedia/imagegallery/image_feature_643.html" TargetMode="External"/><Relationship Id="rId17" Type="http://schemas.openxmlformats.org/officeDocument/2006/relationships/hyperlink" Target="https://www.nasa.gov/feature/goddard/2017/messier-16-the-eagle-nebula" TargetMode="External"/><Relationship Id="rId25" Type="http://schemas.openxmlformats.org/officeDocument/2006/relationships/hyperlink" Target="https://www.messier-objects.com/messier-45-pleiades/" TargetMode="External"/><Relationship Id="rId2" Type="http://schemas.openxmlformats.org/officeDocument/2006/relationships/notesSlide" Target="../notesSlides/notesSlide33.xml"/><Relationship Id="rId16" Type="http://schemas.openxmlformats.org/officeDocument/2006/relationships/hyperlink" Target="https://www.astro.keele.ac.uk/workx/starlife/StarpageS_26M.html" TargetMode="External"/><Relationship Id="rId20" Type="http://schemas.openxmlformats.org/officeDocument/2006/relationships/hyperlink" Target="http://sunshine.chpc.utah.edu/Labs/StarLife/protostars.html" TargetMode="External"/><Relationship Id="rId29" Type="http://schemas.openxmlformats.org/officeDocument/2006/relationships/hyperlink" Target="https://stargazerslounge.com/topic/325188-first-sketch-m45/" TargetMode="External"/><Relationship Id="rId1" Type="http://schemas.openxmlformats.org/officeDocument/2006/relationships/slideLayout" Target="../slideLayouts/slideLayout13.xml"/><Relationship Id="rId6" Type="http://schemas.openxmlformats.org/officeDocument/2006/relationships/hyperlink" Target="http://annyas.com/screenshots/updates/a-star-is-born-2018-bradley-cooper/" TargetMode="External"/><Relationship Id="rId11" Type="http://schemas.openxmlformats.org/officeDocument/2006/relationships/hyperlink" Target="https://spaceplace.nasa.gov/nebula/en/" TargetMode="External"/><Relationship Id="rId24" Type="http://schemas.openxmlformats.org/officeDocument/2006/relationships/hyperlink" Target="https://www.nasa.gov/feature/goddard/2017/messier-20-the-trifid-nebula" TargetMode="External"/><Relationship Id="rId5" Type="http://schemas.openxmlformats.org/officeDocument/2006/relationships/hyperlink" Target="https://futurism.com/the-life-cycle-of-a-star" TargetMode="External"/><Relationship Id="rId15" Type="http://schemas.openxmlformats.org/officeDocument/2006/relationships/hyperlink" Target="http://www.waloszek.de/inhalt_astro_dso_m42_e.html" TargetMode="External"/><Relationship Id="rId23" Type="http://schemas.openxmlformats.org/officeDocument/2006/relationships/hyperlink" Target="http://www.deepskywatch.com/Astrosketches/triffid-nebula-sketch.html" TargetMode="External"/><Relationship Id="rId28" Type="http://schemas.openxmlformats.org/officeDocument/2006/relationships/hyperlink" Target="https://star-name-registry.com/blog/item/the-secret-connection-between-the-pleiades-star-cluster-and-a-2500-year-old-scandal" TargetMode="External"/><Relationship Id="rId10" Type="http://schemas.openxmlformats.org/officeDocument/2006/relationships/hyperlink" Target="https://www.jpl.nasa.gov/news/news.php?feature=7359" TargetMode="External"/><Relationship Id="rId19" Type="http://schemas.openxmlformats.org/officeDocument/2006/relationships/hyperlink" Target="http://www.deepskywatch.com/Astrosketches/eagle-nebula-sketch.html" TargetMode="External"/><Relationship Id="rId4" Type="http://schemas.openxmlformats.org/officeDocument/2006/relationships/hyperlink" Target="http://coolcosmos.ipac.caltech.edu/images/174" TargetMode="External"/><Relationship Id="rId9" Type="http://schemas.openxmlformats.org/officeDocument/2006/relationships/hyperlink" Target="http://coolcosmos.ipac.caltech.edu/images/173" TargetMode="External"/><Relationship Id="rId14" Type="http://schemas.openxmlformats.org/officeDocument/2006/relationships/hyperlink" Target="https://www.messier-objects.com/messier-42-orion-nebula/" TargetMode="External"/><Relationship Id="rId22" Type="http://schemas.openxmlformats.org/officeDocument/2006/relationships/hyperlink" Target="https://www.messier-objects.com/messier-20-trifid-nebula/" TargetMode="External"/><Relationship Id="rId27" Type="http://schemas.openxmlformats.org/officeDocument/2006/relationships/hyperlink" Target="http://www.subaru-global.com/" TargetMode="External"/><Relationship Id="rId30" Type="http://schemas.openxmlformats.org/officeDocument/2006/relationships/hyperlink" Target="https://www.nasa.gov/feature/goddard/2017/messier-45-the-pleiad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r>
              <a:rPr lang="en" sz="4400" b="1" dirty="0"/>
              <a:t>Star birth: Open clusters and H II regions </a:t>
            </a:r>
            <a:endParaRPr sz="4400" dirty="0"/>
          </a:p>
        </p:txBody>
      </p:sp>
      <p:sp>
        <p:nvSpPr>
          <p:cNvPr id="131" name="Google Shape;131;p2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000"/>
              <a:buNone/>
            </a:pPr>
            <a:r>
              <a:rPr lang="en" sz="2000"/>
              <a:t>Lillia Smith</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Formation of Protostar</a:t>
            </a:r>
            <a:endParaRPr sz="4000" b="1"/>
          </a:p>
        </p:txBody>
      </p:sp>
      <p:sp>
        <p:nvSpPr>
          <p:cNvPr id="186" name="Google Shape;186;p34"/>
          <p:cNvSpPr txBox="1">
            <a:spLocks noGrp="1"/>
          </p:cNvSpPr>
          <p:nvPr>
            <p:ph type="body" idx="1"/>
          </p:nvPr>
        </p:nvSpPr>
        <p:spPr>
          <a:xfrm>
            <a:off x="628650" y="1369219"/>
            <a:ext cx="3943350" cy="3263504"/>
          </a:xfrm>
          <a:prstGeom prst="rect">
            <a:avLst/>
          </a:prstGeom>
          <a:noFill/>
          <a:ln>
            <a:noFill/>
          </a:ln>
        </p:spPr>
        <p:txBody>
          <a:bodyPr spcFirstLastPara="1" wrap="square" lIns="68575" tIns="34275" rIns="68575" bIns="34275" anchor="t" anchorCtr="0">
            <a:noAutofit/>
          </a:bodyPr>
          <a:lstStyle/>
          <a:p>
            <a:pPr marL="177800" lvl="0" indent="-177800" algn="l" rtl="0">
              <a:lnSpc>
                <a:spcPct val="80000"/>
              </a:lnSpc>
              <a:spcBef>
                <a:spcPts val="0"/>
              </a:spcBef>
              <a:spcAft>
                <a:spcPts val="0"/>
              </a:spcAft>
              <a:buClr>
                <a:schemeClr val="dk1"/>
              </a:buClr>
              <a:buSzPts val="2200"/>
              <a:buChar char="•"/>
            </a:pPr>
            <a:r>
              <a:rPr lang="en" sz="2200"/>
              <a:t>Protostar is a contracting mass of gas which represents an early stage in the formation of a star, before nucleosynthesis has begun</a:t>
            </a:r>
            <a:endParaRPr sz="2200"/>
          </a:p>
          <a:p>
            <a:pPr marL="177800" lvl="0" indent="-177800" algn="l" rtl="0">
              <a:lnSpc>
                <a:spcPct val="80000"/>
              </a:lnSpc>
              <a:spcBef>
                <a:spcPts val="800"/>
              </a:spcBef>
              <a:spcAft>
                <a:spcPts val="0"/>
              </a:spcAft>
              <a:buClr>
                <a:schemeClr val="dk1"/>
              </a:buClr>
              <a:buSzPts val="2200"/>
              <a:buChar char="•"/>
            </a:pPr>
            <a:r>
              <a:rPr lang="en" sz="2200"/>
              <a:t>Can last between 100,000 and 10 million years</a:t>
            </a:r>
            <a:endParaRPr sz="2200"/>
          </a:p>
          <a:p>
            <a:pPr marL="177800" lvl="0" indent="-177800" algn="l" rtl="0">
              <a:lnSpc>
                <a:spcPct val="80000"/>
              </a:lnSpc>
              <a:spcBef>
                <a:spcPts val="800"/>
              </a:spcBef>
              <a:spcAft>
                <a:spcPts val="0"/>
              </a:spcAft>
              <a:buClr>
                <a:schemeClr val="dk1"/>
              </a:buClr>
              <a:buSzPts val="2200"/>
              <a:buChar char="•"/>
            </a:pPr>
            <a:r>
              <a:rPr lang="en" sz="2200"/>
              <a:t>Protostars are not detectable at visible wavelengths, so infrared or microwave wavelengths must be used to view them</a:t>
            </a:r>
            <a:endParaRPr sz="2200"/>
          </a:p>
        </p:txBody>
      </p:sp>
      <p:pic>
        <p:nvPicPr>
          <p:cNvPr id="187" name="Google Shape;187;p34"/>
          <p:cNvPicPr preferRelativeResize="0"/>
          <p:nvPr/>
        </p:nvPicPr>
        <p:blipFill rotWithShape="1">
          <a:blip r:embed="rId3">
            <a:alphaModFix/>
          </a:blip>
          <a:srcRect/>
          <a:stretch/>
        </p:blipFill>
        <p:spPr>
          <a:xfrm>
            <a:off x="4784488" y="1156323"/>
            <a:ext cx="4174687" cy="3135654"/>
          </a:xfrm>
          <a:prstGeom prst="rect">
            <a:avLst/>
          </a:prstGeom>
          <a:noFill/>
          <a:ln>
            <a:noFill/>
          </a:ln>
        </p:spPr>
      </p:pic>
      <p:sp>
        <p:nvSpPr>
          <p:cNvPr id="188" name="Google Shape;188;p34"/>
          <p:cNvSpPr txBox="1"/>
          <p:nvPr/>
        </p:nvSpPr>
        <p:spPr>
          <a:xfrm>
            <a:off x="4784488" y="4298500"/>
            <a:ext cx="4174800" cy="300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An artist’s rendering of a protostars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body" idx="1"/>
          </p:nvPr>
        </p:nvSpPr>
        <p:spPr>
          <a:xfrm>
            <a:off x="665273" y="2676875"/>
            <a:ext cx="7813451" cy="2060972"/>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a:t>Once the protostar hits 10 million K, there are nuclear reactions that fuse hydrogen and helium</a:t>
            </a:r>
            <a:endParaRPr/>
          </a:p>
          <a:p>
            <a:pPr marL="177800" lvl="0" indent="-171450" algn="l" rtl="0">
              <a:lnSpc>
                <a:spcPct val="90000"/>
              </a:lnSpc>
              <a:spcBef>
                <a:spcPts val="800"/>
              </a:spcBef>
              <a:spcAft>
                <a:spcPts val="0"/>
              </a:spcAft>
              <a:buClr>
                <a:schemeClr val="dk1"/>
              </a:buClr>
              <a:buSzPts val="2100"/>
              <a:buChar char="•"/>
            </a:pPr>
            <a:r>
              <a:rPr lang="en"/>
              <a:t>It is finally considered a star</a:t>
            </a:r>
            <a:endParaRPr/>
          </a:p>
          <a:p>
            <a:pPr marL="520700" lvl="1" indent="-196850" algn="l" rtl="0">
              <a:lnSpc>
                <a:spcPct val="90000"/>
              </a:lnSpc>
              <a:spcBef>
                <a:spcPts val="400"/>
              </a:spcBef>
              <a:spcAft>
                <a:spcPts val="0"/>
              </a:spcAft>
              <a:buClr>
                <a:schemeClr val="dk1"/>
              </a:buClr>
              <a:buSzPts val="2100"/>
              <a:buChar char="•"/>
            </a:pPr>
            <a:r>
              <a:rPr lang="en" sz="2100"/>
              <a:t>It is considered a main sequence star as long as it completes this process</a:t>
            </a:r>
            <a:endParaRPr sz="2100"/>
          </a:p>
          <a:p>
            <a:pPr marL="520700" lvl="1" indent="-196850" algn="l" rtl="0">
              <a:lnSpc>
                <a:spcPct val="90000"/>
              </a:lnSpc>
              <a:spcBef>
                <a:spcPts val="400"/>
              </a:spcBef>
              <a:spcAft>
                <a:spcPts val="0"/>
              </a:spcAft>
              <a:buClr>
                <a:schemeClr val="dk1"/>
              </a:buClr>
              <a:buSzPts val="2100"/>
              <a:buChar char="•"/>
            </a:pPr>
            <a:r>
              <a:rPr lang="en" sz="2100"/>
              <a:t>If the protostar never reaches the final temperature and starts the hydrogen fusion process, it is considered a Brown Dwarf.</a:t>
            </a:r>
            <a:endParaRPr sz="2100"/>
          </a:p>
        </p:txBody>
      </p:sp>
      <p:pic>
        <p:nvPicPr>
          <p:cNvPr id="194" name="Google Shape;194;p35"/>
          <p:cNvPicPr preferRelativeResize="0"/>
          <p:nvPr/>
        </p:nvPicPr>
        <p:blipFill rotWithShape="1">
          <a:blip r:embed="rId3">
            <a:alphaModFix/>
          </a:blip>
          <a:srcRect/>
          <a:stretch/>
        </p:blipFill>
        <p:spPr>
          <a:xfrm>
            <a:off x="1855631" y="208645"/>
            <a:ext cx="5432738" cy="22579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628650" y="210446"/>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On to the Nebula</a:t>
            </a:r>
            <a:endParaRPr sz="4000"/>
          </a:p>
        </p:txBody>
      </p:sp>
      <p:pic>
        <p:nvPicPr>
          <p:cNvPr id="200" name="Google Shape;200;p36"/>
          <p:cNvPicPr preferRelativeResize="0"/>
          <p:nvPr/>
        </p:nvPicPr>
        <p:blipFill rotWithShape="1">
          <a:blip r:embed="rId3">
            <a:alphaModFix/>
          </a:blip>
          <a:srcRect/>
          <a:stretch/>
        </p:blipFill>
        <p:spPr>
          <a:xfrm>
            <a:off x="474103" y="1099173"/>
            <a:ext cx="3016046" cy="1969663"/>
          </a:xfrm>
          <a:prstGeom prst="rect">
            <a:avLst/>
          </a:prstGeom>
          <a:noFill/>
          <a:ln>
            <a:noFill/>
          </a:ln>
        </p:spPr>
      </p:pic>
      <p:sp>
        <p:nvSpPr>
          <p:cNvPr id="201" name="Google Shape;201;p36"/>
          <p:cNvSpPr txBox="1"/>
          <p:nvPr/>
        </p:nvSpPr>
        <p:spPr>
          <a:xfrm>
            <a:off x="6228161" y="3081868"/>
            <a:ext cx="2369010" cy="27699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Carina Nebula</a:t>
            </a:r>
            <a:endParaRPr sz="1100"/>
          </a:p>
        </p:txBody>
      </p:sp>
      <p:pic>
        <p:nvPicPr>
          <p:cNvPr id="202" name="Google Shape;202;p36"/>
          <p:cNvPicPr preferRelativeResize="0"/>
          <p:nvPr/>
        </p:nvPicPr>
        <p:blipFill rotWithShape="1">
          <a:blip r:embed="rId4">
            <a:alphaModFix/>
          </a:blip>
          <a:srcRect/>
          <a:stretch/>
        </p:blipFill>
        <p:spPr>
          <a:xfrm>
            <a:off x="6159244" y="1091929"/>
            <a:ext cx="2506843" cy="1969663"/>
          </a:xfrm>
          <a:prstGeom prst="rect">
            <a:avLst/>
          </a:prstGeom>
          <a:noFill/>
          <a:ln>
            <a:noFill/>
          </a:ln>
        </p:spPr>
      </p:pic>
      <p:sp>
        <p:nvSpPr>
          <p:cNvPr id="203" name="Google Shape;203;p36"/>
          <p:cNvSpPr txBox="1"/>
          <p:nvPr/>
        </p:nvSpPr>
        <p:spPr>
          <a:xfrm>
            <a:off x="3875193" y="4541413"/>
            <a:ext cx="1899007" cy="48474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The Elephant’s Trunk Nebula</a:t>
            </a:r>
            <a:endParaRPr sz="1100"/>
          </a:p>
        </p:txBody>
      </p:sp>
      <p:sp>
        <p:nvSpPr>
          <p:cNvPr id="204" name="Google Shape;204;p36"/>
          <p:cNvSpPr txBox="1"/>
          <p:nvPr/>
        </p:nvSpPr>
        <p:spPr>
          <a:xfrm>
            <a:off x="797621" y="3095399"/>
            <a:ext cx="2369010" cy="27699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The Space Butterfly</a:t>
            </a:r>
            <a:endParaRPr sz="1100"/>
          </a:p>
        </p:txBody>
      </p:sp>
      <p:pic>
        <p:nvPicPr>
          <p:cNvPr id="205" name="Google Shape;205;p36"/>
          <p:cNvPicPr preferRelativeResize="0"/>
          <p:nvPr/>
        </p:nvPicPr>
        <p:blipFill rotWithShape="1">
          <a:blip r:embed="rId5">
            <a:alphaModFix/>
          </a:blip>
          <a:srcRect/>
          <a:stretch/>
        </p:blipFill>
        <p:spPr>
          <a:xfrm>
            <a:off x="3875193" y="2571749"/>
            <a:ext cx="1878756" cy="1969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7"/>
          <p:cNvPicPr preferRelativeResize="0">
            <a:picLocks noGrp="1"/>
          </p:cNvPicPr>
          <p:nvPr>
            <p:ph type="body" idx="1"/>
          </p:nvPr>
        </p:nvPicPr>
        <p:blipFill rotWithShape="1">
          <a:blip r:embed="rId3">
            <a:alphaModFix/>
          </a:blip>
          <a:srcRect/>
          <a:stretch/>
        </p:blipFill>
        <p:spPr>
          <a:xfrm>
            <a:off x="4572000" y="420187"/>
            <a:ext cx="4303126" cy="4303126"/>
          </a:xfrm>
          <a:prstGeom prst="rect">
            <a:avLst/>
          </a:prstGeom>
          <a:noFill/>
          <a:ln>
            <a:noFill/>
          </a:ln>
        </p:spPr>
      </p:pic>
      <p:sp>
        <p:nvSpPr>
          <p:cNvPr id="212" name="Google Shape;212;p37"/>
          <p:cNvSpPr txBox="1"/>
          <p:nvPr/>
        </p:nvSpPr>
        <p:spPr>
          <a:xfrm>
            <a:off x="477077" y="1505099"/>
            <a:ext cx="3607904" cy="2331407"/>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An emission and reflection nebula with an open cluster</a:t>
            </a:r>
            <a:endParaRPr sz="1100"/>
          </a:p>
          <a:p>
            <a:pPr marL="342900" marR="0" lvl="0"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It is the closest large star forming region to Earth at 1,500 ly from Earth</a:t>
            </a:r>
            <a:endParaRPr sz="1100"/>
          </a:p>
          <a:p>
            <a:pPr marL="342900" marR="0" lvl="0"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It is about 24 ly in diameter</a:t>
            </a:r>
            <a:endParaRPr sz="1100"/>
          </a:p>
          <a:p>
            <a:pPr marL="342900" marR="0" lvl="0" indent="-203200" algn="l" rtl="0">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213" name="Google Shape;213;p37"/>
          <p:cNvSpPr txBox="1"/>
          <p:nvPr/>
        </p:nvSpPr>
        <p:spPr>
          <a:xfrm>
            <a:off x="369800" y="420175"/>
            <a:ext cx="3810000" cy="10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500" b="1" i="0" u="none" strike="noStrike" cap="none">
                <a:solidFill>
                  <a:schemeClr val="dk1"/>
                </a:solidFill>
                <a:latin typeface="Calibri"/>
                <a:ea typeface="Calibri"/>
                <a:cs typeface="Calibri"/>
                <a:sym typeface="Calibri"/>
              </a:rPr>
              <a:t>The Orion Nebula (M42)</a:t>
            </a:r>
            <a:endParaRPr sz="3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628650" y="273844"/>
            <a:ext cx="394335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More about M42</a:t>
            </a:r>
            <a:endParaRPr sz="4000"/>
          </a:p>
        </p:txBody>
      </p:sp>
      <p:sp>
        <p:nvSpPr>
          <p:cNvPr id="219" name="Google Shape;219;p38"/>
          <p:cNvSpPr txBox="1">
            <a:spLocks noGrp="1"/>
          </p:cNvSpPr>
          <p:nvPr>
            <p:ph type="body" idx="1"/>
          </p:nvPr>
        </p:nvSpPr>
        <p:spPr>
          <a:xfrm>
            <a:off x="628650" y="1369219"/>
            <a:ext cx="3943350"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80000"/>
              </a:lnSpc>
              <a:spcBef>
                <a:spcPts val="0"/>
              </a:spcBef>
              <a:spcAft>
                <a:spcPts val="0"/>
              </a:spcAft>
              <a:buClr>
                <a:schemeClr val="dk1"/>
              </a:buClr>
              <a:buSzPts val="2400"/>
              <a:buChar char="•"/>
            </a:pPr>
            <a:r>
              <a:rPr lang="en" sz="2400"/>
              <a:t>The nebula is home to about 700 stars in different stages of formation</a:t>
            </a:r>
            <a:endParaRPr sz="2400"/>
          </a:p>
          <a:p>
            <a:pPr marL="177800" lvl="0" indent="-190500" algn="l" rtl="0">
              <a:lnSpc>
                <a:spcPct val="80000"/>
              </a:lnSpc>
              <a:spcBef>
                <a:spcPts val="800"/>
              </a:spcBef>
              <a:spcAft>
                <a:spcPts val="0"/>
              </a:spcAft>
              <a:buClr>
                <a:schemeClr val="dk1"/>
              </a:buClr>
              <a:buSzPts val="2400"/>
              <a:buChar char="•"/>
            </a:pPr>
            <a:r>
              <a:rPr lang="en" sz="2400"/>
              <a:t>Because of its brightness and its prominent location just below Orion’s belt, the Orion Nebula can be spotted with the naked eye</a:t>
            </a:r>
            <a:endParaRPr sz="2400"/>
          </a:p>
          <a:p>
            <a:pPr marL="177800" lvl="0" indent="-190500" algn="l" rtl="0">
              <a:lnSpc>
                <a:spcPct val="80000"/>
              </a:lnSpc>
              <a:spcBef>
                <a:spcPts val="800"/>
              </a:spcBef>
              <a:spcAft>
                <a:spcPts val="0"/>
              </a:spcAft>
              <a:buClr>
                <a:schemeClr val="dk1"/>
              </a:buClr>
              <a:buSzPts val="2400"/>
              <a:buChar char="•"/>
            </a:pPr>
            <a:r>
              <a:rPr lang="en" sz="2400"/>
              <a:t>The Trapezium Cluster is a part of M42, which is a cluster in the center of M42</a:t>
            </a:r>
            <a:endParaRPr sz="2400"/>
          </a:p>
        </p:txBody>
      </p:sp>
      <p:pic>
        <p:nvPicPr>
          <p:cNvPr id="220" name="Google Shape;220;p38"/>
          <p:cNvPicPr preferRelativeResize="0"/>
          <p:nvPr/>
        </p:nvPicPr>
        <p:blipFill rotWithShape="1">
          <a:blip r:embed="rId3">
            <a:alphaModFix/>
          </a:blip>
          <a:srcRect/>
          <a:stretch/>
        </p:blipFill>
        <p:spPr>
          <a:xfrm>
            <a:off x="4881563" y="532397"/>
            <a:ext cx="3903017" cy="42070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3400" b="1"/>
              <a:t>Unedited Picture and Hand Sketch of M42</a:t>
            </a:r>
            <a:endParaRPr sz="3400"/>
          </a:p>
        </p:txBody>
      </p:sp>
      <p:pic>
        <p:nvPicPr>
          <p:cNvPr id="226" name="Google Shape;226;p39"/>
          <p:cNvPicPr preferRelativeResize="0"/>
          <p:nvPr/>
        </p:nvPicPr>
        <p:blipFill rotWithShape="1">
          <a:blip r:embed="rId3">
            <a:alphaModFix/>
          </a:blip>
          <a:srcRect/>
          <a:stretch/>
        </p:blipFill>
        <p:spPr>
          <a:xfrm>
            <a:off x="4985836" y="1344617"/>
            <a:ext cx="3116192" cy="3263504"/>
          </a:xfrm>
          <a:prstGeom prst="rect">
            <a:avLst/>
          </a:prstGeom>
          <a:noFill/>
          <a:ln>
            <a:noFill/>
          </a:ln>
        </p:spPr>
      </p:pic>
      <p:pic>
        <p:nvPicPr>
          <p:cNvPr id="227" name="Google Shape;227;p39"/>
          <p:cNvPicPr preferRelativeResize="0"/>
          <p:nvPr/>
        </p:nvPicPr>
        <p:blipFill rotWithShape="1">
          <a:blip r:embed="rId4">
            <a:alphaModFix/>
          </a:blip>
          <a:srcRect/>
          <a:stretch/>
        </p:blipFill>
        <p:spPr>
          <a:xfrm>
            <a:off x="897607" y="1347562"/>
            <a:ext cx="3260558" cy="32605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268950" y="273850"/>
            <a:ext cx="30144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M42 Location</a:t>
            </a:r>
            <a:endParaRPr sz="4000"/>
          </a:p>
        </p:txBody>
      </p:sp>
      <p:pic>
        <p:nvPicPr>
          <p:cNvPr id="233" name="Google Shape;233;p40"/>
          <p:cNvPicPr preferRelativeResize="0"/>
          <p:nvPr/>
        </p:nvPicPr>
        <p:blipFill rotWithShape="1">
          <a:blip r:embed="rId3">
            <a:alphaModFix/>
          </a:blip>
          <a:srcRect/>
          <a:stretch/>
        </p:blipFill>
        <p:spPr>
          <a:xfrm>
            <a:off x="3418072" y="770929"/>
            <a:ext cx="5411029" cy="4058272"/>
          </a:xfrm>
          <a:prstGeom prst="rect">
            <a:avLst/>
          </a:prstGeom>
          <a:noFill/>
          <a:ln>
            <a:noFill/>
          </a:ln>
        </p:spPr>
      </p:pic>
      <p:sp>
        <p:nvSpPr>
          <p:cNvPr id="234" name="Google Shape;234;p40"/>
          <p:cNvSpPr txBox="1"/>
          <p:nvPr/>
        </p:nvSpPr>
        <p:spPr>
          <a:xfrm>
            <a:off x="449746" y="1472779"/>
            <a:ext cx="2315817" cy="2977739"/>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Orion’s Nebula is best observed in January (winter months)</a:t>
            </a:r>
            <a:endParaRPr sz="1100"/>
          </a:p>
          <a:p>
            <a:pPr marL="342900" marR="0" lvl="0"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Viewing it with a telescope provides an excellent look at stellar birth</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628651" y="273844"/>
            <a:ext cx="348615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3600" b="1" dirty="0"/>
              <a:t>The Eagle Nebula</a:t>
            </a:r>
            <a:br>
              <a:rPr lang="en" sz="3600" b="1" dirty="0"/>
            </a:br>
            <a:r>
              <a:rPr lang="en" sz="3600" b="1" dirty="0"/>
              <a:t>(M16)</a:t>
            </a:r>
            <a:endParaRPr sz="3600" dirty="0"/>
          </a:p>
        </p:txBody>
      </p:sp>
      <p:sp>
        <p:nvSpPr>
          <p:cNvPr id="241" name="Google Shape;241;p41"/>
          <p:cNvSpPr txBox="1">
            <a:spLocks noGrp="1"/>
          </p:cNvSpPr>
          <p:nvPr>
            <p:ph type="body" idx="1"/>
          </p:nvPr>
        </p:nvSpPr>
        <p:spPr>
          <a:xfrm>
            <a:off x="628651" y="1369219"/>
            <a:ext cx="3486150" cy="3263504"/>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dirty="0"/>
              <a:t>An active star-forming region (H II Region)</a:t>
            </a:r>
            <a:endParaRPr sz="2000" dirty="0"/>
          </a:p>
          <a:p>
            <a:pPr marL="177800" lvl="0" indent="-165100" algn="l" rtl="0">
              <a:lnSpc>
                <a:spcPct val="90000"/>
              </a:lnSpc>
              <a:spcBef>
                <a:spcPts val="800"/>
              </a:spcBef>
              <a:spcAft>
                <a:spcPts val="0"/>
              </a:spcAft>
              <a:buClr>
                <a:schemeClr val="dk1"/>
              </a:buClr>
              <a:buSzPts val="2000"/>
              <a:buChar char="•"/>
            </a:pPr>
            <a:r>
              <a:rPr lang="en" sz="2000" dirty="0"/>
              <a:t>Spans 70 by 55 </a:t>
            </a:r>
            <a:r>
              <a:rPr lang="en" sz="2000" dirty="0" err="1"/>
              <a:t>ly</a:t>
            </a:r>
            <a:endParaRPr sz="2000" dirty="0"/>
          </a:p>
          <a:p>
            <a:pPr marL="177800" lvl="0" indent="-165100" algn="l" rtl="0">
              <a:lnSpc>
                <a:spcPct val="90000"/>
              </a:lnSpc>
              <a:spcBef>
                <a:spcPts val="800"/>
              </a:spcBef>
              <a:spcAft>
                <a:spcPts val="0"/>
              </a:spcAft>
              <a:buClr>
                <a:schemeClr val="dk1"/>
              </a:buClr>
              <a:buSzPts val="2000"/>
              <a:buChar char="•"/>
            </a:pPr>
            <a:r>
              <a:rPr lang="en" sz="2000" dirty="0"/>
              <a:t>Located 7,000 </a:t>
            </a:r>
            <a:r>
              <a:rPr lang="en" sz="2000" dirty="0" err="1"/>
              <a:t>ly</a:t>
            </a:r>
            <a:r>
              <a:rPr lang="en" sz="2000" dirty="0"/>
              <a:t> from Earth in the constellation Serpens</a:t>
            </a:r>
            <a:endParaRPr sz="2000" dirty="0"/>
          </a:p>
          <a:p>
            <a:pPr marL="177800" lvl="0" indent="-165100" algn="l" rtl="0">
              <a:lnSpc>
                <a:spcPct val="90000"/>
              </a:lnSpc>
              <a:spcBef>
                <a:spcPts val="800"/>
              </a:spcBef>
              <a:spcAft>
                <a:spcPts val="0"/>
              </a:spcAft>
              <a:buClr>
                <a:schemeClr val="dk1"/>
              </a:buClr>
              <a:buSzPts val="2000"/>
              <a:buChar char="•"/>
            </a:pPr>
            <a:r>
              <a:rPr lang="en" sz="2000" dirty="0"/>
              <a:t>Discovered in 1745 by the Swiss astronomer Jean-Philippe </a:t>
            </a:r>
            <a:r>
              <a:rPr lang="en" sz="2000" dirty="0" err="1"/>
              <a:t>Loys</a:t>
            </a:r>
            <a:r>
              <a:rPr lang="en" sz="2000" dirty="0"/>
              <a:t> de </a:t>
            </a:r>
            <a:r>
              <a:rPr lang="en" sz="2000" dirty="0" err="1"/>
              <a:t>Chéseau</a:t>
            </a:r>
            <a:endParaRPr sz="2000" dirty="0"/>
          </a:p>
        </p:txBody>
      </p:sp>
      <p:pic>
        <p:nvPicPr>
          <p:cNvPr id="242" name="Google Shape;242;p41"/>
          <p:cNvPicPr preferRelativeResize="0"/>
          <p:nvPr/>
        </p:nvPicPr>
        <p:blipFill rotWithShape="1">
          <a:blip r:embed="rId3">
            <a:alphaModFix/>
          </a:blip>
          <a:srcRect/>
          <a:stretch/>
        </p:blipFill>
        <p:spPr>
          <a:xfrm>
            <a:off x="4308872" y="468511"/>
            <a:ext cx="4206478" cy="42064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628650" y="273844"/>
            <a:ext cx="5007769"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Part of Eagle Nebula</a:t>
            </a:r>
            <a:endParaRPr sz="4000"/>
          </a:p>
        </p:txBody>
      </p:sp>
      <p:sp>
        <p:nvSpPr>
          <p:cNvPr id="248" name="Google Shape;248;p42"/>
          <p:cNvSpPr txBox="1">
            <a:spLocks noGrp="1"/>
          </p:cNvSpPr>
          <p:nvPr>
            <p:ph type="body" idx="1"/>
          </p:nvPr>
        </p:nvSpPr>
        <p:spPr>
          <a:xfrm>
            <a:off x="628650" y="1369219"/>
            <a:ext cx="5007769"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Pictured to the right is Stellar Spire</a:t>
            </a:r>
            <a:endParaRPr sz="2400"/>
          </a:p>
          <a:p>
            <a:pPr marL="177800" lvl="0" indent="-190500" algn="l" rtl="0">
              <a:lnSpc>
                <a:spcPct val="90000"/>
              </a:lnSpc>
              <a:spcBef>
                <a:spcPts val="800"/>
              </a:spcBef>
              <a:spcAft>
                <a:spcPts val="0"/>
              </a:spcAft>
              <a:buClr>
                <a:schemeClr val="dk1"/>
              </a:buClr>
              <a:buSzPts val="2400"/>
              <a:buChar char="•"/>
            </a:pPr>
            <a:r>
              <a:rPr lang="en" sz="2400"/>
              <a:t>The tower of gas is about 9.5 ly tall (which is roughly about twice the distance from the sun to the nearest star system, Alpha Centauri</a:t>
            </a:r>
            <a:endParaRPr sz="2400"/>
          </a:p>
        </p:txBody>
      </p:sp>
      <p:pic>
        <p:nvPicPr>
          <p:cNvPr id="249" name="Google Shape;249;p42"/>
          <p:cNvPicPr preferRelativeResize="0"/>
          <p:nvPr/>
        </p:nvPicPr>
        <p:blipFill rotWithShape="1">
          <a:blip r:embed="rId3">
            <a:alphaModFix/>
          </a:blip>
          <a:srcRect/>
          <a:stretch/>
        </p:blipFill>
        <p:spPr>
          <a:xfrm>
            <a:off x="5974585" y="0"/>
            <a:ext cx="2540765"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2261263" y="4413841"/>
            <a:ext cx="6549805" cy="402708"/>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100"/>
              <a:buFont typeface="Calibri"/>
              <a:buNone/>
            </a:pPr>
            <a:r>
              <a:rPr lang="en" sz="1100" dirty="0">
                <a:latin typeface="Calibri"/>
                <a:ea typeface="Calibri"/>
                <a:cs typeface="Calibri"/>
                <a:sym typeface="Calibri"/>
              </a:rPr>
              <a:t>https://</a:t>
            </a:r>
            <a:r>
              <a:rPr lang="en" sz="1100" dirty="0" err="1">
                <a:latin typeface="Calibri"/>
                <a:ea typeface="Calibri"/>
                <a:cs typeface="Calibri"/>
                <a:sym typeface="Calibri"/>
              </a:rPr>
              <a:t>www.youtube.com</a:t>
            </a:r>
            <a:r>
              <a:rPr lang="en" sz="1100" dirty="0">
                <a:latin typeface="Calibri"/>
                <a:ea typeface="Calibri"/>
                <a:cs typeface="Calibri"/>
                <a:sym typeface="Calibri"/>
              </a:rPr>
              <a:t>/</a:t>
            </a:r>
            <a:r>
              <a:rPr lang="en" sz="1100" dirty="0" err="1">
                <a:latin typeface="Calibri"/>
                <a:ea typeface="Calibri"/>
                <a:cs typeface="Calibri"/>
                <a:sym typeface="Calibri"/>
              </a:rPr>
              <a:t>watch?v</a:t>
            </a:r>
            <a:r>
              <a:rPr lang="en" sz="1100" dirty="0">
                <a:latin typeface="Calibri"/>
                <a:ea typeface="Calibri"/>
                <a:cs typeface="Calibri"/>
                <a:sym typeface="Calibri"/>
              </a:rPr>
              <a:t>=4DoxwB5kWT4#action=share</a:t>
            </a:r>
            <a:endParaRPr sz="1100" dirty="0"/>
          </a:p>
        </p:txBody>
      </p:sp>
      <p:sp>
        <p:nvSpPr>
          <p:cNvPr id="255" name="Google Shape;255;p43"/>
          <p:cNvSpPr txBox="1"/>
          <p:nvPr/>
        </p:nvSpPr>
        <p:spPr>
          <a:xfrm>
            <a:off x="332933" y="1082881"/>
            <a:ext cx="1834116" cy="297773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0" i="0" u="none" strike="noStrike" cap="none">
                <a:solidFill>
                  <a:schemeClr val="dk1"/>
                </a:solidFill>
                <a:latin typeface="Calibri"/>
                <a:ea typeface="Calibri"/>
                <a:cs typeface="Calibri"/>
                <a:sym typeface="Calibri"/>
              </a:rPr>
              <a:t>The famous Pillars of Creation are a prominent feature of M16, but they are a relatively small part of the entire nebula.</a:t>
            </a:r>
            <a:endParaRPr sz="1100"/>
          </a:p>
        </p:txBody>
      </p:sp>
      <p:sp>
        <p:nvSpPr>
          <p:cNvPr id="257" name="Google Shape;257;p43"/>
          <p:cNvSpPr txBox="1"/>
          <p:nvPr/>
        </p:nvSpPr>
        <p:spPr>
          <a:xfrm>
            <a:off x="1537034" y="308255"/>
            <a:ext cx="6069931" cy="57708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b="1">
                <a:solidFill>
                  <a:schemeClr val="dk1"/>
                </a:solidFill>
                <a:latin typeface="Calibri"/>
                <a:ea typeface="Calibri"/>
                <a:cs typeface="Calibri"/>
                <a:sym typeface="Calibri"/>
              </a:rPr>
              <a:t>More about M16</a:t>
            </a:r>
            <a:endParaRPr sz="1100"/>
          </a:p>
        </p:txBody>
      </p:sp>
      <p:pic>
        <p:nvPicPr>
          <p:cNvPr id="2" name="Online Media 1" descr="Zoom into M16">
            <a:hlinkClick r:id="" action="ppaction://media"/>
            <a:extLst>
              <a:ext uri="{FF2B5EF4-FFF2-40B4-BE49-F238E27FC236}">
                <a16:creationId xmlns:a16="http://schemas.microsoft.com/office/drawing/2014/main" id="{32E722D3-045F-6D4B-A17D-8D78C1E4D027}"/>
              </a:ext>
            </a:extLst>
          </p:cNvPr>
          <p:cNvPicPr>
            <a:picLocks noRot="1" noChangeAspect="1"/>
          </p:cNvPicPr>
          <p:nvPr>
            <a:videoFile r:link="rId1"/>
          </p:nvPr>
        </p:nvPicPr>
        <p:blipFill>
          <a:blip r:embed="rId4"/>
          <a:stretch>
            <a:fillRect/>
          </a:stretch>
        </p:blipFill>
        <p:spPr>
          <a:xfrm>
            <a:off x="2571565" y="935088"/>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Some Definitions</a:t>
            </a:r>
            <a:endParaRPr sz="4000"/>
          </a:p>
        </p:txBody>
      </p:sp>
      <p:sp>
        <p:nvSpPr>
          <p:cNvPr id="137" name="Google Shape;137;p26"/>
          <p:cNvSpPr txBox="1">
            <a:spLocks noGrp="1"/>
          </p:cNvSpPr>
          <p:nvPr>
            <p:ph type="body" idx="1"/>
          </p:nvPr>
        </p:nvSpPr>
        <p:spPr>
          <a:xfrm>
            <a:off x="628650" y="11406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2200"/>
              <a:t>Open Cluster:</a:t>
            </a:r>
            <a:endParaRPr sz="2200"/>
          </a:p>
          <a:p>
            <a:pPr marL="0" lvl="0" indent="0" algn="l" rtl="0">
              <a:lnSpc>
                <a:spcPct val="90000"/>
              </a:lnSpc>
              <a:spcBef>
                <a:spcPts val="800"/>
              </a:spcBef>
              <a:spcAft>
                <a:spcPts val="0"/>
              </a:spcAft>
              <a:buClr>
                <a:schemeClr val="dk1"/>
              </a:buClr>
              <a:buSzPts val="2100"/>
              <a:buNone/>
            </a:pPr>
            <a:r>
              <a:rPr lang="en" sz="2200"/>
              <a:t>An open cluster is a group of up to a few thousand stars that were formed from the same giant molecular cloud, and are still loosely gravitationally bound to each other.</a:t>
            </a:r>
            <a:endParaRPr sz="2200"/>
          </a:p>
          <a:p>
            <a:pPr marL="0" lvl="0" indent="0" algn="l" rtl="0">
              <a:lnSpc>
                <a:spcPct val="90000"/>
              </a:lnSpc>
              <a:spcBef>
                <a:spcPts val="800"/>
              </a:spcBef>
              <a:spcAft>
                <a:spcPts val="0"/>
              </a:spcAft>
              <a:buClr>
                <a:schemeClr val="dk1"/>
              </a:buClr>
              <a:buSzPts val="2100"/>
              <a:buNone/>
            </a:pPr>
            <a:endParaRPr sz="2200"/>
          </a:p>
          <a:p>
            <a:pPr marL="0" lvl="0" indent="0" algn="l" rtl="0">
              <a:lnSpc>
                <a:spcPct val="90000"/>
              </a:lnSpc>
              <a:spcBef>
                <a:spcPts val="800"/>
              </a:spcBef>
              <a:spcAft>
                <a:spcPts val="0"/>
              </a:spcAft>
              <a:buClr>
                <a:schemeClr val="dk1"/>
              </a:buClr>
              <a:buSzPts val="2100"/>
              <a:buNone/>
            </a:pPr>
            <a:r>
              <a:rPr lang="en" sz="2200"/>
              <a:t>H II Region:</a:t>
            </a:r>
            <a:endParaRPr sz="2200"/>
          </a:p>
          <a:p>
            <a:pPr marL="0" lvl="0" indent="0" algn="l" rtl="0">
              <a:lnSpc>
                <a:spcPct val="90000"/>
              </a:lnSpc>
              <a:spcBef>
                <a:spcPts val="800"/>
              </a:spcBef>
              <a:spcAft>
                <a:spcPts val="0"/>
              </a:spcAft>
              <a:buClr>
                <a:schemeClr val="dk1"/>
              </a:buClr>
              <a:buSzPts val="2100"/>
              <a:buNone/>
            </a:pPr>
            <a:r>
              <a:rPr lang="en" sz="2200"/>
              <a:t>Emission nebulae created when young, massive stars ionize nearby gas clouds with high-energy UV radiation. They are primarily composed of hydrogen.</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628650" y="273844"/>
            <a:ext cx="3780065"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dirty="0"/>
              <a:t>M16 Continued</a:t>
            </a:r>
            <a:endParaRPr sz="4000" dirty="0"/>
          </a:p>
        </p:txBody>
      </p:sp>
      <p:sp>
        <p:nvSpPr>
          <p:cNvPr id="263" name="Google Shape;263;p44"/>
          <p:cNvSpPr txBox="1">
            <a:spLocks noGrp="1"/>
          </p:cNvSpPr>
          <p:nvPr>
            <p:ph type="body" idx="1"/>
          </p:nvPr>
        </p:nvSpPr>
        <p:spPr>
          <a:xfrm>
            <a:off x="465365" y="1318617"/>
            <a:ext cx="3943350" cy="3186707"/>
          </a:xfrm>
          <a:prstGeom prst="rect">
            <a:avLst/>
          </a:prstGeom>
          <a:noFill/>
          <a:ln>
            <a:noFill/>
          </a:ln>
        </p:spPr>
        <p:txBody>
          <a:bodyPr spcFirstLastPara="1" wrap="square" lIns="68575" tIns="34275" rIns="68575" bIns="34275" anchor="t" anchorCtr="0">
            <a:noAutofit/>
          </a:bodyPr>
          <a:lstStyle/>
          <a:p>
            <a:pPr marL="177800" lvl="0" indent="-165100" algn="l" rtl="0">
              <a:lnSpc>
                <a:spcPct val="80000"/>
              </a:lnSpc>
              <a:spcBef>
                <a:spcPts val="0"/>
              </a:spcBef>
              <a:spcAft>
                <a:spcPts val="0"/>
              </a:spcAft>
              <a:buClr>
                <a:schemeClr val="dk1"/>
              </a:buClr>
              <a:buSzPts val="2000"/>
              <a:buChar char="•"/>
            </a:pPr>
            <a:r>
              <a:rPr lang="en" sz="2000"/>
              <a:t>Looking at the obscuring gas and dust of M16’s Pillars of Creation in infrared light</a:t>
            </a:r>
            <a:endParaRPr sz="2000"/>
          </a:p>
          <a:p>
            <a:pPr marL="177800" lvl="0" indent="-165100" algn="l" rtl="0">
              <a:lnSpc>
                <a:spcPct val="80000"/>
              </a:lnSpc>
              <a:spcBef>
                <a:spcPts val="800"/>
              </a:spcBef>
              <a:spcAft>
                <a:spcPts val="0"/>
              </a:spcAft>
              <a:buClr>
                <a:schemeClr val="dk1"/>
              </a:buClr>
              <a:buSzPts val="2000"/>
              <a:buChar char="•"/>
            </a:pPr>
            <a:r>
              <a:rPr lang="en" sz="2000"/>
              <a:t>The benefit of looking in infrared light is that it uncovers a myriad of background stars that were hidden at visible wavelengths</a:t>
            </a:r>
            <a:endParaRPr sz="2000"/>
          </a:p>
          <a:p>
            <a:pPr marL="177800" lvl="0" indent="-165100" algn="l" rtl="0">
              <a:lnSpc>
                <a:spcPct val="80000"/>
              </a:lnSpc>
              <a:spcBef>
                <a:spcPts val="800"/>
              </a:spcBef>
              <a:spcAft>
                <a:spcPts val="0"/>
              </a:spcAft>
              <a:buClr>
                <a:schemeClr val="dk1"/>
              </a:buClr>
              <a:buSzPts val="2000"/>
              <a:buChar char="•"/>
            </a:pPr>
            <a:r>
              <a:rPr lang="en" sz="2000"/>
              <a:t>Intense radiation from nearby stars heats and evaporates the gas into space (Pillars of Destruction)</a:t>
            </a:r>
            <a:endParaRPr sz="2000"/>
          </a:p>
          <a:p>
            <a:pPr marL="0" lvl="0" indent="0" algn="l" rtl="0">
              <a:lnSpc>
                <a:spcPct val="80000"/>
              </a:lnSpc>
              <a:spcBef>
                <a:spcPts val="800"/>
              </a:spcBef>
              <a:spcAft>
                <a:spcPts val="0"/>
              </a:spcAft>
              <a:buClr>
                <a:schemeClr val="dk1"/>
              </a:buClr>
              <a:buSzPts val="2100"/>
              <a:buNone/>
            </a:pPr>
            <a:endParaRPr sz="2000"/>
          </a:p>
        </p:txBody>
      </p:sp>
      <p:pic>
        <p:nvPicPr>
          <p:cNvPr id="264" name="Google Shape;264;p44"/>
          <p:cNvPicPr preferRelativeResize="0"/>
          <p:nvPr/>
        </p:nvPicPr>
        <p:blipFill rotWithShape="1">
          <a:blip r:embed="rId3">
            <a:alphaModFix/>
          </a:blip>
          <a:srcRect/>
          <a:stretch/>
        </p:blipFill>
        <p:spPr>
          <a:xfrm>
            <a:off x="4445725" y="587573"/>
            <a:ext cx="4232910" cy="3968353"/>
          </a:xfrm>
          <a:prstGeom prst="rect">
            <a:avLst/>
          </a:prstGeom>
          <a:noFill/>
          <a:ln>
            <a:noFill/>
          </a:ln>
        </p:spPr>
      </p:pic>
      <p:sp>
        <p:nvSpPr>
          <p:cNvPr id="265" name="Google Shape;265;p44"/>
          <p:cNvSpPr txBox="1"/>
          <p:nvPr/>
        </p:nvSpPr>
        <p:spPr>
          <a:xfrm>
            <a:off x="4445725" y="4592657"/>
            <a:ext cx="4232910" cy="27699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Imaged in 2014 by Hubble to celebrate </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Hand Sketch of M16</a:t>
            </a:r>
            <a:endParaRPr sz="4000"/>
          </a:p>
        </p:txBody>
      </p:sp>
      <p:pic>
        <p:nvPicPr>
          <p:cNvPr id="271" name="Google Shape;271;p45"/>
          <p:cNvPicPr preferRelativeResize="0"/>
          <p:nvPr/>
        </p:nvPicPr>
        <p:blipFill rotWithShape="1">
          <a:blip r:embed="rId3">
            <a:alphaModFix/>
          </a:blip>
          <a:srcRect b="27874"/>
          <a:stretch/>
        </p:blipFill>
        <p:spPr>
          <a:xfrm>
            <a:off x="2893813" y="1107282"/>
            <a:ext cx="3356372" cy="3631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307181" y="273844"/>
            <a:ext cx="3776547"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dirty="0"/>
              <a:t>Location of M16</a:t>
            </a:r>
            <a:endParaRPr sz="4000" dirty="0"/>
          </a:p>
        </p:txBody>
      </p:sp>
      <p:sp>
        <p:nvSpPr>
          <p:cNvPr id="277" name="Google Shape;277;p46"/>
          <p:cNvSpPr txBox="1">
            <a:spLocks noGrp="1"/>
          </p:cNvSpPr>
          <p:nvPr>
            <p:ph type="body" idx="1"/>
          </p:nvPr>
        </p:nvSpPr>
        <p:spPr>
          <a:xfrm>
            <a:off x="628650" y="1379935"/>
            <a:ext cx="326461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80000"/>
              </a:lnSpc>
              <a:spcBef>
                <a:spcPts val="0"/>
              </a:spcBef>
              <a:spcAft>
                <a:spcPts val="0"/>
              </a:spcAft>
              <a:buClr>
                <a:schemeClr val="dk1"/>
              </a:buClr>
              <a:buSzPts val="1900"/>
              <a:buChar char="•"/>
            </a:pPr>
            <a:r>
              <a:rPr lang="en" sz="1900"/>
              <a:t>Eagle Nebula can be spotted through a small telescope (best seen in July when Serpens can be seen above the horizon in the southern sky after sunset)</a:t>
            </a:r>
            <a:endParaRPr sz="1100"/>
          </a:p>
          <a:p>
            <a:pPr marL="177800" lvl="0" indent="-171450" algn="l" rtl="0">
              <a:lnSpc>
                <a:spcPct val="80000"/>
              </a:lnSpc>
              <a:spcBef>
                <a:spcPts val="800"/>
              </a:spcBef>
              <a:spcAft>
                <a:spcPts val="0"/>
              </a:spcAft>
              <a:buClr>
                <a:schemeClr val="dk1"/>
              </a:buClr>
              <a:buSzPts val="1900"/>
              <a:buChar char="•"/>
            </a:pPr>
            <a:r>
              <a:rPr lang="en" sz="1900"/>
              <a:t>Messier 16 is best seen in a low powered telescope</a:t>
            </a:r>
            <a:endParaRPr sz="1100"/>
          </a:p>
          <a:p>
            <a:pPr marL="177800" lvl="0" indent="-171450" algn="l" rtl="0">
              <a:lnSpc>
                <a:spcPct val="80000"/>
              </a:lnSpc>
              <a:spcBef>
                <a:spcPts val="800"/>
              </a:spcBef>
              <a:spcAft>
                <a:spcPts val="0"/>
              </a:spcAft>
              <a:buClr>
                <a:schemeClr val="dk1"/>
              </a:buClr>
              <a:buSzPts val="1900"/>
              <a:buChar char="•"/>
            </a:pPr>
            <a:r>
              <a:rPr lang="en" sz="1900"/>
              <a:t>A large telescope (at least 12-in) and optimal viewing conditions are necessary to resolve the Pillars of Creation</a:t>
            </a:r>
            <a:endParaRPr sz="1100"/>
          </a:p>
        </p:txBody>
      </p:sp>
      <p:pic>
        <p:nvPicPr>
          <p:cNvPr id="278" name="Google Shape;278;p46"/>
          <p:cNvPicPr preferRelativeResize="0"/>
          <p:nvPr/>
        </p:nvPicPr>
        <p:blipFill rotWithShape="1">
          <a:blip r:embed="rId3">
            <a:alphaModFix/>
          </a:blip>
          <a:srcRect/>
          <a:stretch/>
        </p:blipFill>
        <p:spPr>
          <a:xfrm>
            <a:off x="4150519" y="814388"/>
            <a:ext cx="4686300" cy="3514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628650" y="273844"/>
            <a:ext cx="3801357"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The Trifid Nebula</a:t>
            </a:r>
            <a:br>
              <a:rPr lang="en" sz="4000" b="1"/>
            </a:br>
            <a:r>
              <a:rPr lang="en" sz="4000" b="1"/>
              <a:t>(M20)</a:t>
            </a:r>
            <a:endParaRPr sz="4000"/>
          </a:p>
        </p:txBody>
      </p:sp>
      <p:sp>
        <p:nvSpPr>
          <p:cNvPr id="284" name="Google Shape;284;p47"/>
          <p:cNvSpPr txBox="1">
            <a:spLocks noGrp="1"/>
          </p:cNvSpPr>
          <p:nvPr>
            <p:ph type="body" idx="1"/>
          </p:nvPr>
        </p:nvSpPr>
        <p:spPr>
          <a:xfrm>
            <a:off x="628650" y="1369219"/>
            <a:ext cx="3801357" cy="330352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Named because of its three-lobed appearance</a:t>
            </a:r>
            <a:endParaRPr sz="2400"/>
          </a:p>
          <a:p>
            <a:pPr marL="177800" lvl="0" indent="-190500" algn="l" rtl="0">
              <a:lnSpc>
                <a:spcPct val="90000"/>
              </a:lnSpc>
              <a:spcBef>
                <a:spcPts val="800"/>
              </a:spcBef>
              <a:spcAft>
                <a:spcPts val="0"/>
              </a:spcAft>
              <a:buClr>
                <a:schemeClr val="dk1"/>
              </a:buClr>
              <a:buSzPts val="2400"/>
              <a:buChar char="•"/>
            </a:pPr>
            <a:r>
              <a:rPr lang="en" sz="2400"/>
              <a:t>An H II Region</a:t>
            </a:r>
            <a:endParaRPr sz="2400"/>
          </a:p>
          <a:p>
            <a:pPr marL="177800" lvl="0" indent="-190500" algn="l" rtl="0">
              <a:lnSpc>
                <a:spcPct val="90000"/>
              </a:lnSpc>
              <a:spcBef>
                <a:spcPts val="800"/>
              </a:spcBef>
              <a:spcAft>
                <a:spcPts val="0"/>
              </a:spcAft>
              <a:buClr>
                <a:schemeClr val="dk1"/>
              </a:buClr>
              <a:buSzPts val="2400"/>
              <a:buChar char="•"/>
            </a:pPr>
            <a:r>
              <a:rPr lang="en" sz="2400"/>
              <a:t>About 5,000 ly from Earth</a:t>
            </a:r>
            <a:endParaRPr sz="2400"/>
          </a:p>
          <a:p>
            <a:pPr marL="177800" lvl="0" indent="-190500" algn="l" rtl="0">
              <a:lnSpc>
                <a:spcPct val="90000"/>
              </a:lnSpc>
              <a:spcBef>
                <a:spcPts val="800"/>
              </a:spcBef>
              <a:spcAft>
                <a:spcPts val="0"/>
              </a:spcAft>
              <a:buClr>
                <a:schemeClr val="dk1"/>
              </a:buClr>
              <a:buSzPts val="2400"/>
              <a:buChar char="•"/>
            </a:pPr>
            <a:r>
              <a:rPr lang="en" sz="2400"/>
              <a:t>Over 300,000 years old</a:t>
            </a:r>
            <a:endParaRPr sz="2400"/>
          </a:p>
          <a:p>
            <a:pPr marL="177800" lvl="0" indent="-190500" algn="l" rtl="0">
              <a:lnSpc>
                <a:spcPct val="90000"/>
              </a:lnSpc>
              <a:spcBef>
                <a:spcPts val="800"/>
              </a:spcBef>
              <a:spcAft>
                <a:spcPts val="0"/>
              </a:spcAft>
              <a:buClr>
                <a:schemeClr val="dk1"/>
              </a:buClr>
              <a:buSzPts val="2400"/>
              <a:buChar char="•"/>
            </a:pPr>
            <a:r>
              <a:rPr lang="en" sz="2400"/>
              <a:t>Charles Messier discovered this nebula in 1764</a:t>
            </a:r>
            <a:endParaRPr sz="2400"/>
          </a:p>
          <a:p>
            <a:pPr marL="177800" lvl="0" indent="-190500" algn="l" rtl="0">
              <a:lnSpc>
                <a:spcPct val="90000"/>
              </a:lnSpc>
              <a:spcBef>
                <a:spcPts val="800"/>
              </a:spcBef>
              <a:spcAft>
                <a:spcPts val="0"/>
              </a:spcAft>
              <a:buClr>
                <a:schemeClr val="dk1"/>
              </a:buClr>
              <a:buSzPts val="2400"/>
              <a:buChar char="•"/>
            </a:pPr>
            <a:r>
              <a:rPr lang="en" sz="2400"/>
              <a:t>42 ly in diameter</a:t>
            </a:r>
            <a:endParaRPr sz="2400"/>
          </a:p>
          <a:p>
            <a:pPr marL="177800" lvl="0" indent="-38100" algn="l" rtl="0">
              <a:lnSpc>
                <a:spcPct val="90000"/>
              </a:lnSpc>
              <a:spcBef>
                <a:spcPts val="800"/>
              </a:spcBef>
              <a:spcAft>
                <a:spcPts val="0"/>
              </a:spcAft>
              <a:buClr>
                <a:schemeClr val="dk1"/>
              </a:buClr>
              <a:buSzPts val="2100"/>
              <a:buNone/>
            </a:pPr>
            <a:endParaRPr sz="2400"/>
          </a:p>
        </p:txBody>
      </p:sp>
      <p:pic>
        <p:nvPicPr>
          <p:cNvPr id="285" name="Google Shape;285;p47"/>
          <p:cNvPicPr preferRelativeResize="0"/>
          <p:nvPr/>
        </p:nvPicPr>
        <p:blipFill rotWithShape="1">
          <a:blip r:embed="rId3">
            <a:alphaModFix/>
          </a:blip>
          <a:srcRect/>
          <a:stretch/>
        </p:blipFill>
        <p:spPr>
          <a:xfrm>
            <a:off x="4713994" y="678454"/>
            <a:ext cx="3964088" cy="37865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8"/>
          <p:cNvPicPr preferRelativeResize="0"/>
          <p:nvPr/>
        </p:nvPicPr>
        <p:blipFill rotWithShape="1">
          <a:blip r:embed="rId3">
            <a:alphaModFix/>
          </a:blip>
          <a:srcRect/>
          <a:stretch/>
        </p:blipFill>
        <p:spPr>
          <a:xfrm>
            <a:off x="4572000" y="547688"/>
            <a:ext cx="4048125" cy="4048125"/>
          </a:xfrm>
          <a:prstGeom prst="rect">
            <a:avLst/>
          </a:prstGeom>
          <a:noFill/>
          <a:ln>
            <a:noFill/>
          </a:ln>
        </p:spPr>
      </p:pic>
      <p:sp>
        <p:nvSpPr>
          <p:cNvPr id="292" name="Google Shape;292;p48"/>
          <p:cNvSpPr/>
          <p:nvPr/>
        </p:nvSpPr>
        <p:spPr>
          <a:xfrm>
            <a:off x="3431580" y="2050430"/>
            <a:ext cx="2793410" cy="141127"/>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48"/>
          <p:cNvSpPr/>
          <p:nvPr/>
        </p:nvSpPr>
        <p:spPr>
          <a:xfrm>
            <a:off x="3431581" y="3018211"/>
            <a:ext cx="3482259" cy="141127"/>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 name="Google Shape;294;p48"/>
          <p:cNvSpPr/>
          <p:nvPr/>
        </p:nvSpPr>
        <p:spPr>
          <a:xfrm>
            <a:off x="3431581" y="3242338"/>
            <a:ext cx="3297593" cy="132553"/>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5" name="Google Shape;295;p48"/>
          <p:cNvSpPr/>
          <p:nvPr/>
        </p:nvSpPr>
        <p:spPr>
          <a:xfrm>
            <a:off x="3431581" y="2708627"/>
            <a:ext cx="2719645" cy="141127"/>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6" name="Google Shape;296;p48"/>
          <p:cNvSpPr txBox="1"/>
          <p:nvPr/>
        </p:nvSpPr>
        <p:spPr>
          <a:xfrm>
            <a:off x="2230160" y="2640691"/>
            <a:ext cx="116820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a:solidFill>
                  <a:schemeClr val="dk1"/>
                </a:solidFill>
                <a:latin typeface="Calibri"/>
                <a:ea typeface="Calibri"/>
                <a:cs typeface="Calibri"/>
                <a:sym typeface="Calibri"/>
              </a:rPr>
              <a:t>Dark Nebula</a:t>
            </a:r>
            <a:endParaRPr sz="1100"/>
          </a:p>
        </p:txBody>
      </p:sp>
      <p:sp>
        <p:nvSpPr>
          <p:cNvPr id="297" name="Google Shape;297;p48"/>
          <p:cNvSpPr txBox="1"/>
          <p:nvPr/>
        </p:nvSpPr>
        <p:spPr>
          <a:xfrm>
            <a:off x="1875246" y="3170114"/>
            <a:ext cx="1513633"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a:solidFill>
                  <a:schemeClr val="dk1"/>
                </a:solidFill>
                <a:latin typeface="Calibri"/>
                <a:ea typeface="Calibri"/>
                <a:cs typeface="Calibri"/>
                <a:sym typeface="Calibri"/>
              </a:rPr>
              <a:t>Open star cluster</a:t>
            </a:r>
            <a:endParaRPr sz="1100"/>
          </a:p>
        </p:txBody>
      </p:sp>
      <p:sp>
        <p:nvSpPr>
          <p:cNvPr id="298" name="Google Shape;298;p48"/>
          <p:cNvSpPr txBox="1"/>
          <p:nvPr/>
        </p:nvSpPr>
        <p:spPr>
          <a:xfrm>
            <a:off x="1815353" y="1983072"/>
            <a:ext cx="1534984"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a:solidFill>
                  <a:schemeClr val="dk1"/>
                </a:solidFill>
                <a:latin typeface="Calibri"/>
                <a:ea typeface="Calibri"/>
                <a:cs typeface="Calibri"/>
                <a:sym typeface="Calibri"/>
              </a:rPr>
              <a:t>Reflection Nebula</a:t>
            </a:r>
            <a:endParaRPr sz="1100"/>
          </a:p>
        </p:txBody>
      </p:sp>
      <p:sp>
        <p:nvSpPr>
          <p:cNvPr id="299" name="Google Shape;299;p48"/>
          <p:cNvSpPr txBox="1"/>
          <p:nvPr/>
        </p:nvSpPr>
        <p:spPr>
          <a:xfrm>
            <a:off x="1875246" y="2947537"/>
            <a:ext cx="1534984"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a:solidFill>
                  <a:schemeClr val="dk1"/>
                </a:solidFill>
                <a:latin typeface="Calibri"/>
                <a:ea typeface="Calibri"/>
                <a:cs typeface="Calibri"/>
                <a:sym typeface="Calibri"/>
              </a:rPr>
              <a:t>Emission Nebula</a:t>
            </a:r>
            <a:endParaRPr sz="1100"/>
          </a:p>
        </p:txBody>
      </p:sp>
      <p:sp>
        <p:nvSpPr>
          <p:cNvPr id="300" name="Google Shape;300;p48"/>
          <p:cNvSpPr txBox="1"/>
          <p:nvPr/>
        </p:nvSpPr>
        <p:spPr>
          <a:xfrm>
            <a:off x="675193" y="1087353"/>
            <a:ext cx="3109933" cy="740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dirty="0">
                <a:solidFill>
                  <a:schemeClr val="dk1"/>
                </a:solidFill>
                <a:latin typeface="Calibri"/>
                <a:ea typeface="Calibri"/>
                <a:cs typeface="Calibri"/>
                <a:sym typeface="Calibri"/>
              </a:rPr>
              <a:t>Encompasses 3 nebula and an open star cluster</a:t>
            </a:r>
            <a:endParaRPr sz="1100"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301" name="Google Shape;301;p48"/>
          <p:cNvSpPr txBox="1"/>
          <p:nvPr/>
        </p:nvSpPr>
        <p:spPr>
          <a:xfrm>
            <a:off x="397319" y="361476"/>
            <a:ext cx="3650898" cy="57708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800" b="1" dirty="0">
                <a:solidFill>
                  <a:schemeClr val="dk1"/>
                </a:solidFill>
                <a:latin typeface="Calibri"/>
                <a:ea typeface="Calibri"/>
                <a:cs typeface="Calibri"/>
                <a:sym typeface="Calibri"/>
              </a:rPr>
              <a:t>More about M20</a:t>
            </a:r>
            <a:endParaRPr sz="3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a:off x="628650" y="273844"/>
            <a:ext cx="3297891"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Viewing M20</a:t>
            </a:r>
            <a:endParaRPr sz="4000"/>
          </a:p>
        </p:txBody>
      </p:sp>
      <p:sp>
        <p:nvSpPr>
          <p:cNvPr id="307" name="Google Shape;307;p49"/>
          <p:cNvSpPr txBox="1">
            <a:spLocks noGrp="1"/>
          </p:cNvSpPr>
          <p:nvPr>
            <p:ph type="body" idx="1"/>
          </p:nvPr>
        </p:nvSpPr>
        <p:spPr>
          <a:xfrm>
            <a:off x="628651" y="1369219"/>
            <a:ext cx="3297891"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Can be seen as a hazy patch of light by the naked eye</a:t>
            </a:r>
            <a:endParaRPr sz="2400"/>
          </a:p>
          <a:p>
            <a:pPr marL="177800" lvl="0" indent="-190500" algn="l" rtl="0">
              <a:lnSpc>
                <a:spcPct val="90000"/>
              </a:lnSpc>
              <a:spcBef>
                <a:spcPts val="800"/>
              </a:spcBef>
              <a:spcAft>
                <a:spcPts val="0"/>
              </a:spcAft>
              <a:buClr>
                <a:schemeClr val="dk1"/>
              </a:buClr>
              <a:buSzPts val="2400"/>
              <a:buChar char="•"/>
            </a:pPr>
            <a:r>
              <a:rPr lang="en" sz="2400"/>
              <a:t> The nebula’s features can only be seen in telescopes and the object itself doesn’t appear particularly notable in visible light</a:t>
            </a:r>
            <a:endParaRPr sz="2400"/>
          </a:p>
        </p:txBody>
      </p:sp>
      <p:pic>
        <p:nvPicPr>
          <p:cNvPr id="308" name="Google Shape;308;p49"/>
          <p:cNvPicPr preferRelativeResize="0"/>
          <p:nvPr/>
        </p:nvPicPr>
        <p:blipFill rotWithShape="1">
          <a:blip r:embed="rId3">
            <a:alphaModFix/>
          </a:blip>
          <a:srcRect/>
          <a:stretch/>
        </p:blipFill>
        <p:spPr>
          <a:xfrm>
            <a:off x="4061012" y="742950"/>
            <a:ext cx="4572000" cy="3657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Hand Sketch of M20</a:t>
            </a:r>
            <a:endParaRPr sz="4000"/>
          </a:p>
        </p:txBody>
      </p:sp>
      <p:pic>
        <p:nvPicPr>
          <p:cNvPr id="314" name="Google Shape;314;p50"/>
          <p:cNvPicPr preferRelativeResize="0"/>
          <p:nvPr/>
        </p:nvPicPr>
        <p:blipFill rotWithShape="1">
          <a:blip r:embed="rId3">
            <a:alphaModFix/>
          </a:blip>
          <a:srcRect b="28270"/>
          <a:stretch/>
        </p:blipFill>
        <p:spPr>
          <a:xfrm>
            <a:off x="2812255" y="1082908"/>
            <a:ext cx="3519488" cy="37867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M20 Location</a:t>
            </a:r>
            <a:endParaRPr sz="4000"/>
          </a:p>
        </p:txBody>
      </p:sp>
      <p:sp>
        <p:nvSpPr>
          <p:cNvPr id="320" name="Google Shape;320;p51"/>
          <p:cNvSpPr txBox="1">
            <a:spLocks noGrp="1"/>
          </p:cNvSpPr>
          <p:nvPr>
            <p:ph type="body" idx="1"/>
          </p:nvPr>
        </p:nvSpPr>
        <p:spPr>
          <a:xfrm>
            <a:off x="628650" y="1369219"/>
            <a:ext cx="3002056"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The best time to observe is summer months when Sagittarius is rising over the southern hemisphere in the evening</a:t>
            </a:r>
            <a:endParaRPr sz="2400"/>
          </a:p>
        </p:txBody>
      </p:sp>
      <p:pic>
        <p:nvPicPr>
          <p:cNvPr id="321" name="Google Shape;321;p51"/>
          <p:cNvPicPr preferRelativeResize="0"/>
          <p:nvPr/>
        </p:nvPicPr>
        <p:blipFill rotWithShape="1">
          <a:blip r:embed="rId3">
            <a:alphaModFix/>
          </a:blip>
          <a:srcRect/>
          <a:stretch/>
        </p:blipFill>
        <p:spPr>
          <a:xfrm>
            <a:off x="3829050" y="814388"/>
            <a:ext cx="4686300" cy="3514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628650" y="273844"/>
            <a:ext cx="3647515"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Pleiades</a:t>
            </a:r>
            <a:br>
              <a:rPr lang="en" sz="4000" b="1"/>
            </a:br>
            <a:r>
              <a:rPr lang="en" sz="4000" b="1"/>
              <a:t>(M45)</a:t>
            </a:r>
            <a:endParaRPr sz="4000"/>
          </a:p>
        </p:txBody>
      </p:sp>
      <p:sp>
        <p:nvSpPr>
          <p:cNvPr id="327" name="Google Shape;327;p52"/>
          <p:cNvSpPr txBox="1">
            <a:spLocks noGrp="1"/>
          </p:cNvSpPr>
          <p:nvPr>
            <p:ph type="body" idx="1"/>
          </p:nvPr>
        </p:nvSpPr>
        <p:spPr>
          <a:xfrm>
            <a:off x="628650" y="1369219"/>
            <a:ext cx="3647515" cy="3263504"/>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a:t>Also called the seven sisters because of  because of the nine very prominent stars (two are the parents of the sisters)</a:t>
            </a:r>
            <a:endParaRPr sz="2000"/>
          </a:p>
          <a:p>
            <a:pPr marL="177800" lvl="0" indent="-165100" algn="l" rtl="0">
              <a:lnSpc>
                <a:spcPct val="90000"/>
              </a:lnSpc>
              <a:spcBef>
                <a:spcPts val="800"/>
              </a:spcBef>
              <a:spcAft>
                <a:spcPts val="0"/>
              </a:spcAft>
              <a:buClr>
                <a:schemeClr val="dk1"/>
              </a:buClr>
              <a:buSzPts val="2000"/>
              <a:buChar char="•"/>
            </a:pPr>
            <a:r>
              <a:rPr lang="en" sz="2000"/>
              <a:t>A bright open star cluster located in the constellation Taurus</a:t>
            </a:r>
            <a:endParaRPr sz="2000"/>
          </a:p>
          <a:p>
            <a:pPr marL="177800" lvl="0" indent="-165100" algn="l" rtl="0">
              <a:lnSpc>
                <a:spcPct val="90000"/>
              </a:lnSpc>
              <a:spcBef>
                <a:spcPts val="800"/>
              </a:spcBef>
              <a:spcAft>
                <a:spcPts val="0"/>
              </a:spcAft>
              <a:buClr>
                <a:schemeClr val="dk1"/>
              </a:buClr>
              <a:buSzPts val="2000"/>
              <a:buChar char="•"/>
            </a:pPr>
            <a:r>
              <a:rPr lang="en" sz="2000"/>
              <a:t>About 445 ly from Earth</a:t>
            </a:r>
            <a:endParaRPr sz="2000"/>
          </a:p>
          <a:p>
            <a:pPr marL="177800" lvl="0" indent="-165100" algn="l" rtl="0">
              <a:lnSpc>
                <a:spcPct val="90000"/>
              </a:lnSpc>
              <a:spcBef>
                <a:spcPts val="800"/>
              </a:spcBef>
              <a:spcAft>
                <a:spcPts val="0"/>
              </a:spcAft>
              <a:buClr>
                <a:schemeClr val="dk1"/>
              </a:buClr>
              <a:buSzPts val="2000"/>
              <a:buChar char="•"/>
            </a:pPr>
            <a:r>
              <a:rPr lang="en" sz="2000"/>
              <a:t>Catalogued by Charles Messier in 1769</a:t>
            </a:r>
            <a:endParaRPr sz="2000"/>
          </a:p>
          <a:p>
            <a:pPr marL="177800" lvl="0" indent="-38100" algn="l" rtl="0">
              <a:lnSpc>
                <a:spcPct val="90000"/>
              </a:lnSpc>
              <a:spcBef>
                <a:spcPts val="800"/>
              </a:spcBef>
              <a:spcAft>
                <a:spcPts val="0"/>
              </a:spcAft>
              <a:buClr>
                <a:schemeClr val="dk1"/>
              </a:buClr>
              <a:buSzPts val="2100"/>
              <a:buNone/>
            </a:pPr>
            <a:endParaRPr sz="2000"/>
          </a:p>
        </p:txBody>
      </p:sp>
      <p:pic>
        <p:nvPicPr>
          <p:cNvPr id="328" name="Google Shape;328;p52"/>
          <p:cNvPicPr preferRelativeResize="0"/>
          <p:nvPr/>
        </p:nvPicPr>
        <p:blipFill rotWithShape="1">
          <a:blip r:embed="rId3">
            <a:alphaModFix/>
          </a:blip>
          <a:srcRect/>
          <a:stretch/>
        </p:blipFill>
        <p:spPr>
          <a:xfrm>
            <a:off x="4276165" y="993944"/>
            <a:ext cx="4745280" cy="31556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body" idx="1"/>
          </p:nvPr>
        </p:nvSpPr>
        <p:spPr>
          <a:xfrm>
            <a:off x="363051" y="939997"/>
            <a:ext cx="2851785" cy="3263504"/>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2200"/>
              <a:buChar char="•"/>
            </a:pPr>
            <a:r>
              <a:rPr lang="en" sz="2200"/>
              <a:t>The stars in the cluster are physically related because they are all travelling in the same direction at the same rate</a:t>
            </a:r>
            <a:endParaRPr sz="2200"/>
          </a:p>
          <a:p>
            <a:pPr marL="177800" lvl="0" indent="-177800" algn="l" rtl="0">
              <a:lnSpc>
                <a:spcPct val="90000"/>
              </a:lnSpc>
              <a:spcBef>
                <a:spcPts val="800"/>
              </a:spcBef>
              <a:spcAft>
                <a:spcPts val="0"/>
              </a:spcAft>
              <a:buClr>
                <a:schemeClr val="dk1"/>
              </a:buClr>
              <a:buSzPts val="2200"/>
              <a:buChar char="•"/>
            </a:pPr>
            <a:r>
              <a:rPr lang="en" sz="2200"/>
              <a:t>The brightest star in the cluster is 8.2x larger than the sun and 2,400x more luminous</a:t>
            </a:r>
            <a:endParaRPr sz="2200"/>
          </a:p>
        </p:txBody>
      </p:sp>
      <p:pic>
        <p:nvPicPr>
          <p:cNvPr id="334" name="Google Shape;334;p53"/>
          <p:cNvPicPr preferRelativeResize="0"/>
          <p:nvPr/>
        </p:nvPicPr>
        <p:blipFill rotWithShape="1">
          <a:blip r:embed="rId3">
            <a:alphaModFix/>
          </a:blip>
          <a:srcRect/>
          <a:stretch/>
        </p:blipFill>
        <p:spPr>
          <a:xfrm>
            <a:off x="3480435" y="853321"/>
            <a:ext cx="5163354" cy="3436858"/>
          </a:xfrm>
          <a:prstGeom prst="rect">
            <a:avLst/>
          </a:prstGeom>
          <a:noFill/>
          <a:ln>
            <a:noFill/>
          </a:ln>
        </p:spPr>
      </p:pic>
      <p:sp>
        <p:nvSpPr>
          <p:cNvPr id="335" name="Google Shape;335;p53"/>
          <p:cNvSpPr txBox="1"/>
          <p:nvPr/>
        </p:nvSpPr>
        <p:spPr>
          <a:xfrm>
            <a:off x="363051" y="154547"/>
            <a:ext cx="8280739" cy="57708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b="1">
                <a:solidFill>
                  <a:schemeClr val="dk1"/>
                </a:solidFill>
                <a:latin typeface="Calibri"/>
                <a:ea typeface="Calibri"/>
                <a:cs typeface="Calibri"/>
                <a:sym typeface="Calibri"/>
              </a:rPr>
              <a:t>More About Pleiades</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What is a star?</a:t>
            </a:r>
            <a:endParaRPr sz="4000"/>
          </a:p>
        </p:txBody>
      </p:sp>
      <p:sp>
        <p:nvSpPr>
          <p:cNvPr id="143" name="Google Shape;143;p27"/>
          <p:cNvSpPr txBox="1">
            <a:spLocks noGrp="1"/>
          </p:cNvSpPr>
          <p:nvPr>
            <p:ph type="body" idx="1"/>
          </p:nvPr>
        </p:nvSpPr>
        <p:spPr>
          <a:xfrm>
            <a:off x="628650" y="1395944"/>
            <a:ext cx="3943350" cy="235161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2400"/>
              <a:t>A star is a luminous ball of gas, mostly hydrogen and helium, held together by its own gravity.</a:t>
            </a:r>
            <a:endParaRPr sz="2400"/>
          </a:p>
          <a:p>
            <a:pPr marL="0" lvl="0" indent="0" algn="l" rtl="0">
              <a:lnSpc>
                <a:spcPct val="90000"/>
              </a:lnSpc>
              <a:spcBef>
                <a:spcPts val="800"/>
              </a:spcBef>
              <a:spcAft>
                <a:spcPts val="0"/>
              </a:spcAft>
              <a:buClr>
                <a:schemeClr val="dk1"/>
              </a:buClr>
              <a:buSzPts val="2100"/>
              <a:buNone/>
            </a:pPr>
            <a:r>
              <a:rPr lang="en" sz="2400"/>
              <a:t>Nuclear fusion reactions in its core support the star against gravity and produce photons, heat, and small amount of heavier elements.</a:t>
            </a:r>
            <a:endParaRPr sz="2400"/>
          </a:p>
        </p:txBody>
      </p:sp>
      <p:pic>
        <p:nvPicPr>
          <p:cNvPr id="144" name="Google Shape;144;p27"/>
          <p:cNvPicPr preferRelativeResize="0"/>
          <p:nvPr/>
        </p:nvPicPr>
        <p:blipFill rotWithShape="1">
          <a:blip r:embed="rId3">
            <a:alphaModFix/>
          </a:blip>
          <a:srcRect/>
          <a:stretch/>
        </p:blipFill>
        <p:spPr>
          <a:xfrm>
            <a:off x="4878704" y="1128991"/>
            <a:ext cx="3943349" cy="31452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Fun Fact about Pleiades!</a:t>
            </a:r>
            <a:endParaRPr sz="4000"/>
          </a:p>
        </p:txBody>
      </p:sp>
      <p:sp>
        <p:nvSpPr>
          <p:cNvPr id="341" name="Google Shape;341;p54"/>
          <p:cNvSpPr txBox="1">
            <a:spLocks noGrp="1"/>
          </p:cNvSpPr>
          <p:nvPr>
            <p:ph type="body" idx="1"/>
          </p:nvPr>
        </p:nvSpPr>
        <p:spPr>
          <a:xfrm>
            <a:off x="628650" y="1369219"/>
            <a:ext cx="7886700" cy="852387"/>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n" sz="2400"/>
              <a:t>The Japanese name for Pleiades is Subaru, which is why the logo for Subaru is blue with six stars</a:t>
            </a:r>
            <a:endParaRPr sz="2400"/>
          </a:p>
        </p:txBody>
      </p:sp>
      <p:pic>
        <p:nvPicPr>
          <p:cNvPr id="342" name="Google Shape;342;p54"/>
          <p:cNvPicPr preferRelativeResize="0"/>
          <p:nvPr/>
        </p:nvPicPr>
        <p:blipFill rotWithShape="1">
          <a:blip r:embed="rId3">
            <a:alphaModFix/>
          </a:blip>
          <a:srcRect/>
          <a:stretch/>
        </p:blipFill>
        <p:spPr>
          <a:xfrm>
            <a:off x="3095625" y="2322808"/>
            <a:ext cx="2952750" cy="21091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Hand Sketch of M45</a:t>
            </a:r>
            <a:endParaRPr sz="4000"/>
          </a:p>
        </p:txBody>
      </p:sp>
      <p:pic>
        <p:nvPicPr>
          <p:cNvPr id="348" name="Google Shape;348;p55"/>
          <p:cNvPicPr preferRelativeResize="0"/>
          <p:nvPr/>
        </p:nvPicPr>
        <p:blipFill>
          <a:blip r:embed="rId3">
            <a:alphaModFix/>
          </a:blip>
          <a:stretch>
            <a:fillRect/>
          </a:stretch>
        </p:blipFill>
        <p:spPr>
          <a:xfrm>
            <a:off x="2677163" y="1268016"/>
            <a:ext cx="3789686" cy="357068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a:off x="514550" y="296250"/>
            <a:ext cx="29964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000" b="1"/>
              <a:t>M45 Location</a:t>
            </a:r>
            <a:endParaRPr sz="4000"/>
          </a:p>
        </p:txBody>
      </p:sp>
      <p:sp>
        <p:nvSpPr>
          <p:cNvPr id="354" name="Google Shape;354;p56"/>
          <p:cNvSpPr txBox="1">
            <a:spLocks noGrp="1"/>
          </p:cNvSpPr>
          <p:nvPr>
            <p:ph type="body" idx="1"/>
          </p:nvPr>
        </p:nvSpPr>
        <p:spPr>
          <a:xfrm>
            <a:off x="628650" y="1369219"/>
            <a:ext cx="2768204"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80000"/>
              </a:lnSpc>
              <a:spcBef>
                <a:spcPts val="0"/>
              </a:spcBef>
              <a:spcAft>
                <a:spcPts val="0"/>
              </a:spcAft>
              <a:buClr>
                <a:schemeClr val="dk1"/>
              </a:buClr>
              <a:buSzPts val="1900"/>
              <a:buChar char="•"/>
            </a:pPr>
            <a:r>
              <a:rPr lang="en" sz="1900"/>
              <a:t>Can be seen with the naked eye, but it it best viewed with binoculars, small or wide telescopes</a:t>
            </a:r>
            <a:endParaRPr sz="1100"/>
          </a:p>
          <a:p>
            <a:pPr marL="177800" lvl="0" indent="-171450" algn="l" rtl="0">
              <a:lnSpc>
                <a:spcPct val="80000"/>
              </a:lnSpc>
              <a:spcBef>
                <a:spcPts val="800"/>
              </a:spcBef>
              <a:spcAft>
                <a:spcPts val="0"/>
              </a:spcAft>
              <a:buClr>
                <a:schemeClr val="dk1"/>
              </a:buClr>
              <a:buSzPts val="1900"/>
              <a:buChar char="•"/>
            </a:pPr>
            <a:r>
              <a:rPr lang="en" sz="1900"/>
              <a:t>Higher magnification is only recommended for studying individual stars</a:t>
            </a:r>
            <a:endParaRPr sz="1100"/>
          </a:p>
          <a:p>
            <a:pPr marL="177800" lvl="0" indent="-171450" algn="l" rtl="0">
              <a:lnSpc>
                <a:spcPct val="80000"/>
              </a:lnSpc>
              <a:spcBef>
                <a:spcPts val="800"/>
              </a:spcBef>
              <a:spcAft>
                <a:spcPts val="0"/>
              </a:spcAft>
              <a:buClr>
                <a:schemeClr val="dk1"/>
              </a:buClr>
              <a:buSzPts val="1900"/>
              <a:buChar char="•"/>
            </a:pPr>
            <a:r>
              <a:rPr lang="en" sz="1900"/>
              <a:t>The cluster is best observed during January (winter months in general)</a:t>
            </a:r>
            <a:endParaRPr sz="1100"/>
          </a:p>
        </p:txBody>
      </p:sp>
      <p:pic>
        <p:nvPicPr>
          <p:cNvPr id="355" name="Google Shape;355;p56"/>
          <p:cNvPicPr preferRelativeResize="0"/>
          <p:nvPr/>
        </p:nvPicPr>
        <p:blipFill rotWithShape="1">
          <a:blip r:embed="rId3">
            <a:alphaModFix/>
          </a:blip>
          <a:srcRect/>
          <a:stretch/>
        </p:blipFill>
        <p:spPr>
          <a:xfrm>
            <a:off x="3669030" y="1141595"/>
            <a:ext cx="4958334" cy="37187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7"/>
          <p:cNvSpPr txBox="1">
            <a:spLocks noGrp="1"/>
          </p:cNvSpPr>
          <p:nvPr>
            <p:ph type="title"/>
          </p:nvPr>
        </p:nvSpPr>
        <p:spPr>
          <a:xfrm>
            <a:off x="628650" y="273844"/>
            <a:ext cx="7886700" cy="66043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2000" b="1" dirty="0"/>
              <a:t>References</a:t>
            </a:r>
            <a:endParaRPr sz="2000" dirty="0"/>
          </a:p>
        </p:txBody>
      </p:sp>
      <p:sp>
        <p:nvSpPr>
          <p:cNvPr id="361" name="Google Shape;361;p57"/>
          <p:cNvSpPr txBox="1">
            <a:spLocks noGrp="1"/>
          </p:cNvSpPr>
          <p:nvPr>
            <p:ph type="body" idx="1"/>
          </p:nvPr>
        </p:nvSpPr>
        <p:spPr>
          <a:xfrm>
            <a:off x="628650" y="803109"/>
            <a:ext cx="3721894" cy="3997491"/>
          </a:xfrm>
          <a:prstGeom prst="rect">
            <a:avLst/>
          </a:prstGeom>
          <a:noFill/>
          <a:ln>
            <a:noFill/>
          </a:ln>
        </p:spPr>
        <p:txBody>
          <a:bodyPr spcFirstLastPara="1" wrap="square" lIns="68575" tIns="34275" rIns="68575" bIns="34275" anchor="t" anchorCtr="0">
            <a:noAutofit/>
          </a:bodyPr>
          <a:lstStyle/>
          <a:p>
            <a:pPr marL="177800" lvl="0" indent="-177800" algn="l" rtl="0">
              <a:lnSpc>
                <a:spcPct val="80000"/>
              </a:lnSpc>
              <a:spcBef>
                <a:spcPts val="0"/>
              </a:spcBef>
              <a:spcAft>
                <a:spcPts val="0"/>
              </a:spcAft>
              <a:buClr>
                <a:srgbClr val="000000"/>
              </a:buClr>
              <a:buSzPts val="1000"/>
              <a:buChar char="•"/>
            </a:pPr>
            <a:r>
              <a:rPr lang="en" sz="1000" u="sng" dirty="0">
                <a:solidFill>
                  <a:schemeClr val="tx1"/>
                </a:solidFill>
                <a:hlinkClick r:id="rId3">
                  <a:extLst>
                    <a:ext uri="{A12FA001-AC4F-418D-AE19-62706E023703}">
                      <ahyp:hlinkClr xmlns:ahyp="http://schemas.microsoft.com/office/drawing/2018/hyperlinkcolor" val="tx"/>
                    </a:ext>
                  </a:extLst>
                </a:hlinkClick>
              </a:rPr>
              <a:t>https://www.sciencedaily.com/terms/open_cluster.htm</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3">
                  <a:extLst>
                    <a:ext uri="{A12FA001-AC4F-418D-AE19-62706E023703}">
                      <ahyp:hlinkClr xmlns:ahyp="http://schemas.microsoft.com/office/drawing/2018/hyperlinkcolor" val="tx"/>
                    </a:ext>
                  </a:extLst>
                </a:hlinkClick>
              </a:rPr>
              <a:t>http://astronomy.swin.edu.au/cosmos/H/HII+Region</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3">
                  <a:extLst>
                    <a:ext uri="{A12FA001-AC4F-418D-AE19-62706E023703}">
                      <ahyp:hlinkClr xmlns:ahyp="http://schemas.microsoft.com/office/drawing/2018/hyperlinkcolor" val="tx"/>
                    </a:ext>
                  </a:extLst>
                </a:hlinkClick>
              </a:rPr>
              <a:t>https://www.skyandtelescope.com/astronomy-resources/what-is-a-star/</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4">
                  <a:extLst>
                    <a:ext uri="{A12FA001-AC4F-418D-AE19-62706E023703}">
                      <ahyp:hlinkClr xmlns:ahyp="http://schemas.microsoft.com/office/drawing/2018/hyperlinkcolor" val="tx"/>
                    </a:ext>
                  </a:extLst>
                </a:hlinkClick>
              </a:rPr>
              <a:t>http://coolcosmos.ipac.caltech.edu/images/174</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5">
                  <a:extLst>
                    <a:ext uri="{A12FA001-AC4F-418D-AE19-62706E023703}">
                      <ahyp:hlinkClr xmlns:ahyp="http://schemas.microsoft.com/office/drawing/2018/hyperlinkcolor" val="tx"/>
                    </a:ext>
                  </a:extLst>
                </a:hlinkClick>
              </a:rPr>
              <a:t>https://futurism.com/the-life-cycle-of-a-star</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6">
                  <a:extLst>
                    <a:ext uri="{A12FA001-AC4F-418D-AE19-62706E023703}">
                      <ahyp:hlinkClr xmlns:ahyp="http://schemas.microsoft.com/office/drawing/2018/hyperlinkcolor" val="tx"/>
                    </a:ext>
                  </a:extLst>
                </a:hlinkClick>
              </a:rPr>
              <a:t>http://annyas.com/screenshots/updates/a-star-is-born-2018-bradley-cooper/</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7">
                  <a:extLst>
                    <a:ext uri="{A12FA001-AC4F-418D-AE19-62706E023703}">
                      <ahyp:hlinkClr xmlns:ahyp="http://schemas.microsoft.com/office/drawing/2018/hyperlinkcolor" val="tx"/>
                    </a:ext>
                  </a:extLst>
                </a:hlinkClick>
              </a:rPr>
              <a:t>http://astronomy.swin.edu.au/cosmos/P/Protostar</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8">
                  <a:extLst>
                    <a:ext uri="{A12FA001-AC4F-418D-AE19-62706E023703}">
                      <ahyp:hlinkClr xmlns:ahyp="http://schemas.microsoft.com/office/drawing/2018/hyperlinkcolor" val="tx"/>
                    </a:ext>
                  </a:extLst>
                </a:hlinkClick>
              </a:rPr>
              <a:t>https://www.youtube.com/watch?v=W8UI7F43_Yk&amp;list=PL8dPuuaLjXtPAJr1ysd5yGIyiSFuh0mIL&amp;index=36</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9">
                  <a:extLst>
                    <a:ext uri="{A12FA001-AC4F-418D-AE19-62706E023703}">
                      <ahyp:hlinkClr xmlns:ahyp="http://schemas.microsoft.com/office/drawing/2018/hyperlinkcolor" val="tx"/>
                    </a:ext>
                  </a:extLst>
                </a:hlinkClick>
              </a:rPr>
              <a:t>http://coolcosmos.ipac.caltech.edu/images/173</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0">
                  <a:extLst>
                    <a:ext uri="{A12FA001-AC4F-418D-AE19-62706E023703}">
                      <ahyp:hlinkClr xmlns:ahyp="http://schemas.microsoft.com/office/drawing/2018/hyperlinkcolor" val="tx"/>
                    </a:ext>
                  </a:extLst>
                </a:hlinkClick>
              </a:rPr>
              <a:t>https://www.jpl.nasa.gov/news/news.php?feature=7359</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1">
                  <a:extLst>
                    <a:ext uri="{A12FA001-AC4F-418D-AE19-62706E023703}">
                      <ahyp:hlinkClr xmlns:ahyp="http://schemas.microsoft.com/office/drawing/2018/hyperlinkcolor" val="tx"/>
                    </a:ext>
                  </a:extLst>
                </a:hlinkClick>
              </a:rPr>
              <a:t>https://spaceplace.nasa.gov/nebula/en/</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2">
                  <a:extLst>
                    <a:ext uri="{A12FA001-AC4F-418D-AE19-62706E023703}">
                      <ahyp:hlinkClr xmlns:ahyp="http://schemas.microsoft.com/office/drawing/2018/hyperlinkcolor" val="tx"/>
                    </a:ext>
                  </a:extLst>
                </a:hlinkClick>
              </a:rPr>
              <a:t>https://www.nasa.gov/multimedia/imagegallery/image_feature_643.html</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1">
                  <a:extLst>
                    <a:ext uri="{A12FA001-AC4F-418D-AE19-62706E023703}">
                      <ahyp:hlinkClr xmlns:ahyp="http://schemas.microsoft.com/office/drawing/2018/hyperlinkcolor" val="tx"/>
                    </a:ext>
                  </a:extLst>
                </a:hlinkClick>
              </a:rPr>
              <a:t>https://spaceplace.nasa.gov/nebula/en/</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3">
                  <a:extLst>
                    <a:ext uri="{A12FA001-AC4F-418D-AE19-62706E023703}">
                      <ahyp:hlinkClr xmlns:ahyp="http://schemas.microsoft.com/office/drawing/2018/hyperlinkcolor" val="tx"/>
                    </a:ext>
                  </a:extLst>
                </a:hlinkClick>
              </a:rPr>
              <a:t>https://www.nasa.gov/feature/goddard/2017/messier-42-the-orion-nebula</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4">
                  <a:extLst>
                    <a:ext uri="{A12FA001-AC4F-418D-AE19-62706E023703}">
                      <ahyp:hlinkClr xmlns:ahyp="http://schemas.microsoft.com/office/drawing/2018/hyperlinkcolor" val="tx"/>
                    </a:ext>
                  </a:extLst>
                </a:hlinkClick>
              </a:rPr>
              <a:t>https://www.messier-objects.com/messier-42-orion-nebula/</a:t>
            </a:r>
            <a:endParaRPr sz="1000" dirty="0">
              <a:solidFill>
                <a:schemeClr val="tx1"/>
              </a:solidFill>
            </a:endParaRPr>
          </a:p>
          <a:p>
            <a:pPr marL="177800" lvl="0" indent="-177800" algn="l" rtl="0">
              <a:lnSpc>
                <a:spcPct val="80000"/>
              </a:lnSpc>
              <a:spcBef>
                <a:spcPts val="800"/>
              </a:spcBef>
              <a:spcAft>
                <a:spcPts val="0"/>
              </a:spcAft>
              <a:buClr>
                <a:srgbClr val="000000"/>
              </a:buClr>
              <a:buSzPts val="1000"/>
              <a:buChar char="•"/>
            </a:pPr>
            <a:r>
              <a:rPr lang="en" sz="1000" u="sng" dirty="0">
                <a:solidFill>
                  <a:schemeClr val="tx1"/>
                </a:solidFill>
                <a:hlinkClick r:id="rId15">
                  <a:extLst>
                    <a:ext uri="{A12FA001-AC4F-418D-AE19-62706E023703}">
                      <ahyp:hlinkClr xmlns:ahyp="http://schemas.microsoft.com/office/drawing/2018/hyperlinkcolor" val="tx"/>
                    </a:ext>
                  </a:extLst>
                </a:hlinkClick>
              </a:rPr>
              <a:t>http://www.waloszek.de/inhalt_astro_dso_m42_e.html</a:t>
            </a:r>
            <a:endParaRPr sz="1000" dirty="0">
              <a:solidFill>
                <a:schemeClr val="tx1"/>
              </a:solidFill>
            </a:endParaRPr>
          </a:p>
        </p:txBody>
      </p:sp>
      <p:sp>
        <p:nvSpPr>
          <p:cNvPr id="362" name="Google Shape;362;p57"/>
          <p:cNvSpPr txBox="1"/>
          <p:nvPr/>
        </p:nvSpPr>
        <p:spPr>
          <a:xfrm>
            <a:off x="4350544" y="803109"/>
            <a:ext cx="3721894" cy="3997491"/>
          </a:xfrm>
          <a:prstGeom prst="rect">
            <a:avLst/>
          </a:prstGeom>
          <a:noFill/>
          <a:ln>
            <a:noFill/>
          </a:ln>
        </p:spPr>
        <p:txBody>
          <a:bodyPr spcFirstLastPara="1" wrap="square" lIns="68575" tIns="34275" rIns="68575" bIns="34275" anchor="t" anchorCtr="0">
            <a:noAutofit/>
          </a:bodyPr>
          <a:lstStyle/>
          <a:p>
            <a:pPr marL="177800" marR="0" lvl="0" indent="-177800" algn="l" rtl="0">
              <a:lnSpc>
                <a:spcPct val="70000"/>
              </a:lnSpc>
              <a:spcBef>
                <a:spcPts val="0"/>
              </a:spcBef>
              <a:spcAft>
                <a:spcPts val="0"/>
              </a:spcAft>
              <a:buSzPts val="1000"/>
              <a:buFont typeface="Arial"/>
              <a:buChar char="•"/>
            </a:pPr>
            <a:r>
              <a:rPr lang="en" sz="1000" u="sng" dirty="0">
                <a:solidFill>
                  <a:schemeClr val="tx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https://www.astro.keele.ac.uk/workx/starlife/StarpageS_26M.html</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https://www.nasa.gov/feature/goddard/2017/messier-16-the-eagle-nebula</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https://www.messier-objects.com/messier-16-eagle-nebula/</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http://www.deepskywatch.com/Astrosketches/eagle-nebula-sketch.html</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http://sunshine.chpc.utah.edu/Labs/StarLife/protostars.html</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https://hubblesite.org/contents/media/images/2015/01/3468-Image.html?news=true</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https://www.messier-objects.com/messier-20-trifid-nebula/</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3">
                  <a:extLst>
                    <a:ext uri="{A12FA001-AC4F-418D-AE19-62706E023703}">
                      <ahyp:hlinkClr xmlns:ahyp="http://schemas.microsoft.com/office/drawing/2018/hyperlinkcolor" val="tx"/>
                    </a:ext>
                  </a:extLst>
                </a:hlinkClick>
              </a:rPr>
              <a:t>http://www.deepskywatch.com/Astrosketches/triffid-nebula-sketch.html</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4">
                  <a:extLst>
                    <a:ext uri="{A12FA001-AC4F-418D-AE19-62706E023703}">
                      <ahyp:hlinkClr xmlns:ahyp="http://schemas.microsoft.com/office/drawing/2018/hyperlinkcolor" val="tx"/>
                    </a:ext>
                  </a:extLst>
                </a:hlinkClick>
              </a:rPr>
              <a:t>https://www.nasa.gov/feature/goddard/2017/messier-20-the-trifid-nebula</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5">
                  <a:extLst>
                    <a:ext uri="{A12FA001-AC4F-418D-AE19-62706E023703}">
                      <ahyp:hlinkClr xmlns:ahyp="http://schemas.microsoft.com/office/drawing/2018/hyperlinkcolor" val="tx"/>
                    </a:ext>
                  </a:extLst>
                </a:hlinkClick>
              </a:rPr>
              <a:t>https://www.messier-objects.com/messier-45-pleiades/</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6">
                  <a:extLst>
                    <a:ext uri="{A12FA001-AC4F-418D-AE19-62706E023703}">
                      <ahyp:hlinkClr xmlns:ahyp="http://schemas.microsoft.com/office/drawing/2018/hyperlinkcolor" val="tx"/>
                    </a:ext>
                  </a:extLst>
                </a:hlinkClick>
              </a:rPr>
              <a:t>http://www.indigotide.com/astronomy/m45.html</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7">
                  <a:extLst>
                    <a:ext uri="{A12FA001-AC4F-418D-AE19-62706E023703}">
                      <ahyp:hlinkClr xmlns:ahyp="http://schemas.microsoft.com/office/drawing/2018/hyperlinkcolor" val="tx"/>
                    </a:ext>
                  </a:extLst>
                </a:hlinkClick>
              </a:rPr>
              <a:t>http://www.subaru-global.com</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8">
                  <a:extLst>
                    <a:ext uri="{A12FA001-AC4F-418D-AE19-62706E023703}">
                      <ahyp:hlinkClr xmlns:ahyp="http://schemas.microsoft.com/office/drawing/2018/hyperlinkcolor" val="tx"/>
                    </a:ext>
                  </a:extLst>
                </a:hlinkClick>
              </a:rPr>
              <a:t>https://star-name-registry.com/blog/item/the-secret-connection-between-the-pleiades-star-cluster-and-a-2500-year-old-scandal</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29">
                  <a:extLst>
                    <a:ext uri="{A12FA001-AC4F-418D-AE19-62706E023703}">
                      <ahyp:hlinkClr xmlns:ahyp="http://schemas.microsoft.com/office/drawing/2018/hyperlinkcolor" val="tx"/>
                    </a:ext>
                  </a:extLst>
                </a:hlinkClick>
              </a:rPr>
              <a:t>https://stargazerslounge.com/topic/325188-first-sketch-m45/</a:t>
            </a:r>
            <a:endParaRPr sz="1000" dirty="0">
              <a:solidFill>
                <a:schemeClr val="tx1"/>
              </a:solidFill>
              <a:latin typeface="Calibri"/>
              <a:ea typeface="Calibri"/>
              <a:cs typeface="Calibri"/>
              <a:sym typeface="Calibri"/>
            </a:endParaRPr>
          </a:p>
          <a:p>
            <a:pPr marL="177800" marR="0" lvl="0" indent="-177800" algn="l" rtl="0">
              <a:lnSpc>
                <a:spcPct val="70000"/>
              </a:lnSpc>
              <a:spcBef>
                <a:spcPts val="800"/>
              </a:spcBef>
              <a:spcAft>
                <a:spcPts val="0"/>
              </a:spcAft>
              <a:buSzPts val="1000"/>
              <a:buFont typeface="Arial"/>
              <a:buChar char="•"/>
            </a:pPr>
            <a:r>
              <a:rPr lang="en" sz="1000" u="sng" dirty="0">
                <a:solidFill>
                  <a:schemeClr val="tx1"/>
                </a:solidFill>
                <a:latin typeface="Calibri"/>
                <a:ea typeface="Calibri"/>
                <a:cs typeface="Calibri"/>
                <a:sym typeface="Calibri"/>
                <a:hlinkClick r:id="rId30">
                  <a:extLst>
                    <a:ext uri="{A12FA001-AC4F-418D-AE19-62706E023703}">
                      <ahyp:hlinkClr xmlns:ahyp="http://schemas.microsoft.com/office/drawing/2018/hyperlinkcolor" val="tx"/>
                    </a:ext>
                  </a:extLst>
                </a:hlinkClick>
              </a:rPr>
              <a:t>https://www.nasa.gov/feature/goddard/2017/messier-45-the-pleiades</a:t>
            </a:r>
            <a:endParaRPr sz="1000" dirty="0">
              <a:solidFill>
                <a:schemeClr val="tx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8"/>
          <p:cNvSpPr txBox="1">
            <a:spLocks noGrp="1"/>
          </p:cNvSpPr>
          <p:nvPr>
            <p:ph type="title"/>
          </p:nvPr>
        </p:nvSpPr>
        <p:spPr>
          <a:xfrm>
            <a:off x="628650" y="2074663"/>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Calibri"/>
              <a:buNone/>
            </a:pPr>
            <a:r>
              <a:rPr lang="en" sz="4100" b="1"/>
              <a:t>Questions?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Star Birth Cycle in General</a:t>
            </a:r>
            <a:endParaRPr sz="4000"/>
          </a:p>
        </p:txBody>
      </p:sp>
      <p:sp>
        <p:nvSpPr>
          <p:cNvPr id="150" name="Google Shape;150;p28"/>
          <p:cNvSpPr txBox="1">
            <a:spLocks noGrp="1"/>
          </p:cNvSpPr>
          <p:nvPr>
            <p:ph type="body" idx="1"/>
          </p:nvPr>
        </p:nvSpPr>
        <p:spPr>
          <a:xfrm>
            <a:off x="628650" y="1193615"/>
            <a:ext cx="7886700" cy="3263504"/>
          </a:xfrm>
          <a:prstGeom prst="rect">
            <a:avLst/>
          </a:prstGeom>
          <a:noFill/>
          <a:ln>
            <a:noFill/>
          </a:ln>
        </p:spPr>
        <p:txBody>
          <a:bodyPr spcFirstLastPara="1" wrap="square" lIns="68575" tIns="34275" rIns="68575" bIns="34275" anchor="t" anchorCtr="0">
            <a:noAutofit/>
          </a:bodyPr>
          <a:lstStyle/>
          <a:p>
            <a:pPr marL="431800" lvl="0" indent="-444500" algn="l" rtl="0">
              <a:lnSpc>
                <a:spcPct val="90000"/>
              </a:lnSpc>
              <a:spcBef>
                <a:spcPts val="0"/>
              </a:spcBef>
              <a:spcAft>
                <a:spcPts val="0"/>
              </a:spcAft>
              <a:buClr>
                <a:schemeClr val="dk1"/>
              </a:buClr>
              <a:buSzPts val="2400"/>
              <a:buFont typeface="Calibri"/>
              <a:buAutoNum type="romanUcPeriod"/>
            </a:pPr>
            <a:r>
              <a:rPr lang="en" sz="2400"/>
              <a:t>Born in a region of high density Nebula</a:t>
            </a:r>
            <a:endParaRPr sz="2400"/>
          </a:p>
          <a:p>
            <a:pPr marL="431800" lvl="0" indent="-444500" algn="l" rtl="0">
              <a:lnSpc>
                <a:spcPct val="90000"/>
              </a:lnSpc>
              <a:spcBef>
                <a:spcPts val="800"/>
              </a:spcBef>
              <a:spcAft>
                <a:spcPts val="0"/>
              </a:spcAft>
              <a:buClr>
                <a:schemeClr val="dk1"/>
              </a:buClr>
              <a:buSzPts val="2400"/>
              <a:buFont typeface="Calibri"/>
              <a:buAutoNum type="romanUcPeriod"/>
            </a:pPr>
            <a:r>
              <a:rPr lang="en" sz="2400"/>
              <a:t>Condenses into huge globule of gas/dust and collapses under its own gravity</a:t>
            </a:r>
            <a:endParaRPr sz="2400"/>
          </a:p>
          <a:p>
            <a:pPr marL="431800" lvl="0" indent="-444500" algn="l" rtl="0">
              <a:lnSpc>
                <a:spcPct val="90000"/>
              </a:lnSpc>
              <a:spcBef>
                <a:spcPts val="800"/>
              </a:spcBef>
              <a:spcAft>
                <a:spcPts val="0"/>
              </a:spcAft>
              <a:buClr>
                <a:schemeClr val="dk1"/>
              </a:buClr>
              <a:buSzPts val="2400"/>
              <a:buFont typeface="Calibri"/>
              <a:buAutoNum type="romanUcPeriod"/>
            </a:pPr>
            <a:r>
              <a:rPr lang="en" sz="2400"/>
              <a:t>It will begin to heat up and start to glow, which forms protostars</a:t>
            </a:r>
            <a:endParaRPr sz="2400"/>
          </a:p>
          <a:p>
            <a:pPr marL="431800" lvl="0" indent="-444500" algn="l" rtl="0">
              <a:lnSpc>
                <a:spcPct val="90000"/>
              </a:lnSpc>
              <a:spcBef>
                <a:spcPts val="800"/>
              </a:spcBef>
              <a:spcAft>
                <a:spcPts val="0"/>
              </a:spcAft>
              <a:buClr>
                <a:schemeClr val="dk1"/>
              </a:buClr>
              <a:buSzPts val="2400"/>
              <a:buFont typeface="Calibri"/>
              <a:buAutoNum type="romanUcPeriod"/>
            </a:pPr>
            <a:r>
              <a:rPr lang="en" sz="2400"/>
              <a:t>Once the temperature hits about 10 millions Kelvin, nuclear reactions start</a:t>
            </a:r>
            <a:endParaRPr sz="2400"/>
          </a:p>
          <a:p>
            <a:pPr marL="431800" lvl="0" indent="-444500" algn="l" rtl="0">
              <a:lnSpc>
                <a:spcPct val="90000"/>
              </a:lnSpc>
              <a:spcBef>
                <a:spcPts val="800"/>
              </a:spcBef>
              <a:spcAft>
                <a:spcPts val="0"/>
              </a:spcAft>
              <a:buClr>
                <a:schemeClr val="dk1"/>
              </a:buClr>
              <a:buSzPts val="2400"/>
              <a:buFont typeface="Calibri"/>
              <a:buAutoNum type="romanUcPeriod"/>
            </a:pPr>
            <a:r>
              <a:rPr lang="en" sz="2400"/>
              <a:t>The star begins to release energy, stopping it from contracting even more and causes it to shine. It is now considered main sequence star.</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3">
            <a:alphaModFix/>
          </a:blip>
          <a:srcRect/>
          <a:stretch/>
        </p:blipFill>
        <p:spPr>
          <a:xfrm>
            <a:off x="2133600" y="285750"/>
            <a:ext cx="4876800"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Building Blocks of Stars</a:t>
            </a:r>
            <a:endParaRPr sz="4000"/>
          </a:p>
        </p:txBody>
      </p:sp>
      <p:sp>
        <p:nvSpPr>
          <p:cNvPr id="161" name="Google Shape;161;p30"/>
          <p:cNvSpPr txBox="1">
            <a:spLocks noGrp="1"/>
          </p:cNvSpPr>
          <p:nvPr>
            <p:ph type="body" idx="1"/>
          </p:nvPr>
        </p:nvSpPr>
        <p:spPr>
          <a:xfrm>
            <a:off x="628650" y="1118153"/>
            <a:ext cx="4634120" cy="351457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a:t>Stars are formed from the simplest elements: </a:t>
            </a:r>
            <a:endParaRPr sz="2000"/>
          </a:p>
          <a:p>
            <a:pPr marL="520700" lvl="1" indent="-177800" algn="l" rtl="0">
              <a:lnSpc>
                <a:spcPct val="90000"/>
              </a:lnSpc>
              <a:spcBef>
                <a:spcPts val="400"/>
              </a:spcBef>
              <a:spcAft>
                <a:spcPts val="0"/>
              </a:spcAft>
              <a:buClr>
                <a:schemeClr val="dk1"/>
              </a:buClr>
              <a:buSzPts val="2000"/>
              <a:buChar char="•"/>
            </a:pPr>
            <a:r>
              <a:rPr lang="en" sz="2000"/>
              <a:t>Huge clouds of gas and dust, aka nebula, permeate the Galaxy </a:t>
            </a:r>
            <a:endParaRPr sz="1100"/>
          </a:p>
          <a:p>
            <a:pPr marL="520700" lvl="1" indent="-177800" algn="l" rtl="0">
              <a:lnSpc>
                <a:spcPct val="90000"/>
              </a:lnSpc>
              <a:spcBef>
                <a:spcPts val="400"/>
              </a:spcBef>
              <a:spcAft>
                <a:spcPts val="0"/>
              </a:spcAft>
              <a:buClr>
                <a:schemeClr val="dk1"/>
              </a:buClr>
              <a:buSzPts val="2000"/>
              <a:buChar char="•"/>
            </a:pPr>
            <a:r>
              <a:rPr lang="en" sz="2000"/>
              <a:t>There is more Hydrogen gas than dust in interstellar space, so we know that the Hydrogen gas is especially dense when we see a dust cloud.</a:t>
            </a:r>
            <a:endParaRPr sz="1100"/>
          </a:p>
          <a:p>
            <a:pPr marL="520700" lvl="1" indent="-63500" algn="l" rtl="0">
              <a:lnSpc>
                <a:spcPct val="90000"/>
              </a:lnSpc>
              <a:spcBef>
                <a:spcPts val="400"/>
              </a:spcBef>
              <a:spcAft>
                <a:spcPts val="0"/>
              </a:spcAft>
              <a:buClr>
                <a:schemeClr val="dk1"/>
              </a:buClr>
              <a:buSzPts val="1800"/>
              <a:buNone/>
            </a:pPr>
            <a:endParaRPr sz="1100"/>
          </a:p>
        </p:txBody>
      </p:sp>
      <p:pic>
        <p:nvPicPr>
          <p:cNvPr id="162" name="Google Shape;162;p30"/>
          <p:cNvPicPr preferRelativeResize="0"/>
          <p:nvPr/>
        </p:nvPicPr>
        <p:blipFill rotWithShape="1">
          <a:blip r:embed="rId3">
            <a:alphaModFix/>
          </a:blip>
          <a:srcRect/>
          <a:stretch/>
        </p:blipFill>
        <p:spPr>
          <a:xfrm>
            <a:off x="5418859" y="1041617"/>
            <a:ext cx="3096492" cy="3096492"/>
          </a:xfrm>
          <a:prstGeom prst="rect">
            <a:avLst/>
          </a:prstGeom>
          <a:noFill/>
          <a:ln>
            <a:noFill/>
          </a:ln>
        </p:spPr>
      </p:pic>
      <p:sp>
        <p:nvSpPr>
          <p:cNvPr id="163" name="Google Shape;163;p30"/>
          <p:cNvSpPr txBox="1"/>
          <p:nvPr/>
        </p:nvSpPr>
        <p:spPr>
          <a:xfrm>
            <a:off x="5418859" y="4138109"/>
            <a:ext cx="3096600" cy="7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0" i="0" u="none" strike="noStrike" cap="none">
                <a:solidFill>
                  <a:schemeClr val="dk1"/>
                </a:solidFill>
                <a:latin typeface="Calibri"/>
                <a:ea typeface="Calibri"/>
                <a:cs typeface="Calibri"/>
                <a:sym typeface="Calibri"/>
              </a:rPr>
              <a:t>Pictured is a dust cloud in constellation of Scorpius. age captured by Wide-field Infrared Survey Explorer (WISE)</a:t>
            </a:r>
            <a:endParaRPr sz="1100"/>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More about Nebula</a:t>
            </a:r>
            <a:endParaRPr sz="4000"/>
          </a:p>
        </p:txBody>
      </p:sp>
      <p:sp>
        <p:nvSpPr>
          <p:cNvPr id="169" name="Google Shape;169;p3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Latin for cloud</a:t>
            </a:r>
            <a:endParaRPr sz="2400"/>
          </a:p>
          <a:p>
            <a:pPr marL="177800" lvl="0" indent="-190500" algn="l" rtl="0">
              <a:lnSpc>
                <a:spcPct val="90000"/>
              </a:lnSpc>
              <a:spcBef>
                <a:spcPts val="800"/>
              </a:spcBef>
              <a:spcAft>
                <a:spcPts val="0"/>
              </a:spcAft>
              <a:buClr>
                <a:schemeClr val="dk1"/>
              </a:buClr>
              <a:buSzPts val="2400"/>
              <a:buChar char="•"/>
            </a:pPr>
            <a:r>
              <a:rPr lang="en" sz="2400"/>
              <a:t>Nebulae are clouds of gas and/or dust in space</a:t>
            </a:r>
            <a:endParaRPr sz="2400"/>
          </a:p>
          <a:p>
            <a:pPr marL="177800" lvl="0" indent="-190500" algn="l" rtl="0">
              <a:lnSpc>
                <a:spcPct val="90000"/>
              </a:lnSpc>
              <a:spcBef>
                <a:spcPts val="800"/>
              </a:spcBef>
              <a:spcAft>
                <a:spcPts val="0"/>
              </a:spcAft>
              <a:buClr>
                <a:schemeClr val="dk1"/>
              </a:buClr>
              <a:buSzPts val="2400"/>
              <a:buChar char="•"/>
            </a:pPr>
            <a:r>
              <a:rPr lang="en" sz="2400"/>
              <a:t>They are part of births, lives, and deaths of stars</a:t>
            </a:r>
            <a:endParaRPr sz="2400"/>
          </a:p>
          <a:p>
            <a:pPr marL="177800" lvl="0" indent="-190500" algn="l" rtl="0">
              <a:lnSpc>
                <a:spcPct val="90000"/>
              </a:lnSpc>
              <a:spcBef>
                <a:spcPts val="800"/>
              </a:spcBef>
              <a:spcAft>
                <a:spcPts val="0"/>
              </a:spcAft>
              <a:buClr>
                <a:schemeClr val="dk1"/>
              </a:buClr>
              <a:buSzPts val="2400"/>
              <a:buChar char="•"/>
            </a:pPr>
            <a:r>
              <a:rPr lang="en" sz="2400"/>
              <a:t>Typical density of gas nebula contains only a couple thousand of atoms per cubic centimeter</a:t>
            </a:r>
            <a:endParaRPr sz="2400"/>
          </a:p>
          <a:p>
            <a:pPr marL="177800" lvl="0" indent="-190500" algn="l" rtl="0">
              <a:lnSpc>
                <a:spcPct val="90000"/>
              </a:lnSpc>
              <a:spcBef>
                <a:spcPts val="800"/>
              </a:spcBef>
              <a:spcAft>
                <a:spcPts val="0"/>
              </a:spcAft>
              <a:buClr>
                <a:schemeClr val="dk1"/>
              </a:buClr>
              <a:buSzPts val="2400"/>
              <a:buChar char="•"/>
            </a:pPr>
            <a:r>
              <a:rPr lang="en" sz="2400"/>
              <a:t>In the air we breathe in, there are about 10</a:t>
            </a:r>
            <a:r>
              <a:rPr lang="en" sz="2400" baseline="30000"/>
              <a:t>19</a:t>
            </a:r>
            <a:r>
              <a:rPr lang="en" sz="2400"/>
              <a:t> atoms per cubic centimeter</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3">
            <a:alphaModFix/>
          </a:blip>
          <a:srcRect/>
          <a:stretch/>
        </p:blipFill>
        <p:spPr>
          <a:xfrm>
            <a:off x="0" y="0"/>
            <a:ext cx="1523175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000" b="1"/>
              <a:t>Massive Globule of Gas and Dust</a:t>
            </a:r>
            <a:endParaRPr sz="4000"/>
          </a:p>
        </p:txBody>
      </p:sp>
      <p:sp>
        <p:nvSpPr>
          <p:cNvPr id="180" name="Google Shape;180;p3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The big clouds of dust and gas can lay dormant for many millions and perhaps billions of years</a:t>
            </a:r>
            <a:endParaRPr sz="2400"/>
          </a:p>
          <a:p>
            <a:pPr marL="177800" lvl="0" indent="-190500" algn="l" rtl="0">
              <a:lnSpc>
                <a:spcPct val="90000"/>
              </a:lnSpc>
              <a:spcBef>
                <a:spcPts val="800"/>
              </a:spcBef>
              <a:spcAft>
                <a:spcPts val="0"/>
              </a:spcAft>
              <a:buClr>
                <a:schemeClr val="dk1"/>
              </a:buClr>
              <a:buSzPts val="2400"/>
              <a:buChar char="•"/>
            </a:pPr>
            <a:r>
              <a:rPr lang="en" sz="2400"/>
              <a:t>Eventually, the clouds are disturbed</a:t>
            </a:r>
            <a:endParaRPr sz="2400"/>
          </a:p>
          <a:p>
            <a:pPr marL="177800" lvl="0" indent="-190500" algn="l" rtl="0">
              <a:lnSpc>
                <a:spcPct val="90000"/>
              </a:lnSpc>
              <a:spcBef>
                <a:spcPts val="800"/>
              </a:spcBef>
              <a:spcAft>
                <a:spcPts val="0"/>
              </a:spcAft>
              <a:buClr>
                <a:schemeClr val="dk1"/>
              </a:buClr>
              <a:buSzPts val="2400"/>
              <a:buChar char="•"/>
            </a:pPr>
            <a:r>
              <a:rPr lang="en" sz="2400"/>
              <a:t>As an example, the clouds can be disturbed by the approach of the Milky way’s spiral arms, or a sudden event, like a nearby supernova explosion that blasts a shockwave through the cloud</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1721</Words>
  <Application>Microsoft Macintosh PowerPoint</Application>
  <PresentationFormat>On-screen Show (16:9)</PresentationFormat>
  <Paragraphs>153</Paragraphs>
  <Slides>34</Slides>
  <Notes>34</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Simple Light</vt:lpstr>
      <vt:lpstr>Office Theme</vt:lpstr>
      <vt:lpstr>Star birth: Open clusters and H II regions </vt:lpstr>
      <vt:lpstr>Some Definitions</vt:lpstr>
      <vt:lpstr>What is a star?</vt:lpstr>
      <vt:lpstr>Star Birth Cycle in General</vt:lpstr>
      <vt:lpstr>PowerPoint Presentation</vt:lpstr>
      <vt:lpstr>Building Blocks of Stars</vt:lpstr>
      <vt:lpstr>More about Nebula</vt:lpstr>
      <vt:lpstr>PowerPoint Presentation</vt:lpstr>
      <vt:lpstr>Massive Globule of Gas and Dust</vt:lpstr>
      <vt:lpstr>Formation of Protostar</vt:lpstr>
      <vt:lpstr>PowerPoint Presentation</vt:lpstr>
      <vt:lpstr>On to the Nebula</vt:lpstr>
      <vt:lpstr>PowerPoint Presentation</vt:lpstr>
      <vt:lpstr>More about M42</vt:lpstr>
      <vt:lpstr>Unedited Picture and Hand Sketch of M42</vt:lpstr>
      <vt:lpstr>M42 Location</vt:lpstr>
      <vt:lpstr>The Eagle Nebula (M16)</vt:lpstr>
      <vt:lpstr>Part of Eagle Nebula</vt:lpstr>
      <vt:lpstr>https://www.youtube.com/watch?v=4DoxwB5kWT4#action=share</vt:lpstr>
      <vt:lpstr>M16 Continued</vt:lpstr>
      <vt:lpstr>Hand Sketch of M16</vt:lpstr>
      <vt:lpstr>Location of M16</vt:lpstr>
      <vt:lpstr>The Trifid Nebula (M20)</vt:lpstr>
      <vt:lpstr>PowerPoint Presentation</vt:lpstr>
      <vt:lpstr>Viewing M20</vt:lpstr>
      <vt:lpstr>Hand Sketch of M20</vt:lpstr>
      <vt:lpstr>M20 Location</vt:lpstr>
      <vt:lpstr>Pleiades (M45)</vt:lpstr>
      <vt:lpstr>PowerPoint Presentation</vt:lpstr>
      <vt:lpstr>Fun Fact about Pleiades!</vt:lpstr>
      <vt:lpstr>Hand Sketch of M45</vt:lpstr>
      <vt:lpstr>M45 Location</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birth: Open clusters and H II regions </dc:title>
  <cp:lastModifiedBy>Smith, Lillia</cp:lastModifiedBy>
  <cp:revision>4</cp:revision>
  <dcterms:modified xsi:type="dcterms:W3CDTF">2019-10-09T19:47:32Z</dcterms:modified>
</cp:coreProperties>
</file>