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67" r:id="rId6"/>
    <p:sldId id="259" r:id="rId7"/>
    <p:sldId id="260" r:id="rId8"/>
    <p:sldId id="265" r:id="rId9"/>
    <p:sldId id="261" r:id="rId10"/>
    <p:sldId id="262" r:id="rId11"/>
    <p:sldId id="269" r:id="rId12"/>
    <p:sldId id="272" r:id="rId13"/>
    <p:sldId id="266" r:id="rId14"/>
    <p:sldId id="271" r:id="rId15"/>
    <p:sldId id="274" r:id="rId16"/>
    <p:sldId id="273" r:id="rId17"/>
    <p:sldId id="279" r:id="rId18"/>
    <p:sldId id="277" r:id="rId19"/>
    <p:sldId id="275" r:id="rId20"/>
    <p:sldId id="27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9A76-1350-43BB-A2E2-B8ECD30B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90AD-1F86-4052-897F-E40F614DC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58E8-B38D-49A2-B0BF-592756E7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3F94-9C17-45CC-97CD-B1129471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238E9-DDC4-45E6-8CC4-BF866D45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93C4-054C-4BD1-B44D-0972E961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37C70-5790-4094-BD04-827C2C052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ACE2-8FFF-4406-8DBE-FA2BACC1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A099-7B44-42FE-B503-24C45A1C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E20EF-D9EC-4F98-8466-9D857209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66D8D-A242-4A33-B794-4717126D0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56E97-0311-4E03-9ABF-9631454F9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5D65D-F95F-448D-AFAA-E31EA258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609C-12EF-487D-9E5E-E50C210D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5E2EB-1E66-4024-8DE0-0F2C81A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391-B731-45A1-B99A-93A8D300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DE6E-D049-4AA6-8DE5-10E2FBCA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5544-0E28-421F-B4F4-8B039399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2CC39-4013-49E9-B91A-792C5D45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AD79-845A-4784-8E8C-814E9137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6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4725-8AF9-436A-BBBA-7199C2F8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4B8A-D8AA-4E9B-9820-3B0D3C3C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810AC-3DC8-41E8-BBC7-6E4A1310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B846-AA45-4577-A124-93A8DA86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9731-CFEB-4ECB-B269-B5FC4046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8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C0F4-65CB-45B1-B3FB-E67D3042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7F35-ED7A-4E78-A26F-3AC686E5D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E5054-217D-4CEB-82CB-21CE45821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F9D44-2B71-4E27-AC17-53FDFA61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F2E6C-4540-41B6-96D2-30281BFE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4C77-FD0C-4103-97E0-AC83CFA4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DDFA-B361-45EA-BC5A-3D4881CD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94B9-EA64-48A9-A69B-7CE82648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7D90F-F2C4-4BEF-832A-85E3561C0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EBC73-EC14-4B66-8234-AE805BB2F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2F854-D547-4395-88E4-0D0807260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51793-5626-4A6D-8C6C-92A295DA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D1BE24-73D7-4CC1-B508-81985781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23B16-898A-4D59-8361-1035DC84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8188-F06F-4243-8397-876697F5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9C516-C419-4794-B73E-BCF81B46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C6B48-D886-47F7-9EF7-8BABC93D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D7B0C-EB7B-406E-95D9-7D5A033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F590E-367D-436A-8F2E-369BE1C5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5E9F-9CCD-4CBB-97E3-E9E4CAA6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2336-E599-438F-AB4E-B297DCA9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B863-443F-42CB-91BD-B3A612D7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10BF-1295-4C76-87D7-C5A3193E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EB834-A712-4E52-A003-05459AC3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BC28-AB21-453F-9906-DCA8F8B4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12947-ACEC-44AA-914A-E07DD189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38721-8667-4630-978F-FA2F7CE5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60A3-384D-4787-964B-DC9FC018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CAECF-D2DC-441B-ADC8-D90334800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00D50-14DB-40A9-8C45-D574294ED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08F38-6D84-4AE6-9717-215990AB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DD1C6-0218-489F-BBEE-9BB79D5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E6F96-319B-4495-A4BB-C1FF6F47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C2096-1793-4A5D-BB42-30D1255B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A0128-A777-4632-9411-83EECBD02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6D8BF-2506-4250-AE0C-57C3F7A71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0CB2-5B34-4947-81C0-6DD2C1A94ED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2C1A-1004-429C-8304-50575E4A4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8CC62-C8A5-4E17-BB7C-EB783C828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F400-8E5C-46E6-8AC4-66524C5A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pace.com/33619-visible-planets-gui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venus/" TargetMode="External"/><Relationship Id="rId3" Type="http://schemas.openxmlformats.org/officeDocument/2006/relationships/hyperlink" Target="https://nineplanets.org/mercury.html" TargetMode="External"/><Relationship Id="rId7" Type="http://schemas.openxmlformats.org/officeDocument/2006/relationships/hyperlink" Target="http://www.planetary.org/multimedia/space-images/venus/global-view-of-venus-from.html" TargetMode="External"/><Relationship Id="rId2" Type="http://schemas.openxmlformats.org/officeDocument/2006/relationships/hyperlink" Target="https://solarsystem.nasa.gov/planets/mercury/over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a.gov/mission_pages/messenger/main/index.html" TargetMode="External"/><Relationship Id="rId5" Type="http://schemas.openxmlformats.org/officeDocument/2006/relationships/hyperlink" Target="https://www.nasa.gov/audience/forstudents/k-4/stories/nasa-knows/what-is-planet-mercury-k4.html" TargetMode="External"/><Relationship Id="rId10" Type="http://schemas.openxmlformats.org/officeDocument/2006/relationships/hyperlink" Target="https://www.universetoday.com/14246/how-to-find-venus-in-the-sky/" TargetMode="External"/><Relationship Id="rId4" Type="http://schemas.openxmlformats.org/officeDocument/2006/relationships/hyperlink" Target="https://www.space.com/mercury-not-so-elusive-february-2019-sky.html" TargetMode="External"/><Relationship Id="rId9" Type="http://schemas.openxmlformats.org/officeDocument/2006/relationships/hyperlink" Target="https://www.space.com/44-venus-second-planet-from-the-sun-brightest-planet-in-solar-system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2A67E-0005-485E-B23F-B2109E10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b="1" dirty="0"/>
              <a:t>The Inner Planets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06E57-27D9-4A49-A5A9-69FC2035F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sz="2000" dirty="0"/>
              <a:t>Payson Wilde</a:t>
            </a:r>
          </a:p>
          <a:p>
            <a:r>
              <a:rPr lang="en-US" sz="2000" dirty="0"/>
              <a:t>EGR-491-A</a:t>
            </a:r>
          </a:p>
          <a:p>
            <a:r>
              <a:rPr lang="en-US" sz="2000" dirty="0"/>
              <a:t>9-19-19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5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8C1DC-251F-4B0F-9749-C835D95D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How to View Mercury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AB60-5C76-4C28-A56A-15592B58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11045268" cy="39149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Mercury is the least observed planet due to its proximity to the Sun.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Mercury is best observed in the Northern Hemisphere during the evening in April and May, and during the morning in October and November.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At this time, it may appear as a bright star-like object, but is often far more difficult to observe than Venus, as it is farther away and closer to the Sun.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Attempting to observe Mercury during the day can be dangerous, due to its proximity to the Sun.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You can see Mercury’s transit (path in front of the Sun) on November 11</a:t>
            </a:r>
            <a:r>
              <a:rPr lang="en-US" sz="1800" baseline="30000" dirty="0"/>
              <a:t>th</a:t>
            </a:r>
            <a:r>
              <a:rPr lang="en-US" sz="1800" dirty="0"/>
              <a:t> this year. They occur around 13 times every 100 years.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The safest way to view the Mercury transit across the Sun yourself is to buy a purpose-built solar projection box.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724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45A03D-385F-4CED-93CC-F7E0D9A40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495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EAB35-AC5B-4A24-BC94-824145D1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Mercury Transit Viewings (Nov. 11, 2019)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6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8D41-20BA-47D5-A5DD-6F321471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b="1" dirty="0"/>
              <a:t>Etymology of Venus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9DC2-BECC-455E-B74E-FF5096708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Named after Roman goddess of love and beauty.</a:t>
            </a:r>
          </a:p>
          <a:p>
            <a:endParaRPr lang="en-US" dirty="0"/>
          </a:p>
          <a:p>
            <a:r>
              <a:rPr lang="en-US" dirty="0"/>
              <a:t>The planet named after a female god.</a:t>
            </a:r>
          </a:p>
          <a:p>
            <a:endParaRPr lang="en-US" dirty="0"/>
          </a:p>
          <a:p>
            <a:r>
              <a:rPr lang="en-US" dirty="0"/>
              <a:t>May have been named due to its much brighter appearance in the sky than other planets.</a:t>
            </a:r>
          </a:p>
        </p:txBody>
      </p:sp>
      <p:pic>
        <p:nvPicPr>
          <p:cNvPr id="16386" name="Picture 2" descr="https://upload.wikimedia.org/wikipedia/commons/thumb/f/fe/Roman_-_Venus_-_Walters_54966.jpg/170px-Roman_-_Venus_-_Walters_54966.jpg">
            <a:extLst>
              <a:ext uri="{FF2B5EF4-FFF2-40B4-BE49-F238E27FC236}">
                <a16:creationId xmlns:a16="http://schemas.microsoft.com/office/drawing/2014/main" id="{4E1F6748-5F83-4707-923E-0BBB7733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r="-1" b="1314"/>
          <a:stretch/>
        </p:blipFill>
        <p:spPr bwMode="auto">
          <a:xfrm>
            <a:off x="8059229" y="1371599"/>
            <a:ext cx="2910124" cy="43052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041-1FCC-4FFB-ACBC-9B12587C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Basic Info: Venus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7E29-6B59-43E4-88FE-13BD9404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724525" cy="39789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It is 95% the size of Earth (around 7,500 km), and has 90% the surface gravity of Earth.</a:t>
            </a:r>
          </a:p>
          <a:p>
            <a:endParaRPr lang="en-US" sz="2400" dirty="0"/>
          </a:p>
          <a:p>
            <a:r>
              <a:rPr lang="en-US" sz="2400" dirty="0"/>
              <a:t>Venus is 67.24 million miles (.72 au) from the Sun, and 25 million miles (.27 au) away from Earth.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Global view of Venus from Mariner 10">
            <a:extLst>
              <a:ext uri="{FF2B5EF4-FFF2-40B4-BE49-F238E27FC236}">
                <a16:creationId xmlns:a16="http://schemas.microsoft.com/office/drawing/2014/main" id="{F4CA83FB-2078-4002-9AF1-F62613D96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646CF-5FC5-4BB9-9D97-325D42E2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Planetary Orbit and Rotation</a:t>
            </a:r>
          </a:p>
        </p:txBody>
      </p:sp>
      <p:pic>
        <p:nvPicPr>
          <p:cNvPr id="14344" name="Picture 8" descr="Image result for venus orbit">
            <a:extLst>
              <a:ext uri="{FF2B5EF4-FFF2-40B4-BE49-F238E27FC236}">
                <a16:creationId xmlns:a16="http://schemas.microsoft.com/office/drawing/2014/main" id="{240172C0-1556-464E-A5DE-C0BF5A29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r="5704" b="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A0FD-7A00-4183-B441-4ED0C37D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Venus takes 225 days to orbit the Sun.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Rotation period of 243 Earth days, longer than any other planet.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Rotates in the opposite direction to other planets (except Uranus).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9114-DC93-43F1-92F9-A04CB2DD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/>
              <a:t>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A486-4E6D-4407-A327-11DD86B3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1"/>
            <a:ext cx="5461907" cy="3538343"/>
          </a:xfrm>
        </p:spPr>
        <p:txBody>
          <a:bodyPr anchor="t">
            <a:normAutofit/>
          </a:bodyPr>
          <a:lstStyle/>
          <a:p>
            <a:r>
              <a:rPr lang="en-US" sz="2400" dirty="0"/>
              <a:t>Terrestrial planet.</a:t>
            </a:r>
          </a:p>
          <a:p>
            <a:endParaRPr lang="en-US" sz="2400" dirty="0"/>
          </a:p>
          <a:p>
            <a:r>
              <a:rPr lang="en-US" sz="2400" dirty="0"/>
              <a:t>81.5% of Earth’s mass.</a:t>
            </a:r>
          </a:p>
          <a:p>
            <a:endParaRPr lang="en-US" sz="2400" dirty="0"/>
          </a:p>
          <a:p>
            <a:r>
              <a:rPr lang="en-US" sz="2400" dirty="0"/>
              <a:t>Similar crust-mantle-core composition to Earth.</a:t>
            </a:r>
          </a:p>
          <a:p>
            <a:endParaRPr lang="en-US" sz="2400" dirty="0"/>
          </a:p>
          <a:p>
            <a:r>
              <a:rPr lang="en-US" sz="2400" dirty="0"/>
              <a:t>Lacks tectonic activity.</a:t>
            </a:r>
          </a:p>
          <a:p>
            <a:endParaRPr lang="en-US" sz="1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Venus is represented without its atmosphere; the mantle (red) is slightly larger than the core (yellow)">
            <a:extLst>
              <a:ext uri="{FF2B5EF4-FFF2-40B4-BE49-F238E27FC236}">
                <a16:creationId xmlns:a16="http://schemas.microsoft.com/office/drawing/2014/main" id="{AE7C62B7-631B-42DC-B09A-0481687BE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7702" b="1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63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077C9-BCE9-423E-A3C7-59AC6A1E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>
            <a:normAutofit/>
          </a:bodyPr>
          <a:lstStyle/>
          <a:p>
            <a:r>
              <a:rPr lang="en-US" sz="4000" b="1" dirty="0"/>
              <a:t>Surface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D0BCD-2290-4691-A4D3-870BDB18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>
            <a:normAutofit fontScale="92500"/>
          </a:bodyPr>
          <a:lstStyle/>
          <a:p>
            <a:r>
              <a:rPr lang="en-US" dirty="0"/>
              <a:t>Densest atmosphere, which consists of 96% CO2.</a:t>
            </a:r>
          </a:p>
          <a:p>
            <a:endParaRPr lang="en-US" dirty="0"/>
          </a:p>
          <a:p>
            <a:r>
              <a:rPr lang="en-US" dirty="0"/>
              <a:t>92 times the atmospheric pressure and average temperature 462°C.</a:t>
            </a:r>
          </a:p>
          <a:p>
            <a:endParaRPr lang="en-US" dirty="0"/>
          </a:p>
          <a:p>
            <a:r>
              <a:rPr lang="en-US" dirty="0"/>
              <a:t>High volcanic activity and clouds of sulfuric acid, and lava channels thousands of kilometers long.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316" name="Picture 4" descr="Image is false-colour, with Maat Mons represented in hues of gold and fiery red, against a black background">
            <a:extLst>
              <a:ext uri="{FF2B5EF4-FFF2-40B4-BE49-F238E27FC236}">
                <a16:creationId xmlns:a16="http://schemas.microsoft.com/office/drawing/2014/main" id="{E14D0DDF-BE01-4845-887D-82DCC21B4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19802" b="-2"/>
          <a:stretch/>
        </p:blipFill>
        <p:spPr bwMode="auto">
          <a:xfrm>
            <a:off x="6417733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cdn.mos.cms.futurecdn.net/dzxtQ2dXH9SVKztJTbAXSA-650-80.jpg">
            <a:extLst>
              <a:ext uri="{FF2B5EF4-FFF2-40B4-BE49-F238E27FC236}">
                <a16:creationId xmlns:a16="http://schemas.microsoft.com/office/drawing/2014/main" id="{120DFB86-AA22-4479-BFB0-463240DCB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18406" b="3"/>
          <a:stretch/>
        </p:blipFill>
        <p:spPr bwMode="auto">
          <a:xfrm>
            <a:off x="9782174" y="10"/>
            <a:ext cx="2409826" cy="39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The plains of Venus are outlined in red and gold, with impact craters leaving golden rings across the surface">
            <a:extLst>
              <a:ext uri="{FF2B5EF4-FFF2-40B4-BE49-F238E27FC236}">
                <a16:creationId xmlns:a16="http://schemas.microsoft.com/office/drawing/2014/main" id="{D952DE1E-8081-44D0-B944-01F7ABC4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6" r="1" b="13683"/>
          <a:stretch/>
        </p:blipFill>
        <p:spPr bwMode="auto">
          <a:xfrm>
            <a:off x="6417734" y="4019724"/>
            <a:ext cx="5774266" cy="28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4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AD97-C2B4-4F64-9A88-011D3CD4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Exploration of Venus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A07D-8DD0-42F5-A431-CE99D362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US" sz="1900"/>
              <a:t>It was the first planet beyond Earth visited by a spacecraft (</a:t>
            </a:r>
            <a:r>
              <a:rPr lang="en-US" sz="1900" i="1"/>
              <a:t>Mariner 2)</a:t>
            </a:r>
            <a:r>
              <a:rPr lang="en-US" sz="1900"/>
              <a:t> in 1962.</a:t>
            </a:r>
          </a:p>
          <a:p>
            <a:endParaRPr lang="en-US" sz="1900"/>
          </a:p>
          <a:p>
            <a:r>
              <a:rPr lang="en-US" sz="1900"/>
              <a:t>It was the first  planet to be reached by a spacecraft when </a:t>
            </a:r>
            <a:r>
              <a:rPr lang="en-US" sz="1900" i="1"/>
              <a:t>Venera 3 </a:t>
            </a:r>
            <a:r>
              <a:rPr lang="en-US" sz="1900"/>
              <a:t>crashed on its surface in 1966.</a:t>
            </a:r>
          </a:p>
          <a:p>
            <a:endParaRPr lang="en-US" sz="1900"/>
          </a:p>
          <a:p>
            <a:r>
              <a:rPr lang="en-US" sz="1900"/>
              <a:t>It was the first to be successfully landed on by </a:t>
            </a:r>
            <a:r>
              <a:rPr lang="en-US" sz="1900" i="1"/>
              <a:t>Venera 7</a:t>
            </a:r>
            <a:r>
              <a:rPr lang="en-US" sz="1900"/>
              <a:t> in 1970.</a:t>
            </a:r>
          </a:p>
          <a:p>
            <a:endParaRPr lang="en-US" sz="1900"/>
          </a:p>
          <a:p>
            <a:r>
              <a:rPr lang="en-US" sz="1900"/>
              <a:t>Has detailed images of the surface due to the radar mapping and UV photos of </a:t>
            </a:r>
            <a:r>
              <a:rPr lang="en-US" sz="1900" i="1"/>
              <a:t>Venera 15</a:t>
            </a:r>
            <a:r>
              <a:rPr lang="en-US" sz="1900"/>
              <a:t>, </a:t>
            </a:r>
            <a:r>
              <a:rPr lang="en-US" sz="1900" i="1"/>
              <a:t>Venera 16</a:t>
            </a:r>
            <a:r>
              <a:rPr lang="en-US" sz="1900"/>
              <a:t>, and </a:t>
            </a:r>
            <a:r>
              <a:rPr lang="en-US" sz="1900" i="1"/>
              <a:t>Magellan</a:t>
            </a:r>
            <a:r>
              <a:rPr lang="en-US" sz="1900"/>
              <a:t> probes.</a:t>
            </a:r>
          </a:p>
        </p:txBody>
      </p:sp>
      <p:pic>
        <p:nvPicPr>
          <p:cNvPr id="4" name="Picture 2" descr="https://upload.wikimedia.org/wikipedia/commons/thumb/9/90/Mariner_2.jpg/220px-Mariner_2.jpg">
            <a:extLst>
              <a:ext uri="{FF2B5EF4-FFF2-40B4-BE49-F238E27FC236}">
                <a16:creationId xmlns:a16="http://schemas.microsoft.com/office/drawing/2014/main" id="{1566A456-FFFA-4478-902D-ECD7A0C34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-2" b="-2"/>
          <a:stretch/>
        </p:blipFill>
        <p:spPr bwMode="auto">
          <a:xfrm>
            <a:off x="6338316" y="1904281"/>
            <a:ext cx="50740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5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2369-CB35-4C36-AADF-14D01925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b="1" dirty="0"/>
              <a:t>Interesting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02C9-7A4F-41C0-8761-4B9AA1D5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7106817" cy="3448208"/>
          </a:xfrm>
        </p:spPr>
        <p:txBody>
          <a:bodyPr anchor="t">
            <a:normAutofit fontScale="92500"/>
          </a:bodyPr>
          <a:lstStyle/>
          <a:p>
            <a:r>
              <a:rPr lang="en-US" sz="2400" dirty="0"/>
              <a:t>Venus was the first planet to be plotted across the sky, around 2000 BC.</a:t>
            </a:r>
          </a:p>
          <a:p>
            <a:endParaRPr lang="en-US" sz="2400" dirty="0"/>
          </a:p>
          <a:p>
            <a:r>
              <a:rPr lang="en-US" sz="2400" dirty="0"/>
              <a:t>There may have had liquid water in the past.</a:t>
            </a:r>
          </a:p>
          <a:p>
            <a:endParaRPr lang="en-US" sz="2400" dirty="0"/>
          </a:p>
          <a:p>
            <a:r>
              <a:rPr lang="en-US" sz="2400" dirty="0"/>
              <a:t>Data suggests lightning may occur in Venus’s atmosphere.</a:t>
            </a:r>
          </a:p>
          <a:p>
            <a:endParaRPr lang="en-US" sz="2400" dirty="0"/>
          </a:p>
          <a:p>
            <a:r>
              <a:rPr lang="en-US" sz="2400" dirty="0"/>
              <a:t>Venus is actually shown in Van Gogh’s </a:t>
            </a:r>
            <a:r>
              <a:rPr lang="en-US" sz="2400" i="1" dirty="0"/>
              <a:t>Starry Night.</a:t>
            </a: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2" name="Picture 4" descr="https://upload.wikimedia.org/wikipedia/commons/thumb/e/ea/Van_Gogh_-_Starry_Night_-_Google_Art_Project.jpg/220px-Van_Gogh_-_Starry_Night_-_Google_Art_Project.jpg">
            <a:extLst>
              <a:ext uri="{FF2B5EF4-FFF2-40B4-BE49-F238E27FC236}">
                <a16:creationId xmlns:a16="http://schemas.microsoft.com/office/drawing/2014/main" id="{B2633F33-5EC1-4E52-B45A-9748BE46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60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8/85/Dresden_Codex_p09.jpg/170px-Dresden_Codex_p09.jpg">
            <a:extLst>
              <a:ext uri="{FF2B5EF4-FFF2-40B4-BE49-F238E27FC236}">
                <a16:creationId xmlns:a16="http://schemas.microsoft.com/office/drawing/2014/main" id="{8E515E2B-8CE2-4E0E-9001-ED2F3C1E2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0" r="-1" b="27433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12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EBCF-33D6-4D82-BEC4-EEB3443C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b="1" dirty="0"/>
              <a:t>How to View Venus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1D17-A42A-491A-9D2B-B63F5E71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8" cy="3643306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000" dirty="0"/>
              <a:t>Venus is the second-brightest natural object in the night sky after the Moon.</a:t>
            </a:r>
          </a:p>
          <a:p>
            <a:endParaRPr lang="en-US" sz="2000" dirty="0"/>
          </a:p>
          <a:p>
            <a:r>
              <a:rPr lang="en-US" sz="2000" dirty="0"/>
              <a:t>Best seen in the summer (for the Northern Hemisphere, usually in May) at sunrise and sunset. This is because it will reach a higher altitude in the sky and appear further from the Sun, making it more visible against a darker sky.</a:t>
            </a:r>
          </a:p>
          <a:p>
            <a:endParaRPr lang="en-US" sz="2000" dirty="0"/>
          </a:p>
          <a:p>
            <a:r>
              <a:rPr lang="en-US" sz="2000" dirty="0"/>
              <a:t>Transits of Venus only occur around every 243 years.</a:t>
            </a:r>
          </a:p>
          <a:p>
            <a:endParaRPr lang="en-US" sz="2000" dirty="0"/>
          </a:p>
          <a:p>
            <a:r>
              <a:rPr lang="en-US" sz="2000" dirty="0"/>
              <a:t>“On September 30</a:t>
            </a:r>
            <a:r>
              <a:rPr lang="en-US" sz="2000" baseline="30000" dirty="0"/>
              <a:t>th</a:t>
            </a:r>
            <a:r>
              <a:rPr lang="en-US" sz="2000" dirty="0"/>
              <a:t>, 2019, Venus sets about 30 minutes after the sun for viewers at latitude 40° north.  But the planet is only about 5° high at sunset.”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>
                <a:hlinkClick r:id="rId2"/>
              </a:rPr>
              <a:t>https://www.space.com/33619-visible-planets-guide.html</a:t>
            </a:r>
            <a:endParaRPr 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4" name="Picture 4" descr="black and white image of Venus, its edges blurred by its atmosphere, a small crescent of its surface illuminated">
            <a:extLst>
              <a:ext uri="{FF2B5EF4-FFF2-40B4-BE49-F238E27FC236}">
                <a16:creationId xmlns:a16="http://schemas.microsoft.com/office/drawing/2014/main" id="{D85F2632-5E60-41F6-AAC0-CB74A545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100" y="342696"/>
            <a:ext cx="3201950" cy="27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Venus appears as a black bubble on the edge of the Sun's disk, dimmed through filters to a dull orange.">
            <a:extLst>
              <a:ext uri="{FF2B5EF4-FFF2-40B4-BE49-F238E27FC236}">
                <a16:creationId xmlns:a16="http://schemas.microsoft.com/office/drawing/2014/main" id="{9C117B89-4E81-4F00-8FEB-CB641065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091" y="3735414"/>
            <a:ext cx="2715968" cy="2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1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C4B3-2E3B-4852-A8F1-C636A829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-187325"/>
            <a:ext cx="10515600" cy="1325563"/>
          </a:xfrm>
        </p:spPr>
        <p:txBody>
          <a:bodyPr/>
          <a:lstStyle/>
          <a:p>
            <a:r>
              <a:rPr lang="en-US" b="1" dirty="0"/>
              <a:t>The Inner Planets</a:t>
            </a:r>
          </a:p>
        </p:txBody>
      </p:sp>
      <p:pic>
        <p:nvPicPr>
          <p:cNvPr id="4" name="Picture 12" descr="Image result for solar system">
            <a:extLst>
              <a:ext uri="{FF2B5EF4-FFF2-40B4-BE49-F238E27FC236}">
                <a16:creationId xmlns:a16="http://schemas.microsoft.com/office/drawing/2014/main" id="{87C98C82-3223-41F2-9CB9-618452FE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21"/>
            <a:ext cx="12192000" cy="59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C1E05A-1F3B-4668-8D60-F4A8AC925C31}"/>
              </a:ext>
            </a:extLst>
          </p:cNvPr>
          <p:cNvCxnSpPr>
            <a:cxnSpLocks/>
          </p:cNvCxnSpPr>
          <p:nvPr/>
        </p:nvCxnSpPr>
        <p:spPr>
          <a:xfrm flipH="1" flipV="1">
            <a:off x="2802447" y="4001024"/>
            <a:ext cx="1" cy="5201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F66DD-FAE9-458B-BE7E-30B9E9AAD10F}"/>
              </a:ext>
            </a:extLst>
          </p:cNvPr>
          <p:cNvCxnSpPr>
            <a:cxnSpLocks/>
          </p:cNvCxnSpPr>
          <p:nvPr/>
        </p:nvCxnSpPr>
        <p:spPr>
          <a:xfrm flipH="1" flipV="1">
            <a:off x="3704001" y="3909162"/>
            <a:ext cx="1" cy="5201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A2EC8F-3839-4E3A-A881-146220A00CBD}"/>
              </a:ext>
            </a:extLst>
          </p:cNvPr>
          <p:cNvSpPr txBox="1"/>
          <p:nvPr/>
        </p:nvSpPr>
        <p:spPr>
          <a:xfrm>
            <a:off x="3337761" y="4336475"/>
            <a:ext cx="180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Venus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B38F4-ABE0-4A76-AFB6-2A5EF243DEA3}"/>
              </a:ext>
            </a:extLst>
          </p:cNvPr>
          <p:cNvSpPr txBox="1"/>
          <p:nvPr/>
        </p:nvSpPr>
        <p:spPr>
          <a:xfrm>
            <a:off x="2435946" y="4429279"/>
            <a:ext cx="180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Mercury</a:t>
            </a:r>
          </a:p>
        </p:txBody>
      </p:sp>
    </p:spTree>
    <p:extLst>
      <p:ext uri="{BB962C8B-B14F-4D97-AF65-F5344CB8AC3E}">
        <p14:creationId xmlns:p14="http://schemas.microsoft.com/office/powerpoint/2010/main" val="367000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DE8E-F6A0-463F-9A8A-2C65B237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238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DF01-E50F-4207-A200-5C6213DC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3DAA-87F4-4D56-B619-15E51C8F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https://solarsystem.nasa.gov/planets/mercury/overview/</a:t>
            </a:r>
            <a:endParaRPr lang="en-US" dirty="0"/>
          </a:p>
          <a:p>
            <a:r>
              <a:rPr lang="en-US" dirty="0">
                <a:hlinkClick r:id="rId3"/>
              </a:rPr>
              <a:t>https://nineplanets.org/mercury.html</a:t>
            </a:r>
            <a:endParaRPr lang="en-US" dirty="0"/>
          </a:p>
          <a:p>
            <a:r>
              <a:rPr lang="en-US" dirty="0">
                <a:hlinkClick r:id="rId4"/>
              </a:rPr>
              <a:t>https://www.space.com/mercury-not-so-elusive-february-2019-sky.html</a:t>
            </a:r>
            <a:endParaRPr lang="en-US" dirty="0"/>
          </a:p>
          <a:p>
            <a:r>
              <a:rPr lang="en-US" dirty="0">
                <a:hlinkClick r:id="rId5"/>
              </a:rPr>
              <a:t>https://www.nasa.gov/audience/forstudents/k-4/stories/nasa-knows/what-is-planet-mercury-k4.html</a:t>
            </a:r>
            <a:endParaRPr lang="en-US" dirty="0"/>
          </a:p>
          <a:p>
            <a:r>
              <a:rPr lang="en-US" dirty="0">
                <a:hlinkClick r:id="rId6"/>
              </a:rPr>
              <a:t>https://www.nasa.gov/mission_pages/messenger/main/index.html</a:t>
            </a:r>
            <a:endParaRPr lang="en-US" dirty="0"/>
          </a:p>
          <a:p>
            <a:r>
              <a:rPr lang="en-US" dirty="0">
                <a:hlinkClick r:id="rId7"/>
              </a:rPr>
              <a:t>http://www.planetary.org/multimedia/space-images/venus/global-view-of-venus-from.html</a:t>
            </a:r>
            <a:endParaRPr lang="en-US" dirty="0"/>
          </a:p>
          <a:p>
            <a:r>
              <a:rPr lang="en-US" dirty="0">
                <a:hlinkClick r:id="rId8"/>
              </a:rPr>
              <a:t>https://www.nasa.gov/venus/</a:t>
            </a:r>
            <a:endParaRPr lang="en-US" dirty="0"/>
          </a:p>
          <a:p>
            <a:r>
              <a:rPr lang="en-US" dirty="0">
                <a:hlinkClick r:id="rId9"/>
              </a:rPr>
              <a:t>https://www.space.com/44-venus-second-planet-from-the-sun-brightest-planet-in-solar-system.html</a:t>
            </a:r>
            <a:endParaRPr lang="en-US" dirty="0"/>
          </a:p>
          <a:p>
            <a:r>
              <a:rPr lang="en-US" dirty="0">
                <a:hlinkClick r:id="rId10"/>
              </a:rPr>
              <a:t>https://www.universetoday.com/14246/how-to-find-venus-in-the-sky/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8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C31D8-1360-4F99-B76F-97C778CC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Etymology of Venus</a:t>
            </a:r>
          </a:p>
        </p:txBody>
      </p:sp>
      <p:pic>
        <p:nvPicPr>
          <p:cNvPr id="4098" name="Picture 2" descr="https://upload.wikimedia.org/wikipedia/commons/thumb/d/db/Mercurybyhendrickgoltzius.jpeg/170px-Mercurybyhendrickgoltzius.jpeg">
            <a:extLst>
              <a:ext uri="{FF2B5EF4-FFF2-40B4-BE49-F238E27FC236}">
                <a16:creationId xmlns:a16="http://schemas.microsoft.com/office/drawing/2014/main" id="{E03AD198-B937-4D89-84C3-F873F0F7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278" y="478232"/>
            <a:ext cx="1529946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https://upload.wikimedia.org/wikipedia/commons/thumb/0/02/Mercury-bonatti.png/220px-Mercury-bonatti.png">
            <a:extLst>
              <a:ext uri="{FF2B5EF4-FFF2-40B4-BE49-F238E27FC236}">
                <a16:creationId xmlns:a16="http://schemas.microsoft.com/office/drawing/2014/main" id="{15B25CE2-2BA2-4648-8A9C-F5DD6276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660750"/>
            <a:ext cx="3662730" cy="26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3BDE-ACE8-4341-B630-777DCF641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It is named after the Roman deity Mercury, the messenger of the gods.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Mercury was one of five planets that the Romans knew of.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It was named Mercury as it moved the fastest around the Sun.</a:t>
            </a:r>
          </a:p>
        </p:txBody>
      </p:sp>
    </p:spTree>
    <p:extLst>
      <p:ext uri="{BB962C8B-B14F-4D97-AF65-F5344CB8AC3E}">
        <p14:creationId xmlns:p14="http://schemas.microsoft.com/office/powerpoint/2010/main" val="289681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C115-B848-4663-B6AE-2C9D7D4D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Basic Info: Mercury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9D76A-2811-45D5-9DF0-F64CC5DC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820780" cy="3969382"/>
          </a:xfrm>
        </p:spPr>
        <p:txBody>
          <a:bodyPr anchor="t">
            <a:normAutofit fontScale="92500"/>
          </a:bodyPr>
          <a:lstStyle/>
          <a:p>
            <a:r>
              <a:rPr lang="en-US" sz="2400" dirty="0"/>
              <a:t>Mercury is the innermost planet from the Sun.</a:t>
            </a:r>
          </a:p>
          <a:p>
            <a:endParaRPr lang="en-US" sz="2400" dirty="0"/>
          </a:p>
          <a:p>
            <a:r>
              <a:rPr lang="en-US" sz="2400" dirty="0"/>
              <a:t>Mercury is also the smallest planet, with an average diameter of around 4,900 kilometers.</a:t>
            </a:r>
          </a:p>
          <a:p>
            <a:endParaRPr lang="en-US" sz="2400" dirty="0"/>
          </a:p>
          <a:p>
            <a:r>
              <a:rPr lang="en-US" sz="2400" dirty="0"/>
              <a:t>Its surface gravity is only 38% of that of Earth.</a:t>
            </a:r>
          </a:p>
          <a:p>
            <a:endParaRPr lang="en-US" sz="2400" dirty="0"/>
          </a:p>
          <a:p>
            <a:r>
              <a:rPr lang="en-US" sz="2400" dirty="0"/>
              <a:t>It is around 36 million miles (0.38 au) away from the Sun and 48 million miles (.51 au)  away from Earth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6" descr="Image result for mercury surface">
            <a:extLst>
              <a:ext uri="{FF2B5EF4-FFF2-40B4-BE49-F238E27FC236}">
                <a16:creationId xmlns:a16="http://schemas.microsoft.com/office/drawing/2014/main" id="{05B286B4-6512-4E1E-80FB-84BDFD6BA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r="1161" b="-2"/>
          <a:stretch/>
        </p:blipFill>
        <p:spPr bwMode="auto">
          <a:xfrm>
            <a:off x="6658974" y="-2008"/>
            <a:ext cx="5609226" cy="582886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85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6962-0913-48C7-8D9F-00BD724A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Planetary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12D5-5D41-42A5-B27F-307B2F1A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Mercury is almost tidally-locked, meaning that one side of Mercury faces the Sun for most of its revolutions.</a:t>
            </a:r>
          </a:p>
          <a:p>
            <a:endParaRPr lang="en-US" dirty="0"/>
          </a:p>
          <a:p>
            <a:r>
              <a:rPr lang="en-US" dirty="0"/>
              <a:t>It has a 3:2 spin-orbit resonance, meaning that it only rotates 3 times for every 2 revolutions around the Sun.</a:t>
            </a:r>
          </a:p>
          <a:p>
            <a:endParaRPr lang="en-US" dirty="0"/>
          </a:p>
          <a:p>
            <a:r>
              <a:rPr lang="en-US" dirty="0"/>
              <a:t>Taking into account orbital motion, this means if you were on Mercury, you would only see 3 days every 2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387F-2372-4029-ACDD-3C34BC3C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Planetary Orbit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0A88-B78D-4431-B976-299F1C19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609220" cy="3559252"/>
          </a:xfrm>
        </p:spPr>
        <p:txBody>
          <a:bodyPr anchor="t">
            <a:normAutofit/>
          </a:bodyPr>
          <a:lstStyle/>
          <a:p>
            <a:r>
              <a:rPr lang="en-US" sz="2400" dirty="0"/>
              <a:t>Mercury’s revolution around the Sun takes only 87.97 days.</a:t>
            </a:r>
          </a:p>
          <a:p>
            <a:endParaRPr lang="en-US" sz="2400" dirty="0"/>
          </a:p>
          <a:p>
            <a:r>
              <a:rPr lang="en-US" sz="2400" dirty="0"/>
              <a:t>It has the shortest and fastest orbit around the Sun.</a:t>
            </a:r>
          </a:p>
          <a:p>
            <a:endParaRPr lang="en-US" sz="2400" dirty="0"/>
          </a:p>
          <a:p>
            <a:r>
              <a:rPr lang="en-US" sz="2400" dirty="0"/>
              <a:t>Shape of the orbit is an oval.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mercury's orbits">
            <a:extLst>
              <a:ext uri="{FF2B5EF4-FFF2-40B4-BE49-F238E27FC236}">
                <a16:creationId xmlns:a16="http://schemas.microsoft.com/office/drawing/2014/main" id="{1ADE16C8-F4CB-45AA-BA1F-9350DBD26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2183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1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D1FD-E229-410B-A1F9-0A9F7D47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134145"/>
            <a:ext cx="5638994" cy="14244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Composition</a:t>
            </a:r>
          </a:p>
        </p:txBody>
      </p:sp>
      <p:pic>
        <p:nvPicPr>
          <p:cNvPr id="7170" name="Picture 2" descr="Image result for mercury composition">
            <a:extLst>
              <a:ext uri="{FF2B5EF4-FFF2-40B4-BE49-F238E27FC236}">
                <a16:creationId xmlns:a16="http://schemas.microsoft.com/office/drawing/2014/main" id="{3CD183F6-7449-4AD0-9B33-09D3900A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19" y="447140"/>
            <a:ext cx="4316379" cy="29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Image result for mercury composition">
            <a:extLst>
              <a:ext uri="{FF2B5EF4-FFF2-40B4-BE49-F238E27FC236}">
                <a16:creationId xmlns:a16="http://schemas.microsoft.com/office/drawing/2014/main" id="{6E850BC0-DE14-453C-9444-53540B98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19" y="3528882"/>
            <a:ext cx="4316379" cy="31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A05B-AB91-4B53-BF0C-A894E25C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338183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One of four terrestrial planets in the Solar System.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Second densest planet after Earth.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Mercury has a silicate crust with a most likely both a liquid and solid core.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Mercury’s density implies that its core is large and composed of iron.</a:t>
            </a:r>
          </a:p>
        </p:txBody>
      </p:sp>
    </p:spTree>
    <p:extLst>
      <p:ext uri="{BB962C8B-B14F-4D97-AF65-F5344CB8AC3E}">
        <p14:creationId xmlns:p14="http://schemas.microsoft.com/office/powerpoint/2010/main" val="152340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rcury surface">
            <a:extLst>
              <a:ext uri="{FF2B5EF4-FFF2-40B4-BE49-F238E27FC236}">
                <a16:creationId xmlns:a16="http://schemas.microsoft.com/office/drawing/2014/main" id="{76989B5D-13BC-4466-A406-0390883A7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 b="1872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B946C-911A-4460-9C76-9E2FEEBC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Conditions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8BA2-EE6B-427D-AE81-95B5B33F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2804402"/>
            <a:ext cx="4593021" cy="3821417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of Mercury’s surface ranges from -180 °C to 425 °C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makes it the most extreme temperature change in the Solar System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Mercury’s surface is covered in craters as it is very old.</a:t>
            </a:r>
          </a:p>
        </p:txBody>
      </p:sp>
    </p:spTree>
    <p:extLst>
      <p:ext uri="{BB962C8B-B14F-4D97-AF65-F5344CB8AC3E}">
        <p14:creationId xmlns:p14="http://schemas.microsoft.com/office/powerpoint/2010/main" val="165285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3C29-E6BD-42E1-8825-8D807362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Interesting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0189-0F3D-4A20-9C18-420AC9F0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stars behind it would go by moving three times faster.</a:t>
            </a:r>
          </a:p>
          <a:p>
            <a:endParaRPr lang="en-US" dirty="0"/>
          </a:p>
          <a:p>
            <a:r>
              <a:rPr lang="en-US" dirty="0"/>
              <a:t>Standing on Mercury, the whole heliosphere is visible due to the lack of an atmosphere and almost negligible magnetic field.</a:t>
            </a:r>
          </a:p>
          <a:p>
            <a:endParaRPr lang="en-US" dirty="0"/>
          </a:p>
          <a:p>
            <a:r>
              <a:rPr lang="en-US" dirty="0"/>
              <a:t>No one was sure of what Mercury looked until Mariner 10 flew by it in 1974. The only other probes sent to Mercury are MESSENGER (2013) and </a:t>
            </a:r>
            <a:r>
              <a:rPr lang="en-US" dirty="0" err="1"/>
              <a:t>BepiColombo</a:t>
            </a:r>
            <a:r>
              <a:rPr lang="en-US" dirty="0"/>
              <a:t> (will arrive in 2024).</a:t>
            </a:r>
          </a:p>
        </p:txBody>
      </p:sp>
    </p:spTree>
    <p:extLst>
      <p:ext uri="{BB962C8B-B14F-4D97-AF65-F5344CB8AC3E}">
        <p14:creationId xmlns:p14="http://schemas.microsoft.com/office/powerpoint/2010/main" val="251305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770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The Inner Planets</vt:lpstr>
      <vt:lpstr>The Inner Planets</vt:lpstr>
      <vt:lpstr>Etymology of Venus</vt:lpstr>
      <vt:lpstr>Basic Info: Mercury</vt:lpstr>
      <vt:lpstr>Planetary Rotation</vt:lpstr>
      <vt:lpstr>Planetary Orbit</vt:lpstr>
      <vt:lpstr>Composition</vt:lpstr>
      <vt:lpstr>Surface Conditions</vt:lpstr>
      <vt:lpstr>Interesting Facts</vt:lpstr>
      <vt:lpstr>How to View Mercury</vt:lpstr>
      <vt:lpstr>Mercury Transit Viewings (Nov. 11, 2019)</vt:lpstr>
      <vt:lpstr>Etymology of Venus</vt:lpstr>
      <vt:lpstr>Basic Info: Venus</vt:lpstr>
      <vt:lpstr>Planetary Orbit and Rotation</vt:lpstr>
      <vt:lpstr>Composition</vt:lpstr>
      <vt:lpstr>Surface Conditions</vt:lpstr>
      <vt:lpstr>Exploration of Venus</vt:lpstr>
      <vt:lpstr>Interesting Facts</vt:lpstr>
      <vt:lpstr>How to View Venus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Inner Planets</dc:title>
  <dc:creator>Wilde, Payson</dc:creator>
  <cp:lastModifiedBy>Lulay, Kenneth</cp:lastModifiedBy>
  <cp:revision>3</cp:revision>
  <dcterms:created xsi:type="dcterms:W3CDTF">2019-09-17T21:58:26Z</dcterms:created>
  <dcterms:modified xsi:type="dcterms:W3CDTF">2019-09-17T22:23:16Z</dcterms:modified>
</cp:coreProperties>
</file>