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18"/>
  </p:notesMasterIdLst>
  <p:sldIdLst>
    <p:sldId id="256" r:id="rId2"/>
    <p:sldId id="258" r:id="rId3"/>
    <p:sldId id="271" r:id="rId4"/>
    <p:sldId id="259" r:id="rId5"/>
    <p:sldId id="261" r:id="rId6"/>
    <p:sldId id="264" r:id="rId7"/>
    <p:sldId id="265" r:id="rId8"/>
    <p:sldId id="268" r:id="rId9"/>
    <p:sldId id="269" r:id="rId10"/>
    <p:sldId id="270" r:id="rId11"/>
    <p:sldId id="277" r:id="rId12"/>
    <p:sldId id="274" r:id="rId13"/>
    <p:sldId id="272" r:id="rId14"/>
    <p:sldId id="276" r:id="rId15"/>
    <p:sldId id="267"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2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64CF1-0E01-4D35-AD7B-F0BEC60F92A0}" type="datetimeFigureOut">
              <a:rPr lang="en-US" smtClean="0"/>
              <a:t>11/25/2019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F6E01-F303-4C55-82E3-FE372633CDD2}" type="slidenum">
              <a:rPr lang="en-US" smtClean="0"/>
              <a:t>‹#›</a:t>
            </a:fld>
            <a:endParaRPr lang="en-US"/>
          </a:p>
        </p:txBody>
      </p:sp>
    </p:spTree>
    <p:extLst>
      <p:ext uri="{BB962C8B-B14F-4D97-AF65-F5344CB8AC3E}">
        <p14:creationId xmlns:p14="http://schemas.microsoft.com/office/powerpoint/2010/main" val="351489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Webb was the Administrator of NASA from 1961-68</a:t>
            </a:r>
          </a:p>
          <a:p>
            <a:pPr marL="171450" indent="-171450">
              <a:buFontTx/>
              <a:buChar char="-"/>
            </a:pPr>
            <a:r>
              <a:rPr lang="en-US" dirty="0"/>
              <a:t>Sponsored by over 20 countries, and spearheaded by NASA, the ESA, and the CSA, which stand for European and Canadian Space Agencies</a:t>
            </a:r>
          </a:p>
          <a:p>
            <a:pPr marL="171450" indent="-171450">
              <a:buFontTx/>
              <a:buChar char="-"/>
            </a:pPr>
            <a:endParaRPr lang="en-US" dirty="0"/>
          </a:p>
          <a:p>
            <a:pPr marL="171450" indent="-171450">
              <a:buFontTx/>
              <a:buChar char="-"/>
            </a:pPr>
            <a:r>
              <a:rPr lang="en-US" dirty="0"/>
              <a:t>Specifically to observe the “first light” from the Big Bang and how that played into formation of galaxies</a:t>
            </a:r>
          </a:p>
        </p:txBody>
      </p:sp>
      <p:sp>
        <p:nvSpPr>
          <p:cNvPr id="4" name="Slide Number Placeholder 3"/>
          <p:cNvSpPr>
            <a:spLocks noGrp="1"/>
          </p:cNvSpPr>
          <p:nvPr>
            <p:ph type="sldNum" sz="quarter" idx="5"/>
          </p:nvPr>
        </p:nvSpPr>
        <p:spPr/>
        <p:txBody>
          <a:bodyPr/>
          <a:lstStyle/>
          <a:p>
            <a:fld id="{748F6E01-F303-4C55-82E3-FE372633CDD2}" type="slidenum">
              <a:rPr lang="en-US" smtClean="0"/>
              <a:t>2</a:t>
            </a:fld>
            <a:endParaRPr lang="en-US"/>
          </a:p>
        </p:txBody>
      </p:sp>
    </p:spTree>
    <p:extLst>
      <p:ext uri="{BB962C8B-B14F-4D97-AF65-F5344CB8AC3E}">
        <p14:creationId xmlns:p14="http://schemas.microsoft.com/office/powerpoint/2010/main" val="399209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 the universe started cooling after the Big Bang, protons and neutrons became ionized atoms of Hydrogen and Helium attracted electrons, making them neutral atoms and simultaneously allowing light to travel for the first time</a:t>
            </a:r>
          </a:p>
          <a:p>
            <a:pPr marL="171450" indent="-171450">
              <a:buFontTx/>
              <a:buChar char="-"/>
            </a:pPr>
            <a:r>
              <a:rPr lang="en-US" dirty="0"/>
              <a:t>Scientists plan to compare today’s spiral and elliptical galaxies to the faintest and earliest galaxies that can be observed</a:t>
            </a:r>
          </a:p>
          <a:p>
            <a:pPr marL="171450" indent="-171450">
              <a:buFontTx/>
              <a:buChar char="-"/>
            </a:pPr>
            <a:r>
              <a:rPr lang="en-US" dirty="0"/>
              <a:t>The Webb will be able to “see” through dust and gas clouds that appear opaque to the likes of Hubble ST and make new conclusions about the birth of stars</a:t>
            </a:r>
          </a:p>
          <a:p>
            <a:pPr marL="171450" indent="-171450">
              <a:buFontTx/>
              <a:buChar char="-"/>
            </a:pPr>
            <a:r>
              <a:rPr lang="en-US" dirty="0"/>
              <a:t>Overall, the goal is to achieve some fresh insight into how and why life exists here on Earth, and if it does elsewhere </a:t>
            </a:r>
          </a:p>
        </p:txBody>
      </p:sp>
      <p:sp>
        <p:nvSpPr>
          <p:cNvPr id="4" name="Slide Number Placeholder 3"/>
          <p:cNvSpPr>
            <a:spLocks noGrp="1"/>
          </p:cNvSpPr>
          <p:nvPr>
            <p:ph type="sldNum" sz="quarter" idx="5"/>
          </p:nvPr>
        </p:nvSpPr>
        <p:spPr/>
        <p:txBody>
          <a:bodyPr/>
          <a:lstStyle/>
          <a:p>
            <a:fld id="{748F6E01-F303-4C55-82E3-FE372633CDD2}" type="slidenum">
              <a:rPr lang="en-US" smtClean="0"/>
              <a:t>11</a:t>
            </a:fld>
            <a:endParaRPr lang="en-US"/>
          </a:p>
        </p:txBody>
      </p:sp>
    </p:spTree>
    <p:extLst>
      <p:ext uri="{BB962C8B-B14F-4D97-AF65-F5344CB8AC3E}">
        <p14:creationId xmlns:p14="http://schemas.microsoft.com/office/powerpoint/2010/main" val="44939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Ariane 5 Rocket was a contribution by the ESA, or European Space Agency, and is one of the most reliable launch vehicles</a:t>
            </a:r>
          </a:p>
          <a:p>
            <a:pPr marL="0" indent="0">
              <a:buFontTx/>
              <a:buNone/>
            </a:pPr>
            <a:r>
              <a:rPr lang="en-US" dirty="0"/>
              <a:t>- This specific launch location uses the spin of the Earth near the equator to give the launch an additional push (1670km/</a:t>
            </a:r>
            <a:r>
              <a:rPr lang="en-US" dirty="0" err="1"/>
              <a:t>hr</a:t>
            </a:r>
            <a:r>
              <a:rPr lang="en-US" dirty="0"/>
              <a:t>)</a:t>
            </a:r>
          </a:p>
          <a:p>
            <a:pPr marL="171450" indent="-171450">
              <a:buFontTx/>
              <a:buChar char="-"/>
            </a:pPr>
            <a:r>
              <a:rPr lang="en-US" dirty="0"/>
              <a:t>The journey to L2 will take a total of 30 days (roughly 1 million miles), during which the JWST will deploy to full size, as you can see in the picture on the right</a:t>
            </a:r>
          </a:p>
        </p:txBody>
      </p:sp>
      <p:sp>
        <p:nvSpPr>
          <p:cNvPr id="4" name="Slide Number Placeholder 3"/>
          <p:cNvSpPr>
            <a:spLocks noGrp="1"/>
          </p:cNvSpPr>
          <p:nvPr>
            <p:ph type="sldNum" sz="quarter" idx="5"/>
          </p:nvPr>
        </p:nvSpPr>
        <p:spPr/>
        <p:txBody>
          <a:bodyPr/>
          <a:lstStyle/>
          <a:p>
            <a:fld id="{748F6E01-F303-4C55-82E3-FE372633CDD2}" type="slidenum">
              <a:rPr lang="en-US" smtClean="0"/>
              <a:t>12</a:t>
            </a:fld>
            <a:endParaRPr lang="en-US"/>
          </a:p>
        </p:txBody>
      </p:sp>
    </p:spTree>
    <p:extLst>
      <p:ext uri="{BB962C8B-B14F-4D97-AF65-F5344CB8AC3E}">
        <p14:creationId xmlns:p14="http://schemas.microsoft.com/office/powerpoint/2010/main" val="1130964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L2 is the point in the Earth-Sun-Moon system that is known to gravitational equilibrium</a:t>
            </a:r>
          </a:p>
          <a:p>
            <a:pPr marL="171450" indent="-171450">
              <a:buFontTx/>
              <a:buChar char="-"/>
            </a:pPr>
            <a:r>
              <a:rPr lang="en-US" dirty="0"/>
              <a:t>The orbit, however, is not a traditional one. The Webb is actually orbiting the sun at an equilibrium point with no gravitational pull, so its “halo” orbit is more like controlled drifting</a:t>
            </a:r>
          </a:p>
          <a:p>
            <a:pPr marL="171450" indent="-171450">
              <a:buFontTx/>
              <a:buChar char="-"/>
            </a:pPr>
            <a:r>
              <a:rPr lang="en-US" dirty="0"/>
              <a:t>Adjustments to keep the Webb in position range from 2-4 m/s per year and occur via onboard thrusters</a:t>
            </a:r>
          </a:p>
        </p:txBody>
      </p:sp>
      <p:sp>
        <p:nvSpPr>
          <p:cNvPr id="4" name="Slide Number Placeholder 3"/>
          <p:cNvSpPr>
            <a:spLocks noGrp="1"/>
          </p:cNvSpPr>
          <p:nvPr>
            <p:ph type="sldNum" sz="quarter" idx="5"/>
          </p:nvPr>
        </p:nvSpPr>
        <p:spPr/>
        <p:txBody>
          <a:bodyPr/>
          <a:lstStyle/>
          <a:p>
            <a:fld id="{748F6E01-F303-4C55-82E3-FE372633CDD2}" type="slidenum">
              <a:rPr lang="en-US" smtClean="0"/>
              <a:t>13</a:t>
            </a:fld>
            <a:endParaRPr lang="en-US"/>
          </a:p>
        </p:txBody>
      </p:sp>
    </p:spTree>
    <p:extLst>
      <p:ext uri="{BB962C8B-B14F-4D97-AF65-F5344CB8AC3E}">
        <p14:creationId xmlns:p14="http://schemas.microsoft.com/office/powerpoint/2010/main" val="427930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Headquarters of the ground-based operations are located at the Space Telescope Science Institute in Baltimore, Maryland, near Johns Hopkins University</a:t>
            </a:r>
          </a:p>
          <a:p>
            <a:pPr marL="171450" indent="-171450">
              <a:buFontTx/>
              <a:buChar char="-"/>
            </a:pPr>
            <a:r>
              <a:rPr lang="en-US" dirty="0"/>
              <a:t>The operations are responsible for receiving transmissions with scientific data and distributing online to the astronomical community</a:t>
            </a:r>
          </a:p>
          <a:p>
            <a:pPr marL="171450" indent="-171450">
              <a:buFontTx/>
              <a:buChar char="-"/>
            </a:pPr>
            <a:r>
              <a:rPr lang="en-US" dirty="0"/>
              <a:t>Similar to the Hubble Space Telescope, anyone can submit proposals for observations</a:t>
            </a:r>
          </a:p>
        </p:txBody>
      </p:sp>
      <p:sp>
        <p:nvSpPr>
          <p:cNvPr id="4" name="Slide Number Placeholder 3"/>
          <p:cNvSpPr>
            <a:spLocks noGrp="1"/>
          </p:cNvSpPr>
          <p:nvPr>
            <p:ph type="sldNum" sz="quarter" idx="5"/>
          </p:nvPr>
        </p:nvSpPr>
        <p:spPr/>
        <p:txBody>
          <a:bodyPr/>
          <a:lstStyle/>
          <a:p>
            <a:fld id="{748F6E01-F303-4C55-82E3-FE372633CDD2}" type="slidenum">
              <a:rPr lang="en-US" smtClean="0"/>
              <a:t>14</a:t>
            </a:fld>
            <a:endParaRPr lang="en-US"/>
          </a:p>
        </p:txBody>
      </p:sp>
    </p:spTree>
    <p:extLst>
      <p:ext uri="{BB962C8B-B14F-4D97-AF65-F5344CB8AC3E}">
        <p14:creationId xmlns:p14="http://schemas.microsoft.com/office/powerpoint/2010/main" val="418972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Objects from the formation of the Universe undergo a Cosmological Redshift, which basically means wavelength increases as light travels due to electromagnetic radiation</a:t>
            </a:r>
          </a:p>
        </p:txBody>
      </p:sp>
      <p:sp>
        <p:nvSpPr>
          <p:cNvPr id="4" name="Slide Number Placeholder 3"/>
          <p:cNvSpPr>
            <a:spLocks noGrp="1"/>
          </p:cNvSpPr>
          <p:nvPr>
            <p:ph type="sldNum" sz="quarter" idx="5"/>
          </p:nvPr>
        </p:nvSpPr>
        <p:spPr/>
        <p:txBody>
          <a:bodyPr/>
          <a:lstStyle/>
          <a:p>
            <a:fld id="{748F6E01-F303-4C55-82E3-FE372633CDD2}" type="slidenum">
              <a:rPr lang="en-US" smtClean="0"/>
              <a:t>3</a:t>
            </a:fld>
            <a:endParaRPr lang="en-US"/>
          </a:p>
        </p:txBody>
      </p:sp>
    </p:spTree>
    <p:extLst>
      <p:ext uri="{BB962C8B-B14F-4D97-AF65-F5344CB8AC3E}">
        <p14:creationId xmlns:p14="http://schemas.microsoft.com/office/powerpoint/2010/main" val="270338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Over $10 billion USD to maintain operational costs to-date</a:t>
            </a:r>
          </a:p>
        </p:txBody>
      </p:sp>
      <p:sp>
        <p:nvSpPr>
          <p:cNvPr id="4" name="Slide Number Placeholder 3"/>
          <p:cNvSpPr>
            <a:spLocks noGrp="1"/>
          </p:cNvSpPr>
          <p:nvPr>
            <p:ph type="sldNum" sz="quarter" idx="5"/>
          </p:nvPr>
        </p:nvSpPr>
        <p:spPr/>
        <p:txBody>
          <a:bodyPr/>
          <a:lstStyle/>
          <a:p>
            <a:fld id="{748F6E01-F303-4C55-82E3-FE372633CDD2}" type="slidenum">
              <a:rPr lang="en-US" smtClean="0"/>
              <a:t>4</a:t>
            </a:fld>
            <a:endParaRPr lang="en-US"/>
          </a:p>
        </p:txBody>
      </p:sp>
    </p:spTree>
    <p:extLst>
      <p:ext uri="{BB962C8B-B14F-4D97-AF65-F5344CB8AC3E}">
        <p14:creationId xmlns:p14="http://schemas.microsoft.com/office/powerpoint/2010/main" val="193886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onset of planning in 1996, the original launch year was scheduled to be in 2007</a:t>
            </a:r>
          </a:p>
        </p:txBody>
      </p:sp>
      <p:sp>
        <p:nvSpPr>
          <p:cNvPr id="4" name="Slide Number Placeholder 3"/>
          <p:cNvSpPr>
            <a:spLocks noGrp="1"/>
          </p:cNvSpPr>
          <p:nvPr>
            <p:ph type="sldNum" sz="quarter" idx="5"/>
          </p:nvPr>
        </p:nvSpPr>
        <p:spPr/>
        <p:txBody>
          <a:bodyPr/>
          <a:lstStyle/>
          <a:p>
            <a:fld id="{748F6E01-F303-4C55-82E3-FE372633CDD2}" type="slidenum">
              <a:rPr lang="en-US" smtClean="0"/>
              <a:t>5</a:t>
            </a:fld>
            <a:endParaRPr lang="en-US"/>
          </a:p>
        </p:txBody>
      </p:sp>
    </p:spTree>
    <p:extLst>
      <p:ext uri="{BB962C8B-B14F-4D97-AF65-F5344CB8AC3E}">
        <p14:creationId xmlns:p14="http://schemas.microsoft.com/office/powerpoint/2010/main" val="380743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By the time construction began, the budget had grown 10 times over, from $500 million to $5 billion</a:t>
            </a:r>
          </a:p>
          <a:p>
            <a:pPr marL="171450" indent="-171450">
              <a:buFontTx/>
              <a:buChar char="-"/>
            </a:pPr>
            <a:r>
              <a:rPr lang="en-US" dirty="0"/>
              <a:t>In 2010, after the Critical Design Review of the project, the budget grew by another $1.5 billion and the launch date was pushed to late 2015</a:t>
            </a:r>
          </a:p>
          <a:p>
            <a:pPr marL="171450" indent="-171450">
              <a:buFontTx/>
              <a:buChar char="-"/>
            </a:pPr>
            <a:r>
              <a:rPr lang="en-US" dirty="0"/>
              <a:t>A year later, due to poor management and a history of being over-budget, the US House of Representatives moved to cancel the project altogether, as well as cut NASA’s overall budget by $1.9 billion</a:t>
            </a:r>
          </a:p>
          <a:p>
            <a:pPr marL="171450" indent="-171450">
              <a:buFontTx/>
              <a:buChar char="-"/>
            </a:pPr>
            <a:r>
              <a:rPr lang="en-US" dirty="0"/>
              <a:t>In response, the American Astronomical Society, as well as members of the Senate and press, pushed to continue the project</a:t>
            </a:r>
          </a:p>
          <a:p>
            <a:pPr marL="171450" indent="-171450">
              <a:buFontTx/>
              <a:buChar char="-"/>
            </a:pPr>
            <a:r>
              <a:rPr lang="en-US" dirty="0"/>
              <a:t>As a result, Congress reversed plans to cancel and capped the budget at $8 billion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48F6E01-F303-4C55-82E3-FE372633CDD2}" type="slidenum">
              <a:rPr lang="en-US" smtClean="0"/>
              <a:t>6</a:t>
            </a:fld>
            <a:endParaRPr lang="en-US"/>
          </a:p>
        </p:txBody>
      </p:sp>
    </p:spTree>
    <p:extLst>
      <p:ext uri="{BB962C8B-B14F-4D97-AF65-F5344CB8AC3E}">
        <p14:creationId xmlns:p14="http://schemas.microsoft.com/office/powerpoint/2010/main" val="118747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Uses precision micro motors for very fine adjustments to the alignment of the mirrors</a:t>
            </a:r>
          </a:p>
          <a:p>
            <a:r>
              <a:rPr lang="en-US" dirty="0"/>
              <a:t>- Design called “Three Mirror </a:t>
            </a:r>
            <a:r>
              <a:rPr lang="en-US" dirty="0" err="1"/>
              <a:t>Anastigmat</a:t>
            </a:r>
            <a:r>
              <a:rPr lang="en-US" dirty="0"/>
              <a:t>” which utilizes a specific geometry to reduce optical aberrations</a:t>
            </a:r>
          </a:p>
        </p:txBody>
      </p:sp>
      <p:sp>
        <p:nvSpPr>
          <p:cNvPr id="4" name="Slide Number Placeholder 3"/>
          <p:cNvSpPr>
            <a:spLocks noGrp="1"/>
          </p:cNvSpPr>
          <p:nvPr>
            <p:ph type="sldNum" sz="quarter" idx="5"/>
          </p:nvPr>
        </p:nvSpPr>
        <p:spPr/>
        <p:txBody>
          <a:bodyPr/>
          <a:lstStyle/>
          <a:p>
            <a:fld id="{748F6E01-F303-4C55-82E3-FE372633CDD2}" type="slidenum">
              <a:rPr lang="en-US" smtClean="0"/>
              <a:t>7</a:t>
            </a:fld>
            <a:endParaRPr lang="en-US"/>
          </a:p>
        </p:txBody>
      </p:sp>
    </p:spTree>
    <p:extLst>
      <p:ext uri="{BB962C8B-B14F-4D97-AF65-F5344CB8AC3E}">
        <p14:creationId xmlns:p14="http://schemas.microsoft.com/office/powerpoint/2010/main" val="41489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Purpose of the Sunshield is to provide the correct environment for infrared observations, which occurs at temperatures below 50K</a:t>
            </a:r>
          </a:p>
          <a:p>
            <a:pPr marL="171450" indent="-171450">
              <a:buFontTx/>
              <a:buChar char="-"/>
            </a:pPr>
            <a:r>
              <a:rPr lang="en-US" dirty="0"/>
              <a:t>Anything above this temperature would allow infrared radiation from the telescope itself to disrupt the instruments</a:t>
            </a:r>
          </a:p>
          <a:p>
            <a:pPr marL="171450" indent="-171450">
              <a:buFontTx/>
              <a:buChar char="-"/>
            </a:pPr>
            <a:r>
              <a:rPr lang="en-US" dirty="0"/>
              <a:t>So the Sunshield blocks light and heat from the Sun, Moon, and Earth</a:t>
            </a:r>
          </a:p>
          <a:p>
            <a:pPr marL="171450" indent="-171450">
              <a:buFontTx/>
              <a:buChar char="-"/>
            </a:pPr>
            <a:r>
              <a:rPr lang="en-US" dirty="0"/>
              <a:t>Lagrange Points – Earth, Sun, Moon, and L2 – create a diamond-shaped geometry that keeps all three points on the same side of the spacecraft at all times to provide very stable operating temperatures (basically creates a hot side and a cold side of the Webb)</a:t>
            </a:r>
          </a:p>
          <a:p>
            <a:pPr marL="171450" indent="-171450">
              <a:buFontTx/>
              <a:buChar char="-"/>
            </a:pPr>
            <a:r>
              <a:rPr lang="en-US" dirty="0"/>
              <a:t>Aluminum on one side, silicon on the other</a:t>
            </a:r>
          </a:p>
          <a:p>
            <a:pPr marL="171450" indent="-171450">
              <a:buFontTx/>
              <a:buChar char="-"/>
            </a:pPr>
            <a:r>
              <a:rPr lang="en-US" dirty="0"/>
              <a:t>Accidental tears during testing are attributed to slowing down the project </a:t>
            </a:r>
          </a:p>
        </p:txBody>
      </p:sp>
      <p:sp>
        <p:nvSpPr>
          <p:cNvPr id="4" name="Slide Number Placeholder 3"/>
          <p:cNvSpPr>
            <a:spLocks noGrp="1"/>
          </p:cNvSpPr>
          <p:nvPr>
            <p:ph type="sldNum" sz="quarter" idx="5"/>
          </p:nvPr>
        </p:nvSpPr>
        <p:spPr/>
        <p:txBody>
          <a:bodyPr/>
          <a:lstStyle/>
          <a:p>
            <a:fld id="{748F6E01-F303-4C55-82E3-FE372633CDD2}" type="slidenum">
              <a:rPr lang="en-US" smtClean="0"/>
              <a:t>8</a:t>
            </a:fld>
            <a:endParaRPr lang="en-US"/>
          </a:p>
        </p:txBody>
      </p:sp>
    </p:spTree>
    <p:extLst>
      <p:ext uri="{BB962C8B-B14F-4D97-AF65-F5344CB8AC3E}">
        <p14:creationId xmlns:p14="http://schemas.microsoft.com/office/powerpoint/2010/main" val="14976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Spacecraft Bus is the primary support component, as it is where the majority of computing, communication, propulsion and structural mechanisms reside </a:t>
            </a:r>
          </a:p>
        </p:txBody>
      </p:sp>
      <p:sp>
        <p:nvSpPr>
          <p:cNvPr id="4" name="Slide Number Placeholder 3"/>
          <p:cNvSpPr>
            <a:spLocks noGrp="1"/>
          </p:cNvSpPr>
          <p:nvPr>
            <p:ph type="sldNum" sz="quarter" idx="5"/>
          </p:nvPr>
        </p:nvSpPr>
        <p:spPr/>
        <p:txBody>
          <a:bodyPr/>
          <a:lstStyle/>
          <a:p>
            <a:fld id="{748F6E01-F303-4C55-82E3-FE372633CDD2}" type="slidenum">
              <a:rPr lang="en-US" smtClean="0"/>
              <a:t>9</a:t>
            </a:fld>
            <a:endParaRPr lang="en-US"/>
          </a:p>
        </p:txBody>
      </p:sp>
    </p:spTree>
    <p:extLst>
      <p:ext uri="{BB962C8B-B14F-4D97-AF65-F5344CB8AC3E}">
        <p14:creationId xmlns:p14="http://schemas.microsoft.com/office/powerpoint/2010/main" val="427952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NIRCam</a:t>
            </a:r>
            <a:r>
              <a:rPr lang="en-US" dirty="0"/>
              <a:t> stands for Near Infrared Camera, and it has a spectral range of 0.6 to 5 micrometers</a:t>
            </a:r>
          </a:p>
          <a:p>
            <a:pPr marL="171450" indent="-171450">
              <a:buFontTx/>
              <a:buChar char="-"/>
            </a:pPr>
            <a:r>
              <a:rPr lang="en-US" dirty="0" err="1"/>
              <a:t>NIRSpec</a:t>
            </a:r>
            <a:r>
              <a:rPr lang="en-US" dirty="0"/>
              <a:t> stands for Near Infrared </a:t>
            </a:r>
            <a:r>
              <a:rPr lang="en-US" dirty="0" err="1"/>
              <a:t>Spectography</a:t>
            </a:r>
            <a:r>
              <a:rPr lang="en-US" dirty="0"/>
              <a:t>, and it provides three different observation modes: low-resolution, multi-object, and integral field</a:t>
            </a:r>
          </a:p>
          <a:p>
            <a:pPr marL="171450" indent="-171450">
              <a:buFontTx/>
              <a:buChar char="-"/>
            </a:pPr>
            <a:r>
              <a:rPr lang="en-US" dirty="0"/>
              <a:t>MIRI stands for Mid Infrared Instrument, and it has a spectral range of 5 to 27 micrometers</a:t>
            </a:r>
          </a:p>
          <a:p>
            <a:pPr marL="171450" indent="-171450">
              <a:buFontTx/>
              <a:buChar char="-"/>
            </a:pPr>
            <a:r>
              <a:rPr lang="en-US" i="0" dirty="0"/>
              <a:t>FGS/NIRISS stands for Fine Guidance Sensor &amp; Near Infrared Imager &amp; </a:t>
            </a:r>
            <a:r>
              <a:rPr lang="en-US" i="0" dirty="0" err="1"/>
              <a:t>Slitless</a:t>
            </a:r>
            <a:r>
              <a:rPr lang="en-US" i="0" dirty="0"/>
              <a:t> Spectrograph, which essentially finely steers the mirrors for image stabilization</a:t>
            </a:r>
            <a:endParaRPr lang="en-US" dirty="0"/>
          </a:p>
        </p:txBody>
      </p:sp>
      <p:sp>
        <p:nvSpPr>
          <p:cNvPr id="4" name="Slide Number Placeholder 3"/>
          <p:cNvSpPr>
            <a:spLocks noGrp="1"/>
          </p:cNvSpPr>
          <p:nvPr>
            <p:ph type="sldNum" sz="quarter" idx="5"/>
          </p:nvPr>
        </p:nvSpPr>
        <p:spPr/>
        <p:txBody>
          <a:bodyPr/>
          <a:lstStyle/>
          <a:p>
            <a:fld id="{748F6E01-F303-4C55-82E3-FE372633CDD2}" type="slidenum">
              <a:rPr lang="en-US" smtClean="0"/>
              <a:t>10</a:t>
            </a:fld>
            <a:endParaRPr lang="en-US"/>
          </a:p>
        </p:txBody>
      </p:sp>
    </p:spTree>
    <p:extLst>
      <p:ext uri="{BB962C8B-B14F-4D97-AF65-F5344CB8AC3E}">
        <p14:creationId xmlns:p14="http://schemas.microsoft.com/office/powerpoint/2010/main" val="109440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143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139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864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378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152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740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11/25/2019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231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11/25/2019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662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11/25/2019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353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6075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11/25/2019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927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11/25/2019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636365732"/>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rlz2nNfknww"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rlz2nNfknw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jwst.nasa.gov/content/observatory/ote/mirrors/index.html#1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87B7E-9FAC-483E-BABD-28CFAA8E67B8}"/>
              </a:ext>
            </a:extLst>
          </p:cNvPr>
          <p:cNvPicPr>
            <a:picLocks noChangeAspect="1"/>
          </p:cNvPicPr>
          <p:nvPr/>
        </p:nvPicPr>
        <p:blipFill rotWithShape="1">
          <a:blip r:embed="rId2">
            <a:alphaModFix amt="50000"/>
          </a:blip>
          <a:srcRect t="27420" b="16330"/>
          <a:stretch/>
        </p:blipFill>
        <p:spPr>
          <a:xfrm>
            <a:off x="20" y="1"/>
            <a:ext cx="12191980" cy="6857999"/>
          </a:xfrm>
          <a:prstGeom prst="rect">
            <a:avLst/>
          </a:prstGeom>
        </p:spPr>
      </p:pic>
      <p:sp>
        <p:nvSpPr>
          <p:cNvPr id="2" name="Title 1">
            <a:extLst>
              <a:ext uri="{FF2B5EF4-FFF2-40B4-BE49-F238E27FC236}">
                <a16:creationId xmlns:a16="http://schemas.microsoft.com/office/drawing/2014/main" id="{6601D85E-23B5-4831-AAB8-DB88657F2271}"/>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latin typeface="Arial Black" panose="020B0A04020102020204" pitchFamily="34" charset="0"/>
              </a:rPr>
              <a:t>James Webb Space Telescope</a:t>
            </a:r>
          </a:p>
        </p:txBody>
      </p:sp>
      <p:sp>
        <p:nvSpPr>
          <p:cNvPr id="3" name="Subtitle 2">
            <a:extLst>
              <a:ext uri="{FF2B5EF4-FFF2-40B4-BE49-F238E27FC236}">
                <a16:creationId xmlns:a16="http://schemas.microsoft.com/office/drawing/2014/main" id="{40466350-8373-413C-AB48-87AAB6601D9A}"/>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latin typeface="Arial Black" panose="020B0A04020102020204" pitchFamily="34" charset="0"/>
              </a:rPr>
              <a:t>Matt Haney – Telescope Design – 2019</a:t>
            </a:r>
          </a:p>
        </p:txBody>
      </p:sp>
    </p:spTree>
    <p:extLst>
      <p:ext uri="{BB962C8B-B14F-4D97-AF65-F5344CB8AC3E}">
        <p14:creationId xmlns:p14="http://schemas.microsoft.com/office/powerpoint/2010/main" val="33609029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Features: Instrumentation</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Integrated Science Instrument Module (ISIM)</a:t>
            </a:r>
          </a:p>
          <a:p>
            <a:pPr lvl="1"/>
            <a:r>
              <a:rPr lang="en-US" dirty="0">
                <a:latin typeface="Arial" panose="020B0604020202020204" pitchFamily="34" charset="0"/>
                <a:cs typeface="Arial" panose="020B0604020202020204" pitchFamily="34" charset="0"/>
              </a:rPr>
              <a:t>Electrical Power</a:t>
            </a:r>
          </a:p>
          <a:p>
            <a:pPr lvl="1"/>
            <a:r>
              <a:rPr lang="en-US" dirty="0">
                <a:latin typeface="Arial" panose="020B0604020202020204" pitchFamily="34" charset="0"/>
                <a:cs typeface="Arial" panose="020B0604020202020204" pitchFamily="34" charset="0"/>
              </a:rPr>
              <a:t>Computing Resources</a:t>
            </a:r>
          </a:p>
          <a:p>
            <a:pPr lvl="1"/>
            <a:r>
              <a:rPr lang="en-US" dirty="0">
                <a:latin typeface="Arial" panose="020B0604020202020204" pitchFamily="34" charset="0"/>
                <a:cs typeface="Arial" panose="020B0604020202020204" pitchFamily="34" charset="0"/>
              </a:rPr>
              <a:t>Cooling Capabilities</a:t>
            </a:r>
          </a:p>
          <a:p>
            <a:pPr lvl="1"/>
            <a:r>
              <a:rPr lang="en-US" dirty="0">
                <a:latin typeface="Arial" panose="020B0604020202020204" pitchFamily="34" charset="0"/>
                <a:cs typeface="Arial" panose="020B0604020202020204" pitchFamily="34" charset="0"/>
              </a:rPr>
              <a:t>Structural Stability</a:t>
            </a:r>
          </a:p>
          <a:p>
            <a:r>
              <a:rPr lang="en-US" dirty="0">
                <a:latin typeface="Arial" panose="020B0604020202020204" pitchFamily="34" charset="0"/>
                <a:cs typeface="Arial" panose="020B0604020202020204" pitchFamily="34" charset="0"/>
              </a:rPr>
              <a:t>Components</a:t>
            </a:r>
          </a:p>
          <a:p>
            <a:pPr lvl="1"/>
            <a:r>
              <a:rPr lang="en-US" dirty="0" err="1">
                <a:latin typeface="Arial" panose="020B0604020202020204" pitchFamily="34" charset="0"/>
                <a:cs typeface="Arial" panose="020B0604020202020204" pitchFamily="34" charset="0"/>
              </a:rPr>
              <a:t>NIRCam</a:t>
            </a:r>
            <a:endParaRPr lang="en-US" dirty="0">
              <a:latin typeface="Arial" panose="020B0604020202020204" pitchFamily="34" charset="0"/>
              <a:cs typeface="Arial" panose="020B0604020202020204" pitchFamily="34" charset="0"/>
            </a:endParaRPr>
          </a:p>
          <a:p>
            <a:pPr lvl="1"/>
            <a:r>
              <a:rPr lang="en-US" dirty="0" err="1">
                <a:latin typeface="Arial" panose="020B0604020202020204" pitchFamily="34" charset="0"/>
                <a:cs typeface="Arial" panose="020B0604020202020204" pitchFamily="34" charset="0"/>
              </a:rPr>
              <a:t>NIRSpec</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MIRI</a:t>
            </a:r>
          </a:p>
          <a:p>
            <a:pPr lvl="1"/>
            <a:r>
              <a:rPr lang="en-US" dirty="0">
                <a:latin typeface="Arial" panose="020B0604020202020204" pitchFamily="34" charset="0"/>
                <a:cs typeface="Arial" panose="020B0604020202020204" pitchFamily="34" charset="0"/>
              </a:rPr>
              <a:t>FGS/NIRISS</a:t>
            </a:r>
          </a:p>
          <a:p>
            <a:pPr lvl="1"/>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73F12-F87C-446A-B67A-12EE0FECE4FE}"/>
              </a:ext>
            </a:extLst>
          </p:cNvPr>
          <p:cNvPicPr>
            <a:picLocks noChangeAspect="1"/>
          </p:cNvPicPr>
          <p:nvPr/>
        </p:nvPicPr>
        <p:blipFill>
          <a:blip r:embed="rId3"/>
          <a:stretch>
            <a:fillRect/>
          </a:stretch>
        </p:blipFill>
        <p:spPr>
          <a:xfrm>
            <a:off x="5923370" y="2551904"/>
            <a:ext cx="2880198" cy="2898780"/>
          </a:xfrm>
          <a:prstGeom prst="rect">
            <a:avLst/>
          </a:prstGeom>
        </p:spPr>
      </p:pic>
      <p:pic>
        <p:nvPicPr>
          <p:cNvPr id="5" name="Picture 4">
            <a:extLst>
              <a:ext uri="{FF2B5EF4-FFF2-40B4-BE49-F238E27FC236}">
                <a16:creationId xmlns:a16="http://schemas.microsoft.com/office/drawing/2014/main" id="{7E9A8F01-F7E2-4557-8C73-5533F9B9B5A0}"/>
              </a:ext>
            </a:extLst>
          </p:cNvPr>
          <p:cNvPicPr>
            <a:picLocks noChangeAspect="1"/>
          </p:cNvPicPr>
          <p:nvPr/>
        </p:nvPicPr>
        <p:blipFill>
          <a:blip r:embed="rId4"/>
          <a:stretch>
            <a:fillRect/>
          </a:stretch>
        </p:blipFill>
        <p:spPr>
          <a:xfrm>
            <a:off x="8991459" y="1323455"/>
            <a:ext cx="2952666" cy="2336457"/>
          </a:xfrm>
          <a:prstGeom prst="rect">
            <a:avLst/>
          </a:prstGeom>
        </p:spPr>
      </p:pic>
      <p:pic>
        <p:nvPicPr>
          <p:cNvPr id="6" name="Picture 5">
            <a:extLst>
              <a:ext uri="{FF2B5EF4-FFF2-40B4-BE49-F238E27FC236}">
                <a16:creationId xmlns:a16="http://schemas.microsoft.com/office/drawing/2014/main" id="{569D9B25-4C45-4A67-8EA7-3A0D8FD4FD26}"/>
              </a:ext>
            </a:extLst>
          </p:cNvPr>
          <p:cNvPicPr>
            <a:picLocks noChangeAspect="1"/>
          </p:cNvPicPr>
          <p:nvPr/>
        </p:nvPicPr>
        <p:blipFill>
          <a:blip r:embed="rId5"/>
          <a:stretch>
            <a:fillRect/>
          </a:stretch>
        </p:blipFill>
        <p:spPr>
          <a:xfrm>
            <a:off x="9012113" y="3794849"/>
            <a:ext cx="2911358" cy="2754496"/>
          </a:xfrm>
          <a:prstGeom prst="rect">
            <a:avLst/>
          </a:prstGeom>
        </p:spPr>
      </p:pic>
    </p:spTree>
    <p:extLst>
      <p:ext uri="{BB962C8B-B14F-4D97-AF65-F5344CB8AC3E}">
        <p14:creationId xmlns:p14="http://schemas.microsoft.com/office/powerpoint/2010/main" val="329274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Mission: Goals</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5384575" cy="4351338"/>
          </a:xfrm>
        </p:spPr>
        <p:txBody>
          <a:bodyPr/>
          <a:lstStyle/>
          <a:p>
            <a:pPr>
              <a:lnSpc>
                <a:spcPct val="150000"/>
              </a:lnSpc>
            </a:pPr>
            <a:r>
              <a:rPr lang="en-US" dirty="0">
                <a:latin typeface="Arial" panose="020B0604020202020204" pitchFamily="34" charset="0"/>
                <a:cs typeface="Arial" panose="020B0604020202020204" pitchFamily="34" charset="0"/>
              </a:rPr>
              <a:t>Answer Questions About:</a:t>
            </a:r>
          </a:p>
          <a:p>
            <a:pPr lvl="1">
              <a:lnSpc>
                <a:spcPct val="150000"/>
              </a:lnSpc>
            </a:pPr>
            <a:r>
              <a:rPr lang="en-US" dirty="0">
                <a:latin typeface="Arial" panose="020B0604020202020204" pitchFamily="34" charset="0"/>
                <a:cs typeface="Arial" panose="020B0604020202020204" pitchFamily="34" charset="0"/>
              </a:rPr>
              <a:t>The First Light &amp; Reionization</a:t>
            </a:r>
          </a:p>
          <a:p>
            <a:pPr lvl="1">
              <a:lnSpc>
                <a:spcPct val="150000"/>
              </a:lnSpc>
            </a:pPr>
            <a:r>
              <a:rPr lang="en-US" dirty="0">
                <a:latin typeface="Arial" panose="020B0604020202020204" pitchFamily="34" charset="0"/>
                <a:cs typeface="Arial" panose="020B0604020202020204" pitchFamily="34" charset="0"/>
              </a:rPr>
              <a:t>How Galaxies are Assembled</a:t>
            </a:r>
          </a:p>
          <a:p>
            <a:pPr lvl="1">
              <a:lnSpc>
                <a:spcPct val="150000"/>
              </a:lnSpc>
            </a:pPr>
            <a:r>
              <a:rPr lang="en-US" dirty="0">
                <a:latin typeface="Arial" panose="020B0604020202020204" pitchFamily="34" charset="0"/>
                <a:cs typeface="Arial" panose="020B0604020202020204" pitchFamily="34" charset="0"/>
              </a:rPr>
              <a:t>Birth of Stars &amp; Protoplanetary Systems</a:t>
            </a:r>
          </a:p>
          <a:p>
            <a:pPr lvl="1">
              <a:lnSpc>
                <a:spcPct val="150000"/>
              </a:lnSpc>
            </a:pPr>
            <a:r>
              <a:rPr lang="en-US" dirty="0">
                <a:latin typeface="Arial" panose="020B0604020202020204" pitchFamily="34" charset="0"/>
                <a:cs typeface="Arial" panose="020B0604020202020204" pitchFamily="34" charset="0"/>
              </a:rPr>
              <a:t>Origins of Planets &amp; Life</a:t>
            </a:r>
          </a:p>
        </p:txBody>
      </p:sp>
      <p:pic>
        <p:nvPicPr>
          <p:cNvPr id="5" name="Picture 4">
            <a:extLst>
              <a:ext uri="{FF2B5EF4-FFF2-40B4-BE49-F238E27FC236}">
                <a16:creationId xmlns:a16="http://schemas.microsoft.com/office/drawing/2014/main" id="{0494D16D-F358-4999-A3C3-C8FB473E5C14}"/>
              </a:ext>
            </a:extLst>
          </p:cNvPr>
          <p:cNvPicPr>
            <a:picLocks noChangeAspect="1"/>
          </p:cNvPicPr>
          <p:nvPr/>
        </p:nvPicPr>
        <p:blipFill>
          <a:blip r:embed="rId3"/>
          <a:stretch>
            <a:fillRect/>
          </a:stretch>
        </p:blipFill>
        <p:spPr>
          <a:xfrm>
            <a:off x="6222775" y="2004789"/>
            <a:ext cx="5557971" cy="3701695"/>
          </a:xfrm>
          <a:prstGeom prst="rect">
            <a:avLst/>
          </a:prstGeom>
        </p:spPr>
      </p:pic>
    </p:spTree>
    <p:extLst>
      <p:ext uri="{BB962C8B-B14F-4D97-AF65-F5344CB8AC3E}">
        <p14:creationId xmlns:p14="http://schemas.microsoft.com/office/powerpoint/2010/main" val="493998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Mission: Launch &amp; Deployment</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lstStyle/>
          <a:p>
            <a:pPr>
              <a:lnSpc>
                <a:spcPct val="150000"/>
              </a:lnSpc>
            </a:pPr>
            <a:r>
              <a:rPr lang="en-US" dirty="0">
                <a:latin typeface="Arial" panose="020B0604020202020204" pitchFamily="34" charset="0"/>
                <a:cs typeface="Arial" panose="020B0604020202020204" pitchFamily="34" charset="0"/>
              </a:rPr>
              <a:t>Launch Details:</a:t>
            </a:r>
          </a:p>
          <a:p>
            <a:pPr lvl="1">
              <a:lnSpc>
                <a:spcPct val="150000"/>
              </a:lnSpc>
            </a:pPr>
            <a:r>
              <a:rPr lang="en-US" dirty="0">
                <a:latin typeface="Arial" panose="020B0604020202020204" pitchFamily="34" charset="0"/>
                <a:cs typeface="Arial" panose="020B0604020202020204" pitchFamily="34" charset="0"/>
              </a:rPr>
              <a:t>Ariane 5 Rocket (ESA)</a:t>
            </a:r>
          </a:p>
          <a:p>
            <a:pPr lvl="1">
              <a:lnSpc>
                <a:spcPct val="150000"/>
              </a:lnSpc>
            </a:pPr>
            <a:r>
              <a:rPr lang="en-US" dirty="0">
                <a:latin typeface="Arial" panose="020B0604020202020204" pitchFamily="34" charset="0"/>
                <a:cs typeface="Arial" panose="020B0604020202020204" pitchFamily="34" charset="0"/>
              </a:rPr>
              <a:t>Kourou, French Guiana</a:t>
            </a:r>
          </a:p>
          <a:p>
            <a:pPr>
              <a:lnSpc>
                <a:spcPct val="150000"/>
              </a:lnSpc>
            </a:pPr>
            <a:r>
              <a:rPr lang="en-US" dirty="0">
                <a:latin typeface="Arial" panose="020B0604020202020204" pitchFamily="34" charset="0"/>
                <a:cs typeface="Arial" panose="020B0604020202020204" pitchFamily="34" charset="0"/>
              </a:rPr>
              <a:t>Journey:</a:t>
            </a:r>
          </a:p>
          <a:p>
            <a:pPr lvl="1">
              <a:lnSpc>
                <a:spcPct val="150000"/>
              </a:lnSpc>
            </a:pPr>
            <a:r>
              <a:rPr lang="en-US" dirty="0">
                <a:latin typeface="Arial" panose="020B0604020202020204" pitchFamily="34" charset="0"/>
                <a:cs typeface="Arial" panose="020B0604020202020204" pitchFamily="34" charset="0"/>
              </a:rPr>
              <a:t>30 Days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6280D6-BE94-4358-8C59-5E71CE61811E}"/>
              </a:ext>
            </a:extLst>
          </p:cNvPr>
          <p:cNvPicPr>
            <a:picLocks noChangeAspect="1"/>
          </p:cNvPicPr>
          <p:nvPr/>
        </p:nvPicPr>
        <p:blipFill>
          <a:blip r:embed="rId3"/>
          <a:stretch>
            <a:fillRect/>
          </a:stretch>
        </p:blipFill>
        <p:spPr>
          <a:xfrm>
            <a:off x="5276213" y="2136023"/>
            <a:ext cx="4974055" cy="3730541"/>
          </a:xfrm>
          <a:prstGeom prst="rect">
            <a:avLst/>
          </a:prstGeom>
        </p:spPr>
      </p:pic>
      <p:pic>
        <p:nvPicPr>
          <p:cNvPr id="5" name="Picture 4">
            <a:extLst>
              <a:ext uri="{FF2B5EF4-FFF2-40B4-BE49-F238E27FC236}">
                <a16:creationId xmlns:a16="http://schemas.microsoft.com/office/drawing/2014/main" id="{21CBB0E7-1DE7-4E38-9B1C-AAB86A91C9C2}"/>
              </a:ext>
            </a:extLst>
          </p:cNvPr>
          <p:cNvPicPr>
            <a:picLocks noChangeAspect="1"/>
          </p:cNvPicPr>
          <p:nvPr/>
        </p:nvPicPr>
        <p:blipFill>
          <a:blip r:embed="rId4"/>
          <a:stretch>
            <a:fillRect/>
          </a:stretch>
        </p:blipFill>
        <p:spPr>
          <a:xfrm>
            <a:off x="10526945" y="1332672"/>
            <a:ext cx="1466484" cy="5337244"/>
          </a:xfrm>
          <a:prstGeom prst="rect">
            <a:avLst/>
          </a:prstGeom>
        </p:spPr>
      </p:pic>
    </p:spTree>
    <p:extLst>
      <p:ext uri="{BB962C8B-B14F-4D97-AF65-F5344CB8AC3E}">
        <p14:creationId xmlns:p14="http://schemas.microsoft.com/office/powerpoint/2010/main" val="3482670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Mission: Orbit Location</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4615832" cy="4351338"/>
          </a:xfrm>
        </p:spPr>
        <p:txBody>
          <a:bodyPr/>
          <a:lstStyle/>
          <a:p>
            <a:r>
              <a:rPr lang="en-US" dirty="0">
                <a:latin typeface="Arial" panose="020B0604020202020204" pitchFamily="34" charset="0"/>
                <a:cs typeface="Arial" panose="020B0604020202020204" pitchFamily="34" charset="0"/>
              </a:rPr>
              <a:t>Lagrange Point 2 (L2) for Earth-Sun-Moon System</a:t>
            </a:r>
          </a:p>
          <a:p>
            <a:r>
              <a:rPr lang="en-US" dirty="0">
                <a:latin typeface="Arial" panose="020B0604020202020204" pitchFamily="34" charset="0"/>
                <a:cs typeface="Arial" panose="020B0604020202020204" pitchFamily="34" charset="0"/>
              </a:rPr>
              <a:t>Distance:</a:t>
            </a:r>
          </a:p>
          <a:p>
            <a:pPr lvl="1"/>
            <a:r>
              <a:rPr lang="en-US" dirty="0">
                <a:latin typeface="Arial" panose="020B0604020202020204" pitchFamily="34" charset="0"/>
                <a:cs typeface="Arial" panose="020B0604020202020204" pitchFamily="34" charset="0"/>
              </a:rPr>
              <a:t>930,000mi / 1,500,000km</a:t>
            </a:r>
          </a:p>
          <a:p>
            <a:r>
              <a:rPr lang="en-US" dirty="0">
                <a:latin typeface="Arial" panose="020B0604020202020204" pitchFamily="34" charset="0"/>
                <a:cs typeface="Arial" panose="020B0604020202020204" pitchFamily="34" charset="0"/>
              </a:rPr>
              <a:t>Trajectory:</a:t>
            </a:r>
          </a:p>
          <a:p>
            <a:pPr lvl="1"/>
            <a:r>
              <a:rPr lang="en-US" dirty="0">
                <a:latin typeface="Arial" panose="020B0604020202020204" pitchFamily="34" charset="0"/>
                <a:cs typeface="Arial" panose="020B0604020202020204" pitchFamily="34" charset="0"/>
              </a:rPr>
              <a:t>Halo Orbit</a:t>
            </a:r>
          </a:p>
          <a:p>
            <a:r>
              <a:rPr lang="en-US" dirty="0">
                <a:latin typeface="Arial" panose="020B0604020202020204" pitchFamily="34" charset="0"/>
                <a:cs typeface="Arial" panose="020B0604020202020204" pitchFamily="34" charset="0"/>
              </a:rPr>
              <a:t>Adjustments:</a:t>
            </a:r>
          </a:p>
          <a:p>
            <a:pPr lvl="1"/>
            <a:r>
              <a:rPr lang="en-US" dirty="0">
                <a:latin typeface="Arial" panose="020B0604020202020204" pitchFamily="34" charset="0"/>
                <a:cs typeface="Arial" panose="020B0604020202020204" pitchFamily="34" charset="0"/>
              </a:rPr>
              <a:t>2-4m/s per year</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B02C2D9-0F60-4A82-8EC7-45D4A434F03A}"/>
              </a:ext>
            </a:extLst>
          </p:cNvPr>
          <p:cNvPicPr>
            <a:picLocks noChangeAspect="1"/>
          </p:cNvPicPr>
          <p:nvPr/>
        </p:nvPicPr>
        <p:blipFill>
          <a:blip r:embed="rId3"/>
          <a:stretch>
            <a:fillRect/>
          </a:stretch>
        </p:blipFill>
        <p:spPr>
          <a:xfrm>
            <a:off x="6096000" y="1825625"/>
            <a:ext cx="5359201" cy="4470850"/>
          </a:xfrm>
          <a:prstGeom prst="rect">
            <a:avLst/>
          </a:prstGeom>
        </p:spPr>
      </p:pic>
    </p:spTree>
    <p:extLst>
      <p:ext uri="{BB962C8B-B14F-4D97-AF65-F5344CB8AC3E}">
        <p14:creationId xmlns:p14="http://schemas.microsoft.com/office/powerpoint/2010/main" val="1824937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Mission: Ground Support</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4664384" cy="4351338"/>
          </a:xfrm>
        </p:spPr>
        <p:txBody>
          <a:bodyPr>
            <a:normAutofit fontScale="92500" lnSpcReduction="10000"/>
          </a:bodyPr>
          <a:lstStyle/>
          <a:p>
            <a:pPr>
              <a:lnSpc>
                <a:spcPct val="150000"/>
              </a:lnSpc>
            </a:pPr>
            <a:r>
              <a:rPr lang="en-US" dirty="0">
                <a:latin typeface="Arial" panose="020B0604020202020204" pitchFamily="34" charset="0"/>
                <a:cs typeface="Arial" panose="020B0604020202020204" pitchFamily="34" charset="0"/>
              </a:rPr>
              <a:t>Headquarters:</a:t>
            </a:r>
          </a:p>
          <a:p>
            <a:pPr lvl="1">
              <a:lnSpc>
                <a:spcPct val="150000"/>
              </a:lnSpc>
            </a:pPr>
            <a:r>
              <a:rPr lang="en-US" dirty="0">
                <a:latin typeface="Arial" panose="020B0604020202020204" pitchFamily="34" charset="0"/>
                <a:cs typeface="Arial" panose="020B0604020202020204" pitchFamily="34" charset="0"/>
              </a:rPr>
              <a:t>Space Telescope Science Institute (</a:t>
            </a:r>
            <a:r>
              <a:rPr lang="en-US" dirty="0" err="1">
                <a:latin typeface="Arial" panose="020B0604020202020204" pitchFamily="34" charset="0"/>
                <a:cs typeface="Arial" panose="020B0604020202020204" pitchFamily="34" charset="0"/>
              </a:rPr>
              <a:t>STScI</a:t>
            </a:r>
            <a:r>
              <a:rPr lang="en-US" dirty="0">
                <a:latin typeface="Arial" panose="020B0604020202020204" pitchFamily="34" charset="0"/>
                <a:cs typeface="Arial" panose="020B0604020202020204" pitchFamily="34" charset="0"/>
              </a:rPr>
              <a:t>)</a:t>
            </a:r>
          </a:p>
          <a:p>
            <a:pPr>
              <a:lnSpc>
                <a:spcPct val="150000"/>
              </a:lnSpc>
            </a:pPr>
            <a:r>
              <a:rPr lang="en-US" dirty="0">
                <a:latin typeface="Arial" panose="020B0604020202020204" pitchFamily="34" charset="0"/>
                <a:cs typeface="Arial" panose="020B0604020202020204" pitchFamily="34" charset="0"/>
              </a:rPr>
              <a:t>Collection &amp; Distribution</a:t>
            </a:r>
          </a:p>
          <a:p>
            <a:pPr>
              <a:lnSpc>
                <a:spcPct val="150000"/>
              </a:lnSpc>
            </a:pPr>
            <a:r>
              <a:rPr lang="en-US" dirty="0" err="1">
                <a:latin typeface="Arial" panose="020B0604020202020204" pitchFamily="34" charset="0"/>
                <a:cs typeface="Arial" panose="020B0604020202020204" pitchFamily="34" charset="0"/>
              </a:rPr>
              <a:t>Bandwith</a:t>
            </a:r>
            <a:r>
              <a:rPr lang="en-US" dirty="0">
                <a:latin typeface="Arial" panose="020B0604020202020204" pitchFamily="34" charset="0"/>
                <a:cs typeface="Arial" panose="020B0604020202020204" pitchFamily="34" charset="0"/>
              </a:rPr>
              <a:t>:</a:t>
            </a:r>
          </a:p>
          <a:p>
            <a:pPr lvl="1">
              <a:lnSpc>
                <a:spcPct val="150000"/>
              </a:lnSpc>
            </a:pPr>
            <a:r>
              <a:rPr lang="en-US" dirty="0">
                <a:latin typeface="Arial" panose="020B0604020202020204" pitchFamily="34" charset="0"/>
                <a:cs typeface="Arial" panose="020B0604020202020204" pitchFamily="34" charset="0"/>
              </a:rPr>
              <a:t>458 Gigabits / Day</a:t>
            </a:r>
          </a:p>
          <a:p>
            <a:pPr>
              <a:lnSpc>
                <a:spcPct val="150000"/>
              </a:lnSpc>
            </a:pPr>
            <a:r>
              <a:rPr lang="en-US" dirty="0">
                <a:latin typeface="Arial" panose="020B0604020202020204" pitchFamily="34" charset="0"/>
                <a:cs typeface="Arial" panose="020B0604020202020204" pitchFamily="34" charset="0"/>
              </a:rPr>
              <a:t>Proposals</a:t>
            </a:r>
          </a:p>
          <a:p>
            <a:pPr lvl="1"/>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D52E722-A089-4E9A-9492-BBF86942BBAE}"/>
              </a:ext>
            </a:extLst>
          </p:cNvPr>
          <p:cNvPicPr>
            <a:picLocks noChangeAspect="1"/>
          </p:cNvPicPr>
          <p:nvPr/>
        </p:nvPicPr>
        <p:blipFill>
          <a:blip r:embed="rId3"/>
          <a:stretch>
            <a:fillRect/>
          </a:stretch>
        </p:blipFill>
        <p:spPr>
          <a:xfrm>
            <a:off x="5366013" y="1941653"/>
            <a:ext cx="6376495" cy="4235310"/>
          </a:xfrm>
          <a:prstGeom prst="rect">
            <a:avLst/>
          </a:prstGeom>
        </p:spPr>
      </p:pic>
    </p:spTree>
    <p:extLst>
      <p:ext uri="{BB962C8B-B14F-4D97-AF65-F5344CB8AC3E}">
        <p14:creationId xmlns:p14="http://schemas.microsoft.com/office/powerpoint/2010/main" val="172968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Video</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hlinkClick r:id="rId2"/>
              </a:rPr>
              <a:t>https://www.youtube.com/watch?v=rlz2nNfknww</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7F22A7A-B533-4859-80AC-48E2E1D6FD5A}"/>
              </a:ext>
            </a:extLst>
          </p:cNvPr>
          <p:cNvPicPr>
            <a:picLocks noChangeAspect="1"/>
          </p:cNvPicPr>
          <p:nvPr/>
        </p:nvPicPr>
        <p:blipFill>
          <a:blip r:embed="rId3"/>
          <a:stretch>
            <a:fillRect/>
          </a:stretch>
        </p:blipFill>
        <p:spPr>
          <a:xfrm>
            <a:off x="8249493" y="2873375"/>
            <a:ext cx="3429000" cy="3438525"/>
          </a:xfrm>
          <a:prstGeom prst="rect">
            <a:avLst/>
          </a:prstGeom>
        </p:spPr>
      </p:pic>
      <p:pic>
        <p:nvPicPr>
          <p:cNvPr id="5" name="Picture 4">
            <a:extLst>
              <a:ext uri="{FF2B5EF4-FFF2-40B4-BE49-F238E27FC236}">
                <a16:creationId xmlns:a16="http://schemas.microsoft.com/office/drawing/2014/main" id="{5F4000E0-90C1-49F7-98A4-8C8596F15E10}"/>
              </a:ext>
            </a:extLst>
          </p:cNvPr>
          <p:cNvPicPr>
            <a:picLocks noChangeAspect="1"/>
          </p:cNvPicPr>
          <p:nvPr/>
        </p:nvPicPr>
        <p:blipFill>
          <a:blip r:embed="rId4"/>
          <a:stretch>
            <a:fillRect/>
          </a:stretch>
        </p:blipFill>
        <p:spPr>
          <a:xfrm>
            <a:off x="1422681" y="2740378"/>
            <a:ext cx="6242331" cy="3571522"/>
          </a:xfrm>
          <a:prstGeom prst="rect">
            <a:avLst/>
          </a:prstGeom>
        </p:spPr>
      </p:pic>
    </p:spTree>
    <p:extLst>
      <p:ext uri="{BB962C8B-B14F-4D97-AF65-F5344CB8AC3E}">
        <p14:creationId xmlns:p14="http://schemas.microsoft.com/office/powerpoint/2010/main" val="1125068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References</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normAutofit fontScale="70000" lnSpcReduction="20000"/>
          </a:bodyPr>
          <a:lstStyle/>
          <a:p>
            <a:r>
              <a:rPr lang="en-US" dirty="0">
                <a:latin typeface="Arial" panose="020B0604020202020204" pitchFamily="34" charset="0"/>
                <a:cs typeface="Arial" panose="020B0604020202020204" pitchFamily="34" charset="0"/>
                <a:hlinkClick r:id="rId2"/>
              </a:rPr>
              <a:t>https://www.jwst.nasa.gov/</a:t>
            </a:r>
          </a:p>
          <a:p>
            <a:r>
              <a:rPr lang="en-US" dirty="0">
                <a:latin typeface="Arial" panose="020B0604020202020204" pitchFamily="34" charset="0"/>
                <a:cs typeface="Arial" panose="020B0604020202020204" pitchFamily="34" charset="0"/>
                <a:hlinkClick r:id="rId2"/>
              </a:rPr>
              <a:t>https://www.nasa.gov/mission_pages/hubble/science/xdf.html</a:t>
            </a:r>
          </a:p>
          <a:p>
            <a:r>
              <a:rPr lang="en-US" dirty="0">
                <a:latin typeface="Arial" panose="020B0604020202020204" pitchFamily="34" charset="0"/>
                <a:cs typeface="Arial" panose="020B0604020202020204" pitchFamily="34" charset="0"/>
                <a:hlinkClick r:id="rId2"/>
              </a:rPr>
              <a:t>https://en.wikipedia.org/wiki/Hubble_Space_Telescope</a:t>
            </a:r>
          </a:p>
          <a:p>
            <a:r>
              <a:rPr lang="en-US" dirty="0">
                <a:latin typeface="Arial" panose="020B0604020202020204" pitchFamily="34" charset="0"/>
                <a:cs typeface="Arial" panose="020B0604020202020204" pitchFamily="34" charset="0"/>
                <a:hlinkClick r:id="rId2"/>
              </a:rPr>
              <a:t>https://bigthink.com/jazzy-quick/the-james-webb-space-telescope-will-bring-us-closer-to-a-galaxy-far-far-away</a:t>
            </a:r>
          </a:p>
          <a:p>
            <a:r>
              <a:rPr lang="en-US" dirty="0">
                <a:latin typeface="Arial" panose="020B0604020202020204" pitchFamily="34" charset="0"/>
                <a:cs typeface="Arial" panose="020B0604020202020204" pitchFamily="34" charset="0"/>
                <a:hlinkClick r:id="rId2"/>
              </a:rPr>
              <a:t>https://www.nasa.gov/images/content/463480main_lagrange_point_lg_1.jpg</a:t>
            </a:r>
          </a:p>
          <a:p>
            <a:r>
              <a:rPr lang="en-US" dirty="0">
                <a:latin typeface="Arial" panose="020B0604020202020204" pitchFamily="34" charset="0"/>
                <a:cs typeface="Arial" panose="020B0604020202020204" pitchFamily="34" charset="0"/>
                <a:hlinkClick r:id="rId2"/>
              </a:rPr>
              <a:t>https://jwst.nasa.gov/content/observatory/ote/mirrors/index.html#1a</a:t>
            </a:r>
          </a:p>
          <a:p>
            <a:r>
              <a:rPr lang="en-US" dirty="0">
                <a:latin typeface="Arial" panose="020B0604020202020204" pitchFamily="34" charset="0"/>
                <a:cs typeface="Arial" panose="020B0604020202020204" pitchFamily="34" charset="0"/>
                <a:hlinkClick r:id="rId2"/>
              </a:rPr>
              <a:t>https://jwst.nasa.gov/content/science/firstLight.html</a:t>
            </a:r>
          </a:p>
          <a:p>
            <a:r>
              <a:rPr lang="en-US" dirty="0">
                <a:latin typeface="Arial" panose="020B0604020202020204" pitchFamily="34" charset="0"/>
                <a:cs typeface="Arial" panose="020B0604020202020204" pitchFamily="34" charset="0"/>
                <a:hlinkClick r:id="rId2"/>
              </a:rPr>
              <a:t>https://jwst.nasa.gov/content/science/galaxies.html</a:t>
            </a:r>
          </a:p>
          <a:p>
            <a:r>
              <a:rPr lang="en-US" dirty="0">
                <a:latin typeface="Arial" panose="020B0604020202020204" pitchFamily="34" charset="0"/>
                <a:cs typeface="Arial" panose="020B0604020202020204" pitchFamily="34" charset="0"/>
                <a:hlinkClick r:id="rId2"/>
              </a:rPr>
              <a:t>https://jwst.nasa.gov/content/science/index.html</a:t>
            </a:r>
          </a:p>
          <a:p>
            <a:r>
              <a:rPr lang="en-US" dirty="0">
                <a:latin typeface="Arial" panose="020B0604020202020204" pitchFamily="34" charset="0"/>
                <a:cs typeface="Arial" panose="020B0604020202020204" pitchFamily="34" charset="0"/>
                <a:hlinkClick r:id="rId2"/>
              </a:rPr>
              <a:t>https://en.wikipedia.org/wiki/James_Webb_Space_Telescope_timeline</a:t>
            </a:r>
          </a:p>
          <a:p>
            <a:r>
              <a:rPr lang="en-US" dirty="0">
                <a:latin typeface="Arial" panose="020B0604020202020204" pitchFamily="34" charset="0"/>
                <a:cs typeface="Arial" panose="020B0604020202020204" pitchFamily="34" charset="0"/>
                <a:hlinkClick r:id="rId2"/>
              </a:rPr>
              <a:t>https://jwst.nasa.gov/content/about/launch.html</a:t>
            </a:r>
          </a:p>
          <a:p>
            <a:r>
              <a:rPr lang="en-US" dirty="0">
                <a:latin typeface="Arial" panose="020B0604020202020204" pitchFamily="34" charset="0"/>
                <a:cs typeface="Arial" panose="020B0604020202020204" pitchFamily="34" charset="0"/>
                <a:hlinkClick r:id="rId2"/>
              </a:rPr>
              <a:t>https://www.youtube.com/watch?v=rlz2nNfknww</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05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Overview</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normAutofit fontScale="92500" lnSpcReduction="20000"/>
          </a:bodyPr>
          <a:lstStyle/>
          <a:p>
            <a:pPr>
              <a:lnSpc>
                <a:spcPct val="150000"/>
              </a:lnSpc>
            </a:pPr>
            <a:r>
              <a:rPr lang="en-US" dirty="0">
                <a:latin typeface="Arial" panose="020B0604020202020204" pitchFamily="34" charset="0"/>
                <a:cs typeface="Arial" panose="020B0604020202020204" pitchFamily="34" charset="0"/>
              </a:rPr>
              <a:t>What is the JWST?</a:t>
            </a:r>
          </a:p>
          <a:p>
            <a:pPr lvl="1">
              <a:lnSpc>
                <a:spcPct val="150000"/>
              </a:lnSpc>
            </a:pPr>
            <a:r>
              <a:rPr lang="en-US" dirty="0">
                <a:latin typeface="Arial" panose="020B0604020202020204" pitchFamily="34" charset="0"/>
                <a:cs typeface="Arial" panose="020B0604020202020204" pitchFamily="34" charset="0"/>
              </a:rPr>
              <a:t>Space-Based Observatory</a:t>
            </a:r>
          </a:p>
          <a:p>
            <a:pPr lvl="1">
              <a:lnSpc>
                <a:spcPct val="150000"/>
              </a:lnSpc>
            </a:pPr>
            <a:r>
              <a:rPr lang="en-US" dirty="0">
                <a:latin typeface="Arial" panose="020B0604020202020204" pitchFamily="34" charset="0"/>
                <a:cs typeface="Arial" panose="020B0604020202020204" pitchFamily="34" charset="0"/>
              </a:rPr>
              <a:t>Optimized for Infrared Wavelengths</a:t>
            </a:r>
          </a:p>
          <a:p>
            <a:pPr lvl="1">
              <a:lnSpc>
                <a:spcPct val="150000"/>
              </a:lnSpc>
            </a:pPr>
            <a:r>
              <a:rPr lang="en-US" dirty="0">
                <a:latin typeface="Arial" panose="020B0604020202020204" pitchFamily="34" charset="0"/>
                <a:cs typeface="Arial" panose="020B0604020202020204" pitchFamily="34" charset="0"/>
              </a:rPr>
              <a:t>Named after James E. Webb</a:t>
            </a:r>
          </a:p>
          <a:p>
            <a:pPr lvl="1">
              <a:lnSpc>
                <a:spcPct val="150000"/>
              </a:lnSpc>
            </a:pPr>
            <a:r>
              <a:rPr lang="en-US" dirty="0">
                <a:latin typeface="Arial" panose="020B0604020202020204" pitchFamily="34" charset="0"/>
                <a:cs typeface="Arial" panose="020B0604020202020204" pitchFamily="34" charset="0"/>
              </a:rPr>
              <a:t>Sponsored by 20+ Countries</a:t>
            </a:r>
          </a:p>
          <a:p>
            <a:pPr>
              <a:lnSpc>
                <a:spcPct val="150000"/>
              </a:lnSpc>
            </a:pPr>
            <a:r>
              <a:rPr lang="en-US" dirty="0">
                <a:latin typeface="Arial" panose="020B0604020202020204" pitchFamily="34" charset="0"/>
                <a:cs typeface="Arial" panose="020B0604020202020204" pitchFamily="34" charset="0"/>
              </a:rPr>
              <a:t>What is the purpose of Webb?</a:t>
            </a:r>
          </a:p>
          <a:p>
            <a:pPr lvl="1">
              <a:lnSpc>
                <a:spcPct val="150000"/>
              </a:lnSpc>
            </a:pPr>
            <a:r>
              <a:rPr lang="en-US" dirty="0">
                <a:latin typeface="Arial" panose="020B0604020202020204" pitchFamily="34" charset="0"/>
                <a:cs typeface="Arial" panose="020B0604020202020204" pitchFamily="34" charset="0"/>
              </a:rPr>
              <a:t>Complement Discoveries from the Hubble Space Telescope</a:t>
            </a:r>
          </a:p>
          <a:p>
            <a:pPr lvl="1">
              <a:lnSpc>
                <a:spcPct val="150000"/>
              </a:lnSpc>
            </a:pPr>
            <a:r>
              <a:rPr lang="en-US" dirty="0">
                <a:latin typeface="Arial" panose="020B0604020202020204" pitchFamily="34" charset="0"/>
                <a:cs typeface="Arial" panose="020B0604020202020204" pitchFamily="34" charset="0"/>
              </a:rPr>
              <a:t>Uncover New Information about the Origins of the Universe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420CE8-0EAF-4374-B6D7-DCABFB2B8162}"/>
              </a:ext>
            </a:extLst>
          </p:cNvPr>
          <p:cNvPicPr>
            <a:picLocks noChangeAspect="1"/>
          </p:cNvPicPr>
          <p:nvPr/>
        </p:nvPicPr>
        <p:blipFill>
          <a:blip r:embed="rId3"/>
          <a:stretch>
            <a:fillRect/>
          </a:stretch>
        </p:blipFill>
        <p:spPr>
          <a:xfrm>
            <a:off x="7146616" y="296230"/>
            <a:ext cx="4400965" cy="4513810"/>
          </a:xfrm>
          <a:prstGeom prst="rect">
            <a:avLst/>
          </a:prstGeom>
        </p:spPr>
      </p:pic>
    </p:spTree>
    <p:extLst>
      <p:ext uri="{BB962C8B-B14F-4D97-AF65-F5344CB8AC3E}">
        <p14:creationId xmlns:p14="http://schemas.microsoft.com/office/powerpoint/2010/main" val="245472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Infrared Astronomy in Space</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4737212" cy="4351338"/>
          </a:xfrm>
        </p:spPr>
        <p:txBody>
          <a:bodyPr>
            <a:normAutofit lnSpcReduction="10000"/>
          </a:bodyPr>
          <a:lstStyle/>
          <a:p>
            <a:pPr>
              <a:lnSpc>
                <a:spcPct val="150000"/>
              </a:lnSpc>
            </a:pPr>
            <a:r>
              <a:rPr lang="en-US" dirty="0">
                <a:latin typeface="Arial" panose="020B0604020202020204" pitchFamily="34" charset="0"/>
                <a:cs typeface="Arial" panose="020B0604020202020204" pitchFamily="34" charset="0"/>
              </a:rPr>
              <a:t>Why Infrared?</a:t>
            </a:r>
          </a:p>
          <a:p>
            <a:pPr lvl="1">
              <a:lnSpc>
                <a:spcPct val="150000"/>
              </a:lnSpc>
            </a:pPr>
            <a:r>
              <a:rPr lang="en-US" dirty="0">
                <a:latin typeface="Arial" panose="020B0604020202020204" pitchFamily="34" charset="0"/>
                <a:cs typeface="Arial" panose="020B0604020202020204" pitchFamily="34" charset="0"/>
              </a:rPr>
              <a:t>Cosmological Redshift</a:t>
            </a:r>
          </a:p>
          <a:p>
            <a:pPr lvl="1">
              <a:lnSpc>
                <a:spcPct val="150000"/>
              </a:lnSpc>
            </a:pPr>
            <a:r>
              <a:rPr lang="en-US" dirty="0">
                <a:latin typeface="Arial" panose="020B0604020202020204" pitchFamily="34" charset="0"/>
                <a:cs typeface="Arial" panose="020B0604020202020204" pitchFamily="34" charset="0"/>
              </a:rPr>
              <a:t>Penetrates Dust &amp; Gas</a:t>
            </a:r>
          </a:p>
          <a:p>
            <a:pPr>
              <a:lnSpc>
                <a:spcPct val="150000"/>
              </a:lnSpc>
            </a:pPr>
            <a:r>
              <a:rPr lang="en-US" dirty="0">
                <a:latin typeface="Arial" panose="020B0604020202020204" pitchFamily="34" charset="0"/>
                <a:cs typeface="Arial" panose="020B0604020202020204" pitchFamily="34" charset="0"/>
              </a:rPr>
              <a:t> Why not on Earth?</a:t>
            </a:r>
          </a:p>
          <a:p>
            <a:pPr lvl="1">
              <a:lnSpc>
                <a:spcPct val="150000"/>
              </a:lnSpc>
            </a:pPr>
            <a:r>
              <a:rPr lang="en-US" dirty="0">
                <a:latin typeface="Arial" panose="020B0604020202020204" pitchFamily="34" charset="0"/>
                <a:cs typeface="Arial" panose="020B0604020202020204" pitchFamily="34" charset="0"/>
              </a:rPr>
              <a:t>Atmosphere blocks Infrared</a:t>
            </a:r>
          </a:p>
          <a:p>
            <a:pPr lvl="1">
              <a:lnSpc>
                <a:spcPct val="150000"/>
              </a:lnSpc>
            </a:pPr>
            <a:r>
              <a:rPr lang="en-US" dirty="0">
                <a:latin typeface="Arial" panose="020B0604020202020204" pitchFamily="34" charset="0"/>
                <a:cs typeface="Arial" panose="020B0604020202020204" pitchFamily="34" charset="0"/>
              </a:rPr>
              <a:t>Absorbed by Water Vapor &amp; Carbon Dioxide</a:t>
            </a:r>
          </a:p>
        </p:txBody>
      </p:sp>
      <p:pic>
        <p:nvPicPr>
          <p:cNvPr id="4" name="Picture 3">
            <a:extLst>
              <a:ext uri="{FF2B5EF4-FFF2-40B4-BE49-F238E27FC236}">
                <a16:creationId xmlns:a16="http://schemas.microsoft.com/office/drawing/2014/main" id="{3ED9F063-8177-41D0-811C-7940E2C149F8}"/>
              </a:ext>
            </a:extLst>
          </p:cNvPr>
          <p:cNvPicPr>
            <a:picLocks noChangeAspect="1"/>
          </p:cNvPicPr>
          <p:nvPr/>
        </p:nvPicPr>
        <p:blipFill>
          <a:blip r:embed="rId3"/>
          <a:stretch>
            <a:fillRect/>
          </a:stretch>
        </p:blipFill>
        <p:spPr>
          <a:xfrm>
            <a:off x="5575412" y="1690688"/>
            <a:ext cx="6572037" cy="4713611"/>
          </a:xfrm>
          <a:prstGeom prst="rect">
            <a:avLst/>
          </a:prstGeom>
        </p:spPr>
      </p:pic>
    </p:spTree>
    <p:extLst>
      <p:ext uri="{BB962C8B-B14F-4D97-AF65-F5344CB8AC3E}">
        <p14:creationId xmlns:p14="http://schemas.microsoft.com/office/powerpoint/2010/main" val="294539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Predecessor: Hubble</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5392666" cy="4351338"/>
          </a:xfrm>
        </p:spPr>
        <p:txBody>
          <a:bodyPr>
            <a:normAutofit lnSpcReduction="10000"/>
          </a:bodyPr>
          <a:lstStyle/>
          <a:p>
            <a:r>
              <a:rPr lang="en-US" dirty="0">
                <a:latin typeface="Arial" panose="020B0604020202020204" pitchFamily="34" charset="0"/>
                <a:cs typeface="Arial" panose="020B0604020202020204" pitchFamily="34" charset="0"/>
              </a:rPr>
              <a:t>Launch Date: </a:t>
            </a:r>
          </a:p>
          <a:p>
            <a:pPr lvl="1"/>
            <a:r>
              <a:rPr lang="en-US" dirty="0">
                <a:latin typeface="Arial" panose="020B0604020202020204" pitchFamily="34" charset="0"/>
                <a:cs typeface="Arial" panose="020B0604020202020204" pitchFamily="34" charset="0"/>
              </a:rPr>
              <a:t>April 24, 1990</a:t>
            </a:r>
          </a:p>
          <a:p>
            <a:r>
              <a:rPr lang="en-US" dirty="0">
                <a:latin typeface="Arial" panose="020B0604020202020204" pitchFamily="34" charset="0"/>
                <a:cs typeface="Arial" panose="020B0604020202020204" pitchFamily="34" charset="0"/>
              </a:rPr>
              <a:t>Status: </a:t>
            </a:r>
          </a:p>
          <a:p>
            <a:pPr lvl="1"/>
            <a:r>
              <a:rPr lang="en-US" dirty="0">
                <a:latin typeface="Arial" panose="020B0604020202020204" pitchFamily="34" charset="0"/>
                <a:cs typeface="Arial" panose="020B0604020202020204" pitchFamily="34" charset="0"/>
              </a:rPr>
              <a:t>Operational</a:t>
            </a:r>
          </a:p>
          <a:p>
            <a:r>
              <a:rPr lang="en-US" dirty="0">
                <a:latin typeface="Arial" panose="020B0604020202020204" pitchFamily="34" charset="0"/>
                <a:cs typeface="Arial" panose="020B0604020202020204" pitchFamily="34" charset="0"/>
              </a:rPr>
              <a:t>Mirror Size: </a:t>
            </a:r>
          </a:p>
          <a:p>
            <a:pPr lvl="1"/>
            <a:r>
              <a:rPr lang="en-US" dirty="0">
                <a:latin typeface="Arial" panose="020B0604020202020204" pitchFamily="34" charset="0"/>
                <a:cs typeface="Arial" panose="020B0604020202020204" pitchFamily="34" charset="0"/>
              </a:rPr>
              <a:t>2.4m / 7.9ft</a:t>
            </a:r>
          </a:p>
          <a:p>
            <a:r>
              <a:rPr lang="en-US" dirty="0">
                <a:latin typeface="Arial" panose="020B0604020202020204" pitchFamily="34" charset="0"/>
                <a:cs typeface="Arial" panose="020B0604020202020204" pitchFamily="34" charset="0"/>
              </a:rPr>
              <a:t>EM Observation Range: </a:t>
            </a:r>
          </a:p>
          <a:p>
            <a:pPr lvl="1"/>
            <a:r>
              <a:rPr lang="en-US" dirty="0">
                <a:latin typeface="Arial" panose="020B0604020202020204" pitchFamily="34" charset="0"/>
                <a:cs typeface="Arial" panose="020B0604020202020204" pitchFamily="34" charset="0"/>
              </a:rPr>
              <a:t>UV to Near-Infrared (0.1m-1</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m)</a:t>
            </a:r>
          </a:p>
          <a:p>
            <a:r>
              <a:rPr lang="en-US" dirty="0">
                <a:latin typeface="Arial" panose="020B0604020202020204" pitchFamily="34" charset="0"/>
                <a:cs typeface="Arial" panose="020B0604020202020204" pitchFamily="34" charset="0"/>
              </a:rPr>
              <a:t>Total Cost:</a:t>
            </a:r>
          </a:p>
          <a:p>
            <a:pPr lvl="1"/>
            <a:r>
              <a:rPr lang="en-US" dirty="0">
                <a:latin typeface="Arial" panose="020B0604020202020204" pitchFamily="34" charset="0"/>
                <a:cs typeface="Arial" panose="020B0604020202020204" pitchFamily="34" charset="0"/>
              </a:rPr>
              <a:t>$4.7 billion USD (at Launch)</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DD7C0EF-8541-4022-8224-C813F43926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1744" y="1475972"/>
            <a:ext cx="5474143" cy="4775513"/>
          </a:xfrm>
          <a:prstGeom prst="rect">
            <a:avLst/>
          </a:prstGeom>
        </p:spPr>
      </p:pic>
      <p:sp>
        <p:nvSpPr>
          <p:cNvPr id="5" name="TextBox 4">
            <a:extLst>
              <a:ext uri="{FF2B5EF4-FFF2-40B4-BE49-F238E27FC236}">
                <a16:creationId xmlns:a16="http://schemas.microsoft.com/office/drawing/2014/main" id="{8FFA1BDD-BCF0-4418-A532-A6D9DD62C57B}"/>
              </a:ext>
            </a:extLst>
          </p:cNvPr>
          <p:cNvSpPr txBox="1"/>
          <p:nvPr/>
        </p:nvSpPr>
        <p:spPr>
          <a:xfrm>
            <a:off x="7734148" y="6251485"/>
            <a:ext cx="224933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“Hubble Deep Field”</a:t>
            </a:r>
          </a:p>
          <a:p>
            <a:endParaRPr lang="en-US" dirty="0"/>
          </a:p>
        </p:txBody>
      </p:sp>
    </p:spTree>
    <p:extLst>
      <p:ext uri="{BB962C8B-B14F-4D97-AF65-F5344CB8AC3E}">
        <p14:creationId xmlns:p14="http://schemas.microsoft.com/office/powerpoint/2010/main" val="25013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Timeline</a:t>
            </a:r>
          </a:p>
        </p:txBody>
      </p:sp>
      <p:pic>
        <p:nvPicPr>
          <p:cNvPr id="4" name="Picture 3">
            <a:extLst>
              <a:ext uri="{FF2B5EF4-FFF2-40B4-BE49-F238E27FC236}">
                <a16:creationId xmlns:a16="http://schemas.microsoft.com/office/drawing/2014/main" id="{FCE2CB35-D35B-426B-BC5F-2F74DC0DA03E}"/>
              </a:ext>
            </a:extLst>
          </p:cNvPr>
          <p:cNvPicPr>
            <a:picLocks noChangeAspect="1"/>
          </p:cNvPicPr>
          <p:nvPr/>
        </p:nvPicPr>
        <p:blipFill>
          <a:blip r:embed="rId3"/>
          <a:stretch>
            <a:fillRect/>
          </a:stretch>
        </p:blipFill>
        <p:spPr>
          <a:xfrm>
            <a:off x="5425820" y="275130"/>
            <a:ext cx="6450589" cy="3625231"/>
          </a:xfrm>
          <a:prstGeom prst="rect">
            <a:avLst/>
          </a:prstGeom>
        </p:spPr>
      </p:pic>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normAutofit fontScale="92500" lnSpcReduction="10000"/>
          </a:bodyPr>
          <a:lstStyle/>
          <a:p>
            <a:pPr>
              <a:lnSpc>
                <a:spcPct val="100000"/>
              </a:lnSpc>
            </a:pPr>
            <a:r>
              <a:rPr lang="en-US" dirty="0">
                <a:latin typeface="Arial" panose="020B0604020202020204" pitchFamily="34" charset="0"/>
                <a:cs typeface="Arial" panose="020B0604020202020204" pitchFamily="34" charset="0"/>
              </a:rPr>
              <a:t>Planning Begins: 1996</a:t>
            </a:r>
          </a:p>
          <a:p>
            <a:pPr>
              <a:lnSpc>
                <a:spcPct val="100000"/>
              </a:lnSpc>
            </a:pPr>
            <a:r>
              <a:rPr lang="en-US" dirty="0">
                <a:latin typeface="Arial" panose="020B0604020202020204" pitchFamily="34" charset="0"/>
                <a:cs typeface="Arial" panose="020B0604020202020204" pitchFamily="34" charset="0"/>
              </a:rPr>
              <a:t>Named JWST: 2002</a:t>
            </a:r>
          </a:p>
          <a:p>
            <a:pPr>
              <a:lnSpc>
                <a:spcPct val="100000"/>
              </a:lnSpc>
            </a:pPr>
            <a:r>
              <a:rPr lang="en-US" dirty="0">
                <a:latin typeface="Arial" panose="020B0604020202020204" pitchFamily="34" charset="0"/>
                <a:cs typeface="Arial" panose="020B0604020202020204" pitchFamily="34" charset="0"/>
              </a:rPr>
              <a:t>Major Redesign: 2005</a:t>
            </a:r>
          </a:p>
          <a:p>
            <a:pPr>
              <a:lnSpc>
                <a:spcPct val="100000"/>
              </a:lnSpc>
            </a:pPr>
            <a:r>
              <a:rPr lang="en-US" dirty="0">
                <a:latin typeface="Arial" panose="020B0604020202020204" pitchFamily="34" charset="0"/>
                <a:cs typeface="Arial" panose="020B0604020202020204" pitchFamily="34" charset="0"/>
              </a:rPr>
              <a:t>Cancellation Scare: 2011</a:t>
            </a:r>
          </a:p>
          <a:p>
            <a:pPr>
              <a:lnSpc>
                <a:spcPct val="100000"/>
              </a:lnSpc>
            </a:pPr>
            <a:r>
              <a:rPr lang="en-US" dirty="0">
                <a:latin typeface="Arial" panose="020B0604020202020204" pitchFamily="34" charset="0"/>
                <a:cs typeface="Arial" panose="020B0604020202020204" pitchFamily="34" charset="0"/>
              </a:rPr>
              <a:t>Construction Completion: 2016</a:t>
            </a:r>
          </a:p>
          <a:p>
            <a:pPr>
              <a:lnSpc>
                <a:spcPct val="100000"/>
              </a:lnSpc>
            </a:pPr>
            <a:r>
              <a:rPr lang="en-US" dirty="0">
                <a:latin typeface="Arial" panose="020B0604020202020204" pitchFamily="34" charset="0"/>
                <a:cs typeface="Arial" panose="020B0604020202020204" pitchFamily="34" charset="0"/>
              </a:rPr>
              <a:t>Testing Launch Delays: </a:t>
            </a:r>
          </a:p>
          <a:p>
            <a:pPr lvl="1">
              <a:lnSpc>
                <a:spcPct val="100000"/>
              </a:lnSpc>
            </a:pPr>
            <a:r>
              <a:rPr lang="en-US" dirty="0">
                <a:latin typeface="Arial" panose="020B0604020202020204" pitchFamily="34" charset="0"/>
                <a:cs typeface="Arial" panose="020B0604020202020204" pitchFamily="34" charset="0"/>
              </a:rPr>
              <a:t>March 2018 - Sunshield Rip</a:t>
            </a:r>
          </a:p>
          <a:p>
            <a:pPr lvl="1">
              <a:lnSpc>
                <a:spcPct val="100000"/>
              </a:lnSpc>
            </a:pPr>
            <a:r>
              <a:rPr lang="en-US" dirty="0">
                <a:latin typeface="Arial" panose="020B0604020202020204" pitchFamily="34" charset="0"/>
                <a:cs typeface="Arial" panose="020B0604020202020204" pitchFamily="34" charset="0"/>
              </a:rPr>
              <a:t>June 2018 – Independent Review Board</a:t>
            </a:r>
          </a:p>
          <a:p>
            <a:pPr>
              <a:lnSpc>
                <a:spcPct val="100000"/>
              </a:lnSpc>
            </a:pPr>
            <a:r>
              <a:rPr lang="en-US" dirty="0">
                <a:latin typeface="Arial" panose="020B0604020202020204" pitchFamily="34" charset="0"/>
                <a:cs typeface="Arial" panose="020B0604020202020204" pitchFamily="34" charset="0"/>
              </a:rPr>
              <a:t>Current Planned Launch Date: March 30, 2021</a:t>
            </a:r>
          </a:p>
        </p:txBody>
      </p:sp>
    </p:spTree>
    <p:extLst>
      <p:ext uri="{BB962C8B-B14F-4D97-AF65-F5344CB8AC3E}">
        <p14:creationId xmlns:p14="http://schemas.microsoft.com/office/powerpoint/2010/main" val="110342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Budget Evolution</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676360" y="1825625"/>
            <a:ext cx="7349490" cy="4351338"/>
          </a:xfrm>
        </p:spPr>
        <p:txBody>
          <a:bodyPr>
            <a:normAutofit lnSpcReduction="10000"/>
          </a:bodyPr>
          <a:lstStyle/>
          <a:p>
            <a:pPr>
              <a:lnSpc>
                <a:spcPct val="150000"/>
              </a:lnSpc>
            </a:pPr>
            <a:r>
              <a:rPr lang="en-US" dirty="0">
                <a:latin typeface="Arial" panose="020B0604020202020204" pitchFamily="34" charset="0"/>
                <a:cs typeface="Arial" panose="020B0604020202020204" pitchFamily="34" charset="0"/>
              </a:rPr>
              <a:t>Initial Budget: $500M USD (1997)</a:t>
            </a:r>
          </a:p>
          <a:p>
            <a:pPr>
              <a:lnSpc>
                <a:spcPct val="150000"/>
              </a:lnSpc>
            </a:pPr>
            <a:r>
              <a:rPr lang="en-US" dirty="0">
                <a:latin typeface="Arial" panose="020B0604020202020204" pitchFamily="34" charset="0"/>
                <a:cs typeface="Arial" panose="020B0604020202020204" pitchFamily="34" charset="0"/>
              </a:rPr>
              <a:t>Start of Construction: $5.1B USD (2008)</a:t>
            </a:r>
          </a:p>
          <a:p>
            <a:pPr>
              <a:lnSpc>
                <a:spcPct val="150000"/>
              </a:lnSpc>
            </a:pPr>
            <a:r>
              <a:rPr lang="en-US" dirty="0">
                <a:latin typeface="Arial" panose="020B0604020202020204" pitchFamily="34" charset="0"/>
                <a:cs typeface="Arial" panose="020B0604020202020204" pitchFamily="34" charset="0"/>
              </a:rPr>
              <a:t>Critical Design Review: $6.5B USD (2010)</a:t>
            </a:r>
          </a:p>
          <a:p>
            <a:pPr>
              <a:lnSpc>
                <a:spcPct val="150000"/>
              </a:lnSpc>
            </a:pPr>
            <a:r>
              <a:rPr lang="en-US" dirty="0">
                <a:latin typeface="Arial" panose="020B0604020202020204" pitchFamily="34" charset="0"/>
                <a:cs typeface="Arial" panose="020B0604020202020204" pitchFamily="34" charset="0"/>
              </a:rPr>
              <a:t>Cancellation Scare: 2011</a:t>
            </a:r>
          </a:p>
          <a:p>
            <a:pPr>
              <a:lnSpc>
                <a:spcPct val="150000"/>
              </a:lnSpc>
            </a:pPr>
            <a:r>
              <a:rPr lang="en-US" dirty="0">
                <a:latin typeface="Arial" panose="020B0604020202020204" pitchFamily="34" charset="0"/>
                <a:cs typeface="Arial" panose="020B0604020202020204" pitchFamily="34" charset="0"/>
              </a:rPr>
              <a:t>Support for JWST: $8B USD (2011)</a:t>
            </a:r>
          </a:p>
          <a:p>
            <a:pPr>
              <a:lnSpc>
                <a:spcPct val="150000"/>
              </a:lnSpc>
            </a:pPr>
            <a:r>
              <a:rPr lang="en-US" dirty="0">
                <a:latin typeface="Arial" panose="020B0604020202020204" pitchFamily="34" charset="0"/>
                <a:cs typeface="Arial" panose="020B0604020202020204" pitchFamily="34" charset="0"/>
              </a:rPr>
              <a:t>Current Budget: $10B USD (2019)</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AE328C-FCD5-4897-9D11-76613C5BB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25850" y="365125"/>
            <a:ext cx="3807125" cy="6161150"/>
          </a:xfrm>
          <a:prstGeom prst="rect">
            <a:avLst/>
          </a:prstGeom>
        </p:spPr>
      </p:pic>
    </p:spTree>
    <p:extLst>
      <p:ext uri="{BB962C8B-B14F-4D97-AF65-F5344CB8AC3E}">
        <p14:creationId xmlns:p14="http://schemas.microsoft.com/office/powerpoint/2010/main" val="391374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Features: Optics</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a:xfrm>
            <a:off x="838200" y="1825625"/>
            <a:ext cx="4819981" cy="4351338"/>
          </a:xfrm>
        </p:spPr>
        <p:txBody>
          <a:bodyPr/>
          <a:lstStyle/>
          <a:p>
            <a:pPr>
              <a:lnSpc>
                <a:spcPct val="100000"/>
              </a:lnSpc>
            </a:pPr>
            <a:r>
              <a:rPr lang="en-US" dirty="0">
                <a:latin typeface="Arial" panose="020B0604020202020204" pitchFamily="34" charset="0"/>
                <a:cs typeface="Arial" panose="020B0604020202020204" pitchFamily="34" charset="0"/>
              </a:rPr>
              <a:t>18 Hexagonal Segments</a:t>
            </a:r>
          </a:p>
          <a:p>
            <a:pPr>
              <a:lnSpc>
                <a:spcPct val="100000"/>
              </a:lnSpc>
            </a:pPr>
            <a:r>
              <a:rPr lang="en-US" dirty="0">
                <a:latin typeface="Arial" panose="020B0604020202020204" pitchFamily="34" charset="0"/>
                <a:cs typeface="Arial" panose="020B0604020202020204" pitchFamily="34" charset="0"/>
              </a:rPr>
              <a:t>Gold-Coated Beryllium</a:t>
            </a:r>
          </a:p>
          <a:p>
            <a:pPr>
              <a:lnSpc>
                <a:spcPct val="100000"/>
              </a:lnSpc>
            </a:pPr>
            <a:r>
              <a:rPr lang="en-US" dirty="0">
                <a:latin typeface="Arial" panose="020B0604020202020204" pitchFamily="34" charset="0"/>
                <a:cs typeface="Arial" panose="020B0604020202020204" pitchFamily="34" charset="0"/>
              </a:rPr>
              <a:t>Diameter: 6.5m</a:t>
            </a:r>
          </a:p>
          <a:p>
            <a:pPr>
              <a:lnSpc>
                <a:spcPct val="100000"/>
              </a:lnSpc>
            </a:pPr>
            <a:r>
              <a:rPr lang="en-US" dirty="0">
                <a:latin typeface="Arial" panose="020B0604020202020204" pitchFamily="34" charset="0"/>
                <a:cs typeface="Arial" panose="020B0604020202020204" pitchFamily="34" charset="0"/>
              </a:rPr>
              <a:t>Surface Area: 25m^2</a:t>
            </a:r>
          </a:p>
          <a:p>
            <a:pPr>
              <a:lnSpc>
                <a:spcPct val="100000"/>
              </a:lnSpc>
            </a:pPr>
            <a:r>
              <a:rPr lang="en-US" dirty="0">
                <a:latin typeface="Arial" panose="020B0604020202020204" pitchFamily="34" charset="0"/>
                <a:cs typeface="Arial" panose="020B0604020202020204" pitchFamily="34" charset="0"/>
              </a:rPr>
              <a:t>Precision Micro Motors</a:t>
            </a:r>
          </a:p>
          <a:p>
            <a:pPr>
              <a:lnSpc>
                <a:spcPct val="100000"/>
              </a:lnSpc>
            </a:pPr>
            <a:r>
              <a:rPr lang="en-US" dirty="0">
                <a:latin typeface="Arial" panose="020B0604020202020204" pitchFamily="34" charset="0"/>
                <a:cs typeface="Arial" panose="020B0604020202020204" pitchFamily="34" charset="0"/>
              </a:rPr>
              <a:t>Secondary &amp; Tertiary Mirrors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D5BD3A1-EE8D-4487-A6DF-23B85994FF1A}"/>
              </a:ext>
            </a:extLst>
          </p:cNvPr>
          <p:cNvPicPr>
            <a:picLocks noChangeAspect="1"/>
          </p:cNvPicPr>
          <p:nvPr/>
        </p:nvPicPr>
        <p:blipFill>
          <a:blip r:embed="rId3"/>
          <a:stretch>
            <a:fillRect/>
          </a:stretch>
        </p:blipFill>
        <p:spPr>
          <a:xfrm>
            <a:off x="5658181" y="1825625"/>
            <a:ext cx="6103669" cy="4130984"/>
          </a:xfrm>
          <a:prstGeom prst="rect">
            <a:avLst/>
          </a:prstGeom>
        </p:spPr>
      </p:pic>
      <p:sp>
        <p:nvSpPr>
          <p:cNvPr id="5" name="TextBox 4">
            <a:extLst>
              <a:ext uri="{FF2B5EF4-FFF2-40B4-BE49-F238E27FC236}">
                <a16:creationId xmlns:a16="http://schemas.microsoft.com/office/drawing/2014/main" id="{73C09432-0180-4977-B0CF-73B608F6B0EE}"/>
              </a:ext>
            </a:extLst>
          </p:cNvPr>
          <p:cNvSpPr txBox="1"/>
          <p:nvPr/>
        </p:nvSpPr>
        <p:spPr>
          <a:xfrm>
            <a:off x="2156203" y="6311900"/>
            <a:ext cx="7879593" cy="646331"/>
          </a:xfrm>
          <a:prstGeom prst="rect">
            <a:avLst/>
          </a:prstGeom>
          <a:noFill/>
        </p:spPr>
        <p:txBody>
          <a:bodyPr wrap="none" rtlCol="0">
            <a:spAutoFit/>
          </a:bodyPr>
          <a:lstStyle/>
          <a:p>
            <a:r>
              <a:rPr lang="en-US" b="1" dirty="0"/>
              <a:t>Animation:</a:t>
            </a:r>
            <a:r>
              <a:rPr lang="en-US" dirty="0"/>
              <a:t> </a:t>
            </a:r>
            <a:r>
              <a:rPr lang="en-US" dirty="0">
                <a:hlinkClick r:id="rId4"/>
              </a:rPr>
              <a:t>https://jwst.nasa.gov/content/observatory/ote/mirrors/index.html#1a</a:t>
            </a:r>
            <a:endParaRPr lang="en-US" dirty="0"/>
          </a:p>
          <a:p>
            <a:endParaRPr lang="en-US" dirty="0"/>
          </a:p>
        </p:txBody>
      </p:sp>
    </p:spTree>
    <p:extLst>
      <p:ext uri="{BB962C8B-B14F-4D97-AF65-F5344CB8AC3E}">
        <p14:creationId xmlns:p14="http://schemas.microsoft.com/office/powerpoint/2010/main" val="3704292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Features: Sunshield</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normAutofit lnSpcReduction="10000"/>
          </a:bodyPr>
          <a:lstStyle/>
          <a:p>
            <a:pPr>
              <a:lnSpc>
                <a:spcPct val="150000"/>
              </a:lnSpc>
            </a:pPr>
            <a:r>
              <a:rPr lang="en-US" dirty="0">
                <a:latin typeface="Arial" panose="020B0604020202020204" pitchFamily="34" charset="0"/>
                <a:cs typeface="Arial" panose="020B0604020202020204" pitchFamily="34" charset="0"/>
              </a:rPr>
              <a:t>Temperature for Infrared:</a:t>
            </a:r>
          </a:p>
          <a:p>
            <a:pPr lvl="1">
              <a:lnSpc>
                <a:spcPct val="150000"/>
              </a:lnSpc>
            </a:pPr>
            <a:r>
              <a:rPr lang="en-US" dirty="0">
                <a:latin typeface="Arial" panose="020B0604020202020204" pitchFamily="34" charset="0"/>
                <a:cs typeface="Arial" panose="020B0604020202020204" pitchFamily="34" charset="0"/>
              </a:rPr>
              <a:t>Below 50K / −220°C / −370°F</a:t>
            </a:r>
          </a:p>
          <a:p>
            <a:pPr>
              <a:lnSpc>
                <a:spcPct val="150000"/>
              </a:lnSpc>
            </a:pPr>
            <a:r>
              <a:rPr lang="en-US" dirty="0">
                <a:latin typeface="Arial" panose="020B0604020202020204" pitchFamily="34" charset="0"/>
                <a:cs typeface="Arial" panose="020B0604020202020204" pitchFamily="34" charset="0"/>
              </a:rPr>
              <a:t>Sunshield Blocks Light &amp; Heat</a:t>
            </a:r>
          </a:p>
          <a:p>
            <a:pPr>
              <a:lnSpc>
                <a:spcPct val="150000"/>
              </a:lnSpc>
            </a:pPr>
            <a:r>
              <a:rPr lang="en-US" dirty="0">
                <a:latin typeface="Arial" panose="020B0604020202020204" pitchFamily="34" charset="0"/>
                <a:cs typeface="Arial" panose="020B0604020202020204" pitchFamily="34" charset="0"/>
              </a:rPr>
              <a:t>Lagrange Point Geometry Design</a:t>
            </a:r>
          </a:p>
          <a:p>
            <a:pPr>
              <a:lnSpc>
                <a:spcPct val="150000"/>
              </a:lnSpc>
            </a:pPr>
            <a:r>
              <a:rPr lang="en-US" dirty="0">
                <a:latin typeface="Arial" panose="020B0604020202020204" pitchFamily="34" charset="0"/>
                <a:cs typeface="Arial" panose="020B0604020202020204" pitchFamily="34" charset="0"/>
              </a:rPr>
              <a:t>Made of Aluminum &amp; Silicon</a:t>
            </a:r>
          </a:p>
          <a:p>
            <a:pPr>
              <a:lnSpc>
                <a:spcPct val="150000"/>
              </a:lnSpc>
            </a:pPr>
            <a:r>
              <a:rPr lang="en-US" dirty="0">
                <a:latin typeface="Arial" panose="020B0604020202020204" pitchFamily="34" charset="0"/>
                <a:cs typeface="Arial" panose="020B0604020202020204" pitchFamily="34" charset="0"/>
              </a:rPr>
              <a:t>Delicate Film subject to Tears</a:t>
            </a: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F5E75CF-EEBC-4A91-8892-083359C12351}"/>
              </a:ext>
            </a:extLst>
          </p:cNvPr>
          <p:cNvPicPr>
            <a:picLocks noChangeAspect="1"/>
          </p:cNvPicPr>
          <p:nvPr/>
        </p:nvPicPr>
        <p:blipFill>
          <a:blip r:embed="rId3"/>
          <a:stretch>
            <a:fillRect/>
          </a:stretch>
        </p:blipFill>
        <p:spPr>
          <a:xfrm>
            <a:off x="6643561" y="2248448"/>
            <a:ext cx="5251971" cy="3505691"/>
          </a:xfrm>
          <a:prstGeom prst="rect">
            <a:avLst/>
          </a:prstGeom>
        </p:spPr>
      </p:pic>
    </p:spTree>
    <p:extLst>
      <p:ext uri="{BB962C8B-B14F-4D97-AF65-F5344CB8AC3E}">
        <p14:creationId xmlns:p14="http://schemas.microsoft.com/office/powerpoint/2010/main" val="179452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5807-D97B-43B7-B56C-654FD187032F}"/>
              </a:ext>
            </a:extLst>
          </p:cNvPr>
          <p:cNvSpPr>
            <a:spLocks noGrp="1"/>
          </p:cNvSpPr>
          <p:nvPr>
            <p:ph type="title"/>
          </p:nvPr>
        </p:nvSpPr>
        <p:spPr/>
        <p:txBody>
          <a:bodyPr/>
          <a:lstStyle/>
          <a:p>
            <a:r>
              <a:rPr lang="en-US" dirty="0">
                <a:latin typeface="Arial Black" panose="020B0A04020102020204" pitchFamily="34" charset="0"/>
              </a:rPr>
              <a:t>Features: Spacecraft Bus</a:t>
            </a:r>
          </a:p>
        </p:txBody>
      </p:sp>
      <p:sp>
        <p:nvSpPr>
          <p:cNvPr id="3" name="Content Placeholder 2">
            <a:extLst>
              <a:ext uri="{FF2B5EF4-FFF2-40B4-BE49-F238E27FC236}">
                <a16:creationId xmlns:a16="http://schemas.microsoft.com/office/drawing/2014/main" id="{A0F9AA69-F545-407C-9DC7-20A1D18210FC}"/>
              </a:ext>
            </a:extLst>
          </p:cNvPr>
          <p:cNvSpPr>
            <a:spLocks noGrp="1"/>
          </p:cNvSpPr>
          <p:nvPr>
            <p:ph idx="1"/>
          </p:nvPr>
        </p:nvSpPr>
        <p:spPr/>
        <p:txBody>
          <a:bodyPr/>
          <a:lstStyle/>
          <a:p>
            <a:pPr>
              <a:lnSpc>
                <a:spcPct val="100000"/>
              </a:lnSpc>
            </a:pPr>
            <a:r>
              <a:rPr lang="en-US" dirty="0">
                <a:latin typeface="Arial" panose="020B0604020202020204" pitchFamily="34" charset="0"/>
                <a:cs typeface="Arial" panose="020B0604020202020204" pitchFamily="34" charset="0"/>
              </a:rPr>
              <a:t>Primary Support Component</a:t>
            </a:r>
          </a:p>
          <a:p>
            <a:pPr lvl="1">
              <a:lnSpc>
                <a:spcPct val="100000"/>
              </a:lnSpc>
            </a:pPr>
            <a:r>
              <a:rPr lang="en-US" dirty="0">
                <a:latin typeface="Arial" panose="020B0604020202020204" pitchFamily="34" charset="0"/>
                <a:cs typeface="Arial" panose="020B0604020202020204" pitchFamily="34" charset="0"/>
              </a:rPr>
              <a:t>Computing</a:t>
            </a:r>
          </a:p>
          <a:p>
            <a:pPr lvl="1">
              <a:lnSpc>
                <a:spcPct val="100000"/>
              </a:lnSpc>
            </a:pPr>
            <a:r>
              <a:rPr lang="en-US" dirty="0">
                <a:latin typeface="Arial" panose="020B0604020202020204" pitchFamily="34" charset="0"/>
                <a:cs typeface="Arial" panose="020B0604020202020204" pitchFamily="34" charset="0"/>
              </a:rPr>
              <a:t>Communication</a:t>
            </a:r>
          </a:p>
          <a:p>
            <a:pPr lvl="1">
              <a:lnSpc>
                <a:spcPct val="100000"/>
              </a:lnSpc>
            </a:pPr>
            <a:r>
              <a:rPr lang="en-US" dirty="0">
                <a:latin typeface="Arial" panose="020B0604020202020204" pitchFamily="34" charset="0"/>
                <a:cs typeface="Arial" panose="020B0604020202020204" pitchFamily="34" charset="0"/>
              </a:rPr>
              <a:t>Propulsion</a:t>
            </a:r>
          </a:p>
          <a:p>
            <a:pPr lvl="1">
              <a:lnSpc>
                <a:spcPct val="100000"/>
              </a:lnSpc>
            </a:pPr>
            <a:r>
              <a:rPr lang="en-US" dirty="0">
                <a:latin typeface="Arial" panose="020B0604020202020204" pitchFamily="34" charset="0"/>
                <a:cs typeface="Arial" panose="020B0604020202020204" pitchFamily="34" charset="0"/>
              </a:rPr>
              <a:t>Structure</a:t>
            </a:r>
          </a:p>
          <a:p>
            <a:pPr>
              <a:lnSpc>
                <a:spcPct val="100000"/>
              </a:lnSpc>
            </a:pPr>
            <a:r>
              <a:rPr lang="en-US" dirty="0">
                <a:latin typeface="Arial" panose="020B0604020202020204" pitchFamily="34" charset="0"/>
                <a:cs typeface="Arial" panose="020B0604020202020204" pitchFamily="34" charset="0"/>
              </a:rPr>
              <a:t>Supports 6.5tons; Weighs 770lb</a:t>
            </a:r>
          </a:p>
          <a:p>
            <a:pPr>
              <a:lnSpc>
                <a:spcPct val="100000"/>
              </a:lnSpc>
            </a:pPr>
            <a:r>
              <a:rPr lang="en-US" dirty="0">
                <a:latin typeface="Arial" panose="020B0604020202020204" pitchFamily="34" charset="0"/>
                <a:cs typeface="Arial" panose="020B0604020202020204" pitchFamily="34" charset="0"/>
              </a:rPr>
              <a:t>Material: Graphite Composite Material</a:t>
            </a:r>
          </a:p>
          <a:p>
            <a:pPr>
              <a:lnSpc>
                <a:spcPct val="100000"/>
              </a:lnSpc>
            </a:pPr>
            <a:r>
              <a:rPr lang="en-US" dirty="0">
                <a:latin typeface="Arial" panose="020B0604020202020204" pitchFamily="34" charset="0"/>
                <a:cs typeface="Arial" panose="020B0604020202020204" pitchFamily="34" charset="0"/>
              </a:rPr>
              <a:t>Operating Temperature: 300K / 27°C / 80°F</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562D6CA-6398-42A0-A85B-109356552339}"/>
              </a:ext>
            </a:extLst>
          </p:cNvPr>
          <p:cNvPicPr>
            <a:picLocks noChangeAspect="1"/>
          </p:cNvPicPr>
          <p:nvPr/>
        </p:nvPicPr>
        <p:blipFill>
          <a:blip r:embed="rId3"/>
          <a:stretch>
            <a:fillRect/>
          </a:stretch>
        </p:blipFill>
        <p:spPr>
          <a:xfrm>
            <a:off x="6600893" y="1690688"/>
            <a:ext cx="3317267" cy="2199492"/>
          </a:xfrm>
          <a:prstGeom prst="rect">
            <a:avLst/>
          </a:prstGeom>
        </p:spPr>
      </p:pic>
      <p:pic>
        <p:nvPicPr>
          <p:cNvPr id="5" name="Picture 4">
            <a:extLst>
              <a:ext uri="{FF2B5EF4-FFF2-40B4-BE49-F238E27FC236}">
                <a16:creationId xmlns:a16="http://schemas.microsoft.com/office/drawing/2014/main" id="{E3112BF4-3B63-49AB-8241-F682CACABB38}"/>
              </a:ext>
            </a:extLst>
          </p:cNvPr>
          <p:cNvPicPr>
            <a:picLocks noChangeAspect="1"/>
          </p:cNvPicPr>
          <p:nvPr/>
        </p:nvPicPr>
        <p:blipFill>
          <a:blip r:embed="rId4"/>
          <a:stretch>
            <a:fillRect/>
          </a:stretch>
        </p:blipFill>
        <p:spPr>
          <a:xfrm>
            <a:off x="8259526" y="4025117"/>
            <a:ext cx="3501112" cy="2475487"/>
          </a:xfrm>
          <a:prstGeom prst="rect">
            <a:avLst/>
          </a:prstGeom>
        </p:spPr>
      </p:pic>
    </p:spTree>
    <p:extLst>
      <p:ext uri="{BB962C8B-B14F-4D97-AF65-F5344CB8AC3E}">
        <p14:creationId xmlns:p14="http://schemas.microsoft.com/office/powerpoint/2010/main" val="33418756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795</TotalTime>
  <Words>1519</Words>
  <Application>Microsoft Office PowerPoint</Application>
  <PresentationFormat>Widescreen</PresentationFormat>
  <Paragraphs>180</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Calibri Light</vt:lpstr>
      <vt:lpstr>Office Theme</vt:lpstr>
      <vt:lpstr>James Webb Space Telescope</vt:lpstr>
      <vt:lpstr>Overview</vt:lpstr>
      <vt:lpstr>Infrared Astronomy in Space</vt:lpstr>
      <vt:lpstr>Predecessor: Hubble</vt:lpstr>
      <vt:lpstr>Timeline</vt:lpstr>
      <vt:lpstr>Budget Evolution</vt:lpstr>
      <vt:lpstr>Features: Optics</vt:lpstr>
      <vt:lpstr>Features: Sunshield</vt:lpstr>
      <vt:lpstr>Features: Spacecraft Bus</vt:lpstr>
      <vt:lpstr>Features: Instrumentation</vt:lpstr>
      <vt:lpstr>Mission: Goals</vt:lpstr>
      <vt:lpstr>Mission: Launch &amp; Deployment</vt:lpstr>
      <vt:lpstr>Mission: Orbit Location</vt:lpstr>
      <vt:lpstr>Mission: Ground Support</vt:lpstr>
      <vt:lpstr>Video</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Webb Space Telescope</dc:title>
  <dc:creator>Matt Haney</dc:creator>
  <cp:lastModifiedBy>Matt Haney</cp:lastModifiedBy>
  <cp:revision>44</cp:revision>
  <dcterms:created xsi:type="dcterms:W3CDTF">2019-11-26T04:17:12Z</dcterms:created>
  <dcterms:modified xsi:type="dcterms:W3CDTF">2019-11-26T17:33:06Z</dcterms:modified>
</cp:coreProperties>
</file>