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2" r:id="rId5"/>
    <p:sldId id="263" r:id="rId6"/>
    <p:sldId id="271" r:id="rId7"/>
    <p:sldId id="276" r:id="rId8"/>
    <p:sldId id="261" r:id="rId9"/>
    <p:sldId id="264" r:id="rId10"/>
    <p:sldId id="277" r:id="rId11"/>
    <p:sldId id="257" r:id="rId12"/>
    <p:sldId id="278" r:id="rId13"/>
    <p:sldId id="267" r:id="rId14"/>
    <p:sldId id="266" r:id="rId15"/>
    <p:sldId id="272" r:id="rId16"/>
    <p:sldId id="280" r:id="rId17"/>
    <p:sldId id="281" r:id="rId18"/>
    <p:sldId id="273" r:id="rId19"/>
    <p:sldId id="275" r:id="rId20"/>
    <p:sldId id="274" r:id="rId21"/>
    <p:sldId id="279" r:id="rId22"/>
    <p:sldId id="268" r:id="rId23"/>
    <p:sldId id="270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D4B48-D674-F99E-8445-5539BE67B40A}" v="9" dt="2019-10-03T03:42:30.562"/>
    <p1510:client id="{2C253551-CC90-4977-8C47-DE5F26A8354C}" v="3383" dt="2019-10-02T23:36:27.123"/>
    <p1510:client id="{389B7F75-6A9C-4702-133D-98D9D4F24D1F}" v="609" dt="2019-10-03T03:39:08.774"/>
    <p1510:client id="{3B9DF841-0D09-05D0-70FD-69A7C6B1507D}" v="34" dt="2019-10-03T03:40:51.652"/>
    <p1510:client id="{91CF01BC-6FED-9A23-3B88-5C8F2BB2A0A2}" v="259" dt="2019-10-03T03:48:44.987"/>
    <p1510:client id="{A826B80B-F125-7657-5250-DEA80CB2F8DF}" v="152" dt="2019-10-03T00:07:46.935"/>
    <p1510:client id="{AC174BFF-9346-B815-D98C-11703C73B708}" v="76" dt="2019-10-03T14:53:45.941"/>
    <p1510:client id="{C476F725-BF56-9853-7B3B-805200C828EA}" v="392" dt="2019-10-03T07:08:38.416"/>
    <p1510:client id="{C6F81AAB-A584-5DA2-78E6-00FC2F0BA0E7}" v="20" dt="2019-10-02T20:03:57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A764A-8D0F-4AA4-BED9-1493DDFF085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972C38A-87E4-4FCE-8CF9-426A074902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Largest planet in our solar System</a:t>
          </a:r>
        </a:p>
      </dgm:t>
    </dgm:pt>
    <dgm:pt modelId="{0B94A2BF-DC85-4B48-A472-563680D44E08}" type="parTrans" cxnId="{C2A23F9F-3218-4888-9DDC-0AF1D448F678}">
      <dgm:prSet/>
      <dgm:spPr/>
      <dgm:t>
        <a:bodyPr/>
        <a:lstStyle/>
        <a:p>
          <a:endParaRPr lang="en-US"/>
        </a:p>
      </dgm:t>
    </dgm:pt>
    <dgm:pt modelId="{58BA98F9-0271-4785-8133-9B61E2C34E6E}" type="sibTrans" cxnId="{C2A23F9F-3218-4888-9DDC-0AF1D448F6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8EEA0F0-9AE8-4A25-A602-02C3FCFD4D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Gas Giant</a:t>
          </a:r>
        </a:p>
      </dgm:t>
    </dgm:pt>
    <dgm:pt modelId="{9C1B28A9-ED17-40FF-96FE-3914030A48AD}" type="parTrans" cxnId="{6305233E-1E79-444D-B676-B0A49A9B7190}">
      <dgm:prSet/>
      <dgm:spPr/>
      <dgm:t>
        <a:bodyPr/>
        <a:lstStyle/>
        <a:p>
          <a:endParaRPr lang="en-US"/>
        </a:p>
      </dgm:t>
    </dgm:pt>
    <dgm:pt modelId="{39C689CF-ECA8-490E-A642-4F86D2B4F244}" type="sibTrans" cxnId="{6305233E-1E79-444D-B676-B0A49A9B71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A8D84D9-2DB9-44FA-BDEA-3BCC978BB0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5th planet from the sun</a:t>
          </a:r>
        </a:p>
      </dgm:t>
    </dgm:pt>
    <dgm:pt modelId="{12BFC540-8896-400A-BD4C-2E3C96826FEA}" type="parTrans" cxnId="{054FB6AF-1525-456D-946C-EC69F65292A4}">
      <dgm:prSet/>
      <dgm:spPr/>
      <dgm:t>
        <a:bodyPr/>
        <a:lstStyle/>
        <a:p>
          <a:endParaRPr lang="en-US"/>
        </a:p>
      </dgm:t>
    </dgm:pt>
    <dgm:pt modelId="{EB290F18-88F6-4EAB-A7F2-31C3F04F9C1B}" type="sibTrans" cxnId="{054FB6AF-1525-456D-946C-EC69F65292A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A7FD34-3691-424A-B3F3-27A6A46D52C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Fastest rotating</a:t>
          </a:r>
          <a:r>
            <a:rPr lang="en-US" dirty="0">
              <a:latin typeface="Trebuchet MS" panose="020B0603020202020204"/>
            </a:rPr>
            <a:t> planet</a:t>
          </a:r>
          <a:endParaRPr lang="en-US" dirty="0"/>
        </a:p>
      </dgm:t>
    </dgm:pt>
    <dgm:pt modelId="{C6AC6827-2F39-4AF4-953C-CE6760E3F3E9}" type="parTrans" cxnId="{552F6C88-9FC7-48E0-8FBD-347C7238D07C}">
      <dgm:prSet/>
      <dgm:spPr/>
      <dgm:t>
        <a:bodyPr/>
        <a:lstStyle/>
        <a:p>
          <a:endParaRPr lang="en-US"/>
        </a:p>
      </dgm:t>
    </dgm:pt>
    <dgm:pt modelId="{3B70E451-1EC4-4DAB-A74C-BF52432297F9}" type="sibTrans" cxnId="{552F6C88-9FC7-48E0-8FBD-347C7238D07C}">
      <dgm:prSet/>
      <dgm:spPr/>
      <dgm:t>
        <a:bodyPr/>
        <a:lstStyle/>
        <a:p>
          <a:endParaRPr lang="en-US"/>
        </a:p>
      </dgm:t>
    </dgm:pt>
    <dgm:pt modelId="{8CB46594-502D-4D31-9956-A625C4034A15}" type="pres">
      <dgm:prSet presAssocID="{6E7A764A-8D0F-4AA4-BED9-1493DDFF085D}" presName="root" presStyleCnt="0">
        <dgm:presLayoutVars>
          <dgm:dir/>
          <dgm:resizeHandles val="exact"/>
        </dgm:presLayoutVars>
      </dgm:prSet>
      <dgm:spPr/>
    </dgm:pt>
    <dgm:pt modelId="{C8E84943-8BF4-4CCC-9E36-729B5C5649BC}" type="pres">
      <dgm:prSet presAssocID="{6E7A764A-8D0F-4AA4-BED9-1493DDFF085D}" presName="container" presStyleCnt="0">
        <dgm:presLayoutVars>
          <dgm:dir/>
          <dgm:resizeHandles val="exact"/>
        </dgm:presLayoutVars>
      </dgm:prSet>
      <dgm:spPr/>
    </dgm:pt>
    <dgm:pt modelId="{21955394-B5D0-4AB0-BF6D-A3589AFF8F0C}" type="pres">
      <dgm:prSet presAssocID="{9972C38A-87E4-4FCE-8CF9-426A074902E3}" presName="compNode" presStyleCnt="0"/>
      <dgm:spPr/>
    </dgm:pt>
    <dgm:pt modelId="{7E12F4EC-D126-44D6-8B24-0C4A2E7997B0}" type="pres">
      <dgm:prSet presAssocID="{9972C38A-87E4-4FCE-8CF9-426A074902E3}" presName="iconBgRect" presStyleLbl="bgShp" presStyleIdx="0" presStyleCnt="4"/>
      <dgm:spPr/>
    </dgm:pt>
    <dgm:pt modelId="{77DBCF7F-CD42-4E08-A254-6357EF3F258A}" type="pres">
      <dgm:prSet presAssocID="{9972C38A-87E4-4FCE-8CF9-426A074902E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7808C611-5DC5-4D2C-A6C1-E7E7FDC2D0E4}" type="pres">
      <dgm:prSet presAssocID="{9972C38A-87E4-4FCE-8CF9-426A074902E3}" presName="spaceRect" presStyleCnt="0"/>
      <dgm:spPr/>
    </dgm:pt>
    <dgm:pt modelId="{7B564111-7C36-4AC5-ABDA-63C95F7E506C}" type="pres">
      <dgm:prSet presAssocID="{9972C38A-87E4-4FCE-8CF9-426A074902E3}" presName="textRect" presStyleLbl="revTx" presStyleIdx="0" presStyleCnt="4">
        <dgm:presLayoutVars>
          <dgm:chMax val="1"/>
          <dgm:chPref val="1"/>
        </dgm:presLayoutVars>
      </dgm:prSet>
      <dgm:spPr/>
    </dgm:pt>
    <dgm:pt modelId="{33BDAA92-30EA-4268-9471-0E06D9ABB997}" type="pres">
      <dgm:prSet presAssocID="{58BA98F9-0271-4785-8133-9B61E2C34E6E}" presName="sibTrans" presStyleLbl="sibTrans2D1" presStyleIdx="0" presStyleCnt="0"/>
      <dgm:spPr/>
    </dgm:pt>
    <dgm:pt modelId="{BFB9BD8B-99EB-4CA4-9B8B-D87CCF8B5025}" type="pres">
      <dgm:prSet presAssocID="{E8EEA0F0-9AE8-4A25-A602-02C3FCFD4DFC}" presName="compNode" presStyleCnt="0"/>
      <dgm:spPr/>
    </dgm:pt>
    <dgm:pt modelId="{72213264-AE8B-4D9B-9C61-7324EBCC5800}" type="pres">
      <dgm:prSet presAssocID="{E8EEA0F0-9AE8-4A25-A602-02C3FCFD4DFC}" presName="iconBgRect" presStyleLbl="bgShp" presStyleIdx="1" presStyleCnt="4"/>
      <dgm:spPr/>
    </dgm:pt>
    <dgm:pt modelId="{DD58CBE9-D9E6-4199-8F08-2B13BE5CFD0D}" type="pres">
      <dgm:prSet presAssocID="{E8EEA0F0-9AE8-4A25-A602-02C3FCFD4DF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E1631674-F30C-47AA-A935-6599414AB7F0}" type="pres">
      <dgm:prSet presAssocID="{E8EEA0F0-9AE8-4A25-A602-02C3FCFD4DFC}" presName="spaceRect" presStyleCnt="0"/>
      <dgm:spPr/>
    </dgm:pt>
    <dgm:pt modelId="{538896E2-16AC-4D76-B1A0-C8F52788F5AA}" type="pres">
      <dgm:prSet presAssocID="{E8EEA0F0-9AE8-4A25-A602-02C3FCFD4DFC}" presName="textRect" presStyleLbl="revTx" presStyleIdx="1" presStyleCnt="4">
        <dgm:presLayoutVars>
          <dgm:chMax val="1"/>
          <dgm:chPref val="1"/>
        </dgm:presLayoutVars>
      </dgm:prSet>
      <dgm:spPr/>
    </dgm:pt>
    <dgm:pt modelId="{A0BB1BF6-E0D9-4C36-AA20-B0FB7F2840E8}" type="pres">
      <dgm:prSet presAssocID="{39C689CF-ECA8-490E-A642-4F86D2B4F244}" presName="sibTrans" presStyleLbl="sibTrans2D1" presStyleIdx="0" presStyleCnt="0"/>
      <dgm:spPr/>
    </dgm:pt>
    <dgm:pt modelId="{45C5BC4D-D527-4352-A825-8A839EF97911}" type="pres">
      <dgm:prSet presAssocID="{7A8D84D9-2DB9-44FA-BDEA-3BCC978BB03D}" presName="compNode" presStyleCnt="0"/>
      <dgm:spPr/>
    </dgm:pt>
    <dgm:pt modelId="{E6A2A367-EEC4-4488-A94A-8600F7857252}" type="pres">
      <dgm:prSet presAssocID="{7A8D84D9-2DB9-44FA-BDEA-3BCC978BB03D}" presName="iconBgRect" presStyleLbl="bgShp" presStyleIdx="2" presStyleCnt="4"/>
      <dgm:spPr/>
    </dgm:pt>
    <dgm:pt modelId="{0F371E4A-BC22-486E-B409-1C7B76AF256B}" type="pres">
      <dgm:prSet presAssocID="{7A8D84D9-2DB9-44FA-BDEA-3BCC978BB03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9E746231-BF84-4667-AE29-A29C50790E12}" type="pres">
      <dgm:prSet presAssocID="{7A8D84D9-2DB9-44FA-BDEA-3BCC978BB03D}" presName="spaceRect" presStyleCnt="0"/>
      <dgm:spPr/>
    </dgm:pt>
    <dgm:pt modelId="{3195B3BA-8AA6-41DB-8767-496F6AC9EDFE}" type="pres">
      <dgm:prSet presAssocID="{7A8D84D9-2DB9-44FA-BDEA-3BCC978BB03D}" presName="textRect" presStyleLbl="revTx" presStyleIdx="2" presStyleCnt="4">
        <dgm:presLayoutVars>
          <dgm:chMax val="1"/>
          <dgm:chPref val="1"/>
        </dgm:presLayoutVars>
      </dgm:prSet>
      <dgm:spPr/>
    </dgm:pt>
    <dgm:pt modelId="{4ADE518A-BF94-4324-93A7-C6B6B37649BA}" type="pres">
      <dgm:prSet presAssocID="{EB290F18-88F6-4EAB-A7F2-31C3F04F9C1B}" presName="sibTrans" presStyleLbl="sibTrans2D1" presStyleIdx="0" presStyleCnt="0"/>
      <dgm:spPr/>
    </dgm:pt>
    <dgm:pt modelId="{40800CC7-E7B0-4714-AB47-1E9A5651846E}" type="pres">
      <dgm:prSet presAssocID="{CFA7FD34-3691-424A-B3F3-27A6A46D52C0}" presName="compNode" presStyleCnt="0"/>
      <dgm:spPr/>
    </dgm:pt>
    <dgm:pt modelId="{A6BDAFB0-970E-43E6-81AA-3CA47D9EB536}" type="pres">
      <dgm:prSet presAssocID="{CFA7FD34-3691-424A-B3F3-27A6A46D52C0}" presName="iconBgRect" presStyleLbl="bgShp" presStyleIdx="3" presStyleCnt="4"/>
      <dgm:spPr/>
    </dgm:pt>
    <dgm:pt modelId="{5BFD5346-57AD-4D7F-B605-642C4F265BAB}" type="pres">
      <dgm:prSet presAssocID="{CFA7FD34-3691-424A-B3F3-27A6A46D52C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8146554C-9E9D-472C-A897-A2744CD6A66E}" type="pres">
      <dgm:prSet presAssocID="{CFA7FD34-3691-424A-B3F3-27A6A46D52C0}" presName="spaceRect" presStyleCnt="0"/>
      <dgm:spPr/>
    </dgm:pt>
    <dgm:pt modelId="{047DFB83-47E3-4810-B753-498344111F61}" type="pres">
      <dgm:prSet presAssocID="{CFA7FD34-3691-424A-B3F3-27A6A46D52C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AD46F12-9316-4DB0-A9C0-63FF844A7237}" type="presOf" srcId="{6E7A764A-8D0F-4AA4-BED9-1493DDFF085D}" destId="{8CB46594-502D-4D31-9956-A625C4034A15}" srcOrd="0" destOrd="0" presId="urn:microsoft.com/office/officeart/2018/2/layout/IconCircleList"/>
    <dgm:cxn modelId="{D2099B21-DAA4-4856-85FF-8192287C1D80}" type="presOf" srcId="{9972C38A-87E4-4FCE-8CF9-426A074902E3}" destId="{7B564111-7C36-4AC5-ABDA-63C95F7E506C}" srcOrd="0" destOrd="0" presId="urn:microsoft.com/office/officeart/2018/2/layout/IconCircleList"/>
    <dgm:cxn modelId="{C7D0E024-FA68-4F13-9E8F-9E2557EA40E7}" type="presOf" srcId="{EB290F18-88F6-4EAB-A7F2-31C3F04F9C1B}" destId="{4ADE518A-BF94-4324-93A7-C6B6B37649BA}" srcOrd="0" destOrd="0" presId="urn:microsoft.com/office/officeart/2018/2/layout/IconCircleList"/>
    <dgm:cxn modelId="{1D09332D-9FE5-4A89-BFE5-38994C6B4C48}" type="presOf" srcId="{CFA7FD34-3691-424A-B3F3-27A6A46D52C0}" destId="{047DFB83-47E3-4810-B753-498344111F61}" srcOrd="0" destOrd="0" presId="urn:microsoft.com/office/officeart/2018/2/layout/IconCircleList"/>
    <dgm:cxn modelId="{60A0542D-162A-44E3-AA48-4DF4E9D1AD07}" type="presOf" srcId="{58BA98F9-0271-4785-8133-9B61E2C34E6E}" destId="{33BDAA92-30EA-4268-9471-0E06D9ABB997}" srcOrd="0" destOrd="0" presId="urn:microsoft.com/office/officeart/2018/2/layout/IconCircleList"/>
    <dgm:cxn modelId="{6305233E-1E79-444D-B676-B0A49A9B7190}" srcId="{6E7A764A-8D0F-4AA4-BED9-1493DDFF085D}" destId="{E8EEA0F0-9AE8-4A25-A602-02C3FCFD4DFC}" srcOrd="1" destOrd="0" parTransId="{9C1B28A9-ED17-40FF-96FE-3914030A48AD}" sibTransId="{39C689CF-ECA8-490E-A642-4F86D2B4F244}"/>
    <dgm:cxn modelId="{4A565768-B520-4559-8ADF-E21556D35C54}" type="presOf" srcId="{39C689CF-ECA8-490E-A642-4F86D2B4F244}" destId="{A0BB1BF6-E0D9-4C36-AA20-B0FB7F2840E8}" srcOrd="0" destOrd="0" presId="urn:microsoft.com/office/officeart/2018/2/layout/IconCircleList"/>
    <dgm:cxn modelId="{552F6C88-9FC7-48E0-8FBD-347C7238D07C}" srcId="{6E7A764A-8D0F-4AA4-BED9-1493DDFF085D}" destId="{CFA7FD34-3691-424A-B3F3-27A6A46D52C0}" srcOrd="3" destOrd="0" parTransId="{C6AC6827-2F39-4AF4-953C-CE6760E3F3E9}" sibTransId="{3B70E451-1EC4-4DAB-A74C-BF52432297F9}"/>
    <dgm:cxn modelId="{C2A23F9F-3218-4888-9DDC-0AF1D448F678}" srcId="{6E7A764A-8D0F-4AA4-BED9-1493DDFF085D}" destId="{9972C38A-87E4-4FCE-8CF9-426A074902E3}" srcOrd="0" destOrd="0" parTransId="{0B94A2BF-DC85-4B48-A472-563680D44E08}" sibTransId="{58BA98F9-0271-4785-8133-9B61E2C34E6E}"/>
    <dgm:cxn modelId="{10AF5DA4-DEDB-4F5E-AF54-9A52DCFF5E1A}" type="presOf" srcId="{7A8D84D9-2DB9-44FA-BDEA-3BCC978BB03D}" destId="{3195B3BA-8AA6-41DB-8767-496F6AC9EDFE}" srcOrd="0" destOrd="0" presId="urn:microsoft.com/office/officeart/2018/2/layout/IconCircleList"/>
    <dgm:cxn modelId="{054FB6AF-1525-456D-946C-EC69F65292A4}" srcId="{6E7A764A-8D0F-4AA4-BED9-1493DDFF085D}" destId="{7A8D84D9-2DB9-44FA-BDEA-3BCC978BB03D}" srcOrd="2" destOrd="0" parTransId="{12BFC540-8896-400A-BD4C-2E3C96826FEA}" sibTransId="{EB290F18-88F6-4EAB-A7F2-31C3F04F9C1B}"/>
    <dgm:cxn modelId="{5716FBF4-179D-430B-AF5C-060D637AC606}" type="presOf" srcId="{E8EEA0F0-9AE8-4A25-A602-02C3FCFD4DFC}" destId="{538896E2-16AC-4D76-B1A0-C8F52788F5AA}" srcOrd="0" destOrd="0" presId="urn:microsoft.com/office/officeart/2018/2/layout/IconCircleList"/>
    <dgm:cxn modelId="{4A1BC558-55E9-4530-8E02-D317E2347E3B}" type="presParOf" srcId="{8CB46594-502D-4D31-9956-A625C4034A15}" destId="{C8E84943-8BF4-4CCC-9E36-729B5C5649BC}" srcOrd="0" destOrd="0" presId="urn:microsoft.com/office/officeart/2018/2/layout/IconCircleList"/>
    <dgm:cxn modelId="{BE2E62B6-65C9-49DD-A38E-7B2E0196D4C9}" type="presParOf" srcId="{C8E84943-8BF4-4CCC-9E36-729B5C5649BC}" destId="{21955394-B5D0-4AB0-BF6D-A3589AFF8F0C}" srcOrd="0" destOrd="0" presId="urn:microsoft.com/office/officeart/2018/2/layout/IconCircleList"/>
    <dgm:cxn modelId="{3AD11AEB-A9A9-4AAE-B6E2-7FA56FACC50D}" type="presParOf" srcId="{21955394-B5D0-4AB0-BF6D-A3589AFF8F0C}" destId="{7E12F4EC-D126-44D6-8B24-0C4A2E7997B0}" srcOrd="0" destOrd="0" presId="urn:microsoft.com/office/officeart/2018/2/layout/IconCircleList"/>
    <dgm:cxn modelId="{9AE446CE-B75C-45FD-B7A2-E432CD78E820}" type="presParOf" srcId="{21955394-B5D0-4AB0-BF6D-A3589AFF8F0C}" destId="{77DBCF7F-CD42-4E08-A254-6357EF3F258A}" srcOrd="1" destOrd="0" presId="urn:microsoft.com/office/officeart/2018/2/layout/IconCircleList"/>
    <dgm:cxn modelId="{19329B78-E1D5-423B-B4E7-456DA01DFB0B}" type="presParOf" srcId="{21955394-B5D0-4AB0-BF6D-A3589AFF8F0C}" destId="{7808C611-5DC5-4D2C-A6C1-E7E7FDC2D0E4}" srcOrd="2" destOrd="0" presId="urn:microsoft.com/office/officeart/2018/2/layout/IconCircleList"/>
    <dgm:cxn modelId="{F7B52B23-8F59-4D8C-B360-4164A23A63BF}" type="presParOf" srcId="{21955394-B5D0-4AB0-BF6D-A3589AFF8F0C}" destId="{7B564111-7C36-4AC5-ABDA-63C95F7E506C}" srcOrd="3" destOrd="0" presId="urn:microsoft.com/office/officeart/2018/2/layout/IconCircleList"/>
    <dgm:cxn modelId="{47516AEB-932C-492E-906F-4C8A2A93A417}" type="presParOf" srcId="{C8E84943-8BF4-4CCC-9E36-729B5C5649BC}" destId="{33BDAA92-30EA-4268-9471-0E06D9ABB997}" srcOrd="1" destOrd="0" presId="urn:microsoft.com/office/officeart/2018/2/layout/IconCircleList"/>
    <dgm:cxn modelId="{FF7BE335-EE73-448A-8573-6EC72814A800}" type="presParOf" srcId="{C8E84943-8BF4-4CCC-9E36-729B5C5649BC}" destId="{BFB9BD8B-99EB-4CA4-9B8B-D87CCF8B5025}" srcOrd="2" destOrd="0" presId="urn:microsoft.com/office/officeart/2018/2/layout/IconCircleList"/>
    <dgm:cxn modelId="{1460D7A4-E935-4FC1-90FF-A5E1660AEFF5}" type="presParOf" srcId="{BFB9BD8B-99EB-4CA4-9B8B-D87CCF8B5025}" destId="{72213264-AE8B-4D9B-9C61-7324EBCC5800}" srcOrd="0" destOrd="0" presId="urn:microsoft.com/office/officeart/2018/2/layout/IconCircleList"/>
    <dgm:cxn modelId="{00C6C73E-3AD5-489F-8179-C0267FD5059A}" type="presParOf" srcId="{BFB9BD8B-99EB-4CA4-9B8B-D87CCF8B5025}" destId="{DD58CBE9-D9E6-4199-8F08-2B13BE5CFD0D}" srcOrd="1" destOrd="0" presId="urn:microsoft.com/office/officeart/2018/2/layout/IconCircleList"/>
    <dgm:cxn modelId="{108600E4-5514-453B-946E-89FB3E21497F}" type="presParOf" srcId="{BFB9BD8B-99EB-4CA4-9B8B-D87CCF8B5025}" destId="{E1631674-F30C-47AA-A935-6599414AB7F0}" srcOrd="2" destOrd="0" presId="urn:microsoft.com/office/officeart/2018/2/layout/IconCircleList"/>
    <dgm:cxn modelId="{F5EC64FA-0CBC-4B19-A0F2-B2679395AD8E}" type="presParOf" srcId="{BFB9BD8B-99EB-4CA4-9B8B-D87CCF8B5025}" destId="{538896E2-16AC-4D76-B1A0-C8F52788F5AA}" srcOrd="3" destOrd="0" presId="urn:microsoft.com/office/officeart/2018/2/layout/IconCircleList"/>
    <dgm:cxn modelId="{F44316A4-B77B-4B85-AA70-4466E4AFA010}" type="presParOf" srcId="{C8E84943-8BF4-4CCC-9E36-729B5C5649BC}" destId="{A0BB1BF6-E0D9-4C36-AA20-B0FB7F2840E8}" srcOrd="3" destOrd="0" presId="urn:microsoft.com/office/officeart/2018/2/layout/IconCircleList"/>
    <dgm:cxn modelId="{4766B596-3ED0-40C4-935D-F51520CE64A8}" type="presParOf" srcId="{C8E84943-8BF4-4CCC-9E36-729B5C5649BC}" destId="{45C5BC4D-D527-4352-A825-8A839EF97911}" srcOrd="4" destOrd="0" presId="urn:microsoft.com/office/officeart/2018/2/layout/IconCircleList"/>
    <dgm:cxn modelId="{3B9744B9-5CDE-416D-9037-CA33F3ADF7D3}" type="presParOf" srcId="{45C5BC4D-D527-4352-A825-8A839EF97911}" destId="{E6A2A367-EEC4-4488-A94A-8600F7857252}" srcOrd="0" destOrd="0" presId="urn:microsoft.com/office/officeart/2018/2/layout/IconCircleList"/>
    <dgm:cxn modelId="{63306EA6-01A4-45FC-8DA9-F61CB6BCE9E9}" type="presParOf" srcId="{45C5BC4D-D527-4352-A825-8A839EF97911}" destId="{0F371E4A-BC22-486E-B409-1C7B76AF256B}" srcOrd="1" destOrd="0" presId="urn:microsoft.com/office/officeart/2018/2/layout/IconCircleList"/>
    <dgm:cxn modelId="{24CACC5D-9968-4801-8436-B6B4B813E6EC}" type="presParOf" srcId="{45C5BC4D-D527-4352-A825-8A839EF97911}" destId="{9E746231-BF84-4667-AE29-A29C50790E12}" srcOrd="2" destOrd="0" presId="urn:microsoft.com/office/officeart/2018/2/layout/IconCircleList"/>
    <dgm:cxn modelId="{E8D4C518-3614-4DEB-92B8-C508F4BD93D0}" type="presParOf" srcId="{45C5BC4D-D527-4352-A825-8A839EF97911}" destId="{3195B3BA-8AA6-41DB-8767-496F6AC9EDFE}" srcOrd="3" destOrd="0" presId="urn:microsoft.com/office/officeart/2018/2/layout/IconCircleList"/>
    <dgm:cxn modelId="{15E68772-7341-485A-8EEB-6E52997F22CD}" type="presParOf" srcId="{C8E84943-8BF4-4CCC-9E36-729B5C5649BC}" destId="{4ADE518A-BF94-4324-93A7-C6B6B37649BA}" srcOrd="5" destOrd="0" presId="urn:microsoft.com/office/officeart/2018/2/layout/IconCircleList"/>
    <dgm:cxn modelId="{0F297C49-57B9-4D49-904B-3DEA79737C99}" type="presParOf" srcId="{C8E84943-8BF4-4CCC-9E36-729B5C5649BC}" destId="{40800CC7-E7B0-4714-AB47-1E9A5651846E}" srcOrd="6" destOrd="0" presId="urn:microsoft.com/office/officeart/2018/2/layout/IconCircleList"/>
    <dgm:cxn modelId="{2C697608-45DD-4817-8188-87583D13D2B1}" type="presParOf" srcId="{40800CC7-E7B0-4714-AB47-1E9A5651846E}" destId="{A6BDAFB0-970E-43E6-81AA-3CA47D9EB536}" srcOrd="0" destOrd="0" presId="urn:microsoft.com/office/officeart/2018/2/layout/IconCircleList"/>
    <dgm:cxn modelId="{A6CBE6C4-2555-497E-9D18-FC1BC5A3BC09}" type="presParOf" srcId="{40800CC7-E7B0-4714-AB47-1E9A5651846E}" destId="{5BFD5346-57AD-4D7F-B605-642C4F265BAB}" srcOrd="1" destOrd="0" presId="urn:microsoft.com/office/officeart/2018/2/layout/IconCircleList"/>
    <dgm:cxn modelId="{5B80CA49-0D7C-4FA2-B05A-1EF9CEE88548}" type="presParOf" srcId="{40800CC7-E7B0-4714-AB47-1E9A5651846E}" destId="{8146554C-9E9D-472C-A897-A2744CD6A66E}" srcOrd="2" destOrd="0" presId="urn:microsoft.com/office/officeart/2018/2/layout/IconCircleList"/>
    <dgm:cxn modelId="{A36B7FBC-97D7-4301-B0FC-9143799AB4E2}" type="presParOf" srcId="{40800CC7-E7B0-4714-AB47-1E9A5651846E}" destId="{047DFB83-47E3-4810-B753-498344111F6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00DBA-8F85-47C1-B906-1E858A95335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04EF1A8-C5DB-4358-8F84-6468BD7C06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Roman God</a:t>
          </a:r>
        </a:p>
      </dgm:t>
    </dgm:pt>
    <dgm:pt modelId="{80A608EC-29D2-423C-BB25-6599469D35A4}" type="parTrans" cxnId="{19BC7ECC-F69F-45CC-829D-4E467463AAB1}">
      <dgm:prSet/>
      <dgm:spPr/>
      <dgm:t>
        <a:bodyPr/>
        <a:lstStyle/>
        <a:p>
          <a:endParaRPr lang="en-US"/>
        </a:p>
      </dgm:t>
    </dgm:pt>
    <dgm:pt modelId="{737C645A-B43C-4C9E-9178-95D70039F237}" type="sibTrans" cxnId="{19BC7ECC-F69F-45CC-829D-4E467463AAB1}">
      <dgm:prSet/>
      <dgm:spPr/>
      <dgm:t>
        <a:bodyPr/>
        <a:lstStyle/>
        <a:p>
          <a:endParaRPr lang="en-US"/>
        </a:p>
      </dgm:t>
    </dgm:pt>
    <dgm:pt modelId="{B71DEB0C-9AB4-4759-85CD-3AC59909CF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Biggest and most powerful god</a:t>
          </a:r>
        </a:p>
      </dgm:t>
    </dgm:pt>
    <dgm:pt modelId="{9A0BA36F-47D8-41F0-9FE5-D9CB9DA985E4}" type="parTrans" cxnId="{041EE0D6-D63D-4E4E-9DAC-4BC81D4BC4BA}">
      <dgm:prSet/>
      <dgm:spPr/>
      <dgm:t>
        <a:bodyPr/>
        <a:lstStyle/>
        <a:p>
          <a:endParaRPr lang="en-US"/>
        </a:p>
      </dgm:t>
    </dgm:pt>
    <dgm:pt modelId="{05EC6FD4-B6A6-4910-B5C9-9DE716E1329E}" type="sibTrans" cxnId="{041EE0D6-D63D-4E4E-9DAC-4BC81D4BC4BA}">
      <dgm:prSet/>
      <dgm:spPr/>
      <dgm:t>
        <a:bodyPr/>
        <a:lstStyle/>
        <a:p>
          <a:endParaRPr lang="en-US"/>
        </a:p>
      </dgm:t>
    </dgm:pt>
    <dgm:pt modelId="{B45DC881-4975-4995-8285-522AC2399E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Leader of all gods</a:t>
          </a:r>
        </a:p>
      </dgm:t>
    </dgm:pt>
    <dgm:pt modelId="{EEDA7402-D963-4096-A487-9E0B5BB3B9B4}" type="parTrans" cxnId="{71614702-252B-4A4E-BB8D-92ADA82D3A72}">
      <dgm:prSet/>
      <dgm:spPr/>
      <dgm:t>
        <a:bodyPr/>
        <a:lstStyle/>
        <a:p>
          <a:endParaRPr lang="en-US"/>
        </a:p>
      </dgm:t>
    </dgm:pt>
    <dgm:pt modelId="{BD562EBC-E181-447E-B98A-FF793BB614F7}" type="sibTrans" cxnId="{71614702-252B-4A4E-BB8D-92ADA82D3A72}">
      <dgm:prSet/>
      <dgm:spPr/>
      <dgm:t>
        <a:bodyPr/>
        <a:lstStyle/>
        <a:p>
          <a:endParaRPr lang="en-US"/>
        </a:p>
      </dgm:t>
    </dgm:pt>
    <dgm:pt modelId="{297B8FF5-27E4-4471-9EA5-BD42266F5060}" type="pres">
      <dgm:prSet presAssocID="{D9F00DBA-8F85-47C1-B906-1E858A953352}" presName="root" presStyleCnt="0">
        <dgm:presLayoutVars>
          <dgm:dir/>
          <dgm:resizeHandles val="exact"/>
        </dgm:presLayoutVars>
      </dgm:prSet>
      <dgm:spPr/>
    </dgm:pt>
    <dgm:pt modelId="{8E568D2B-5A65-4876-AFC5-AC12B3D4431E}" type="pres">
      <dgm:prSet presAssocID="{B04EF1A8-C5DB-4358-8F84-6468BD7C060E}" presName="compNode" presStyleCnt="0"/>
      <dgm:spPr/>
    </dgm:pt>
    <dgm:pt modelId="{96CB5409-70AA-4764-BAFD-EE2BD2EA4997}" type="pres">
      <dgm:prSet presAssocID="{B04EF1A8-C5DB-4358-8F84-6468BD7C060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ath"/>
        </a:ext>
      </dgm:extLst>
    </dgm:pt>
    <dgm:pt modelId="{2509B77E-6770-4E17-9394-212BCCDBDF66}" type="pres">
      <dgm:prSet presAssocID="{B04EF1A8-C5DB-4358-8F84-6468BD7C060E}" presName="spaceRect" presStyleCnt="0"/>
      <dgm:spPr/>
    </dgm:pt>
    <dgm:pt modelId="{1E9A1DEB-54C2-493C-BF58-3CFDE00AFC88}" type="pres">
      <dgm:prSet presAssocID="{B04EF1A8-C5DB-4358-8F84-6468BD7C060E}" presName="textRect" presStyleLbl="revTx" presStyleIdx="0" presStyleCnt="3">
        <dgm:presLayoutVars>
          <dgm:chMax val="1"/>
          <dgm:chPref val="1"/>
        </dgm:presLayoutVars>
      </dgm:prSet>
      <dgm:spPr/>
    </dgm:pt>
    <dgm:pt modelId="{A4C407C8-2A7A-4552-A591-ABE9110AC0DF}" type="pres">
      <dgm:prSet presAssocID="{737C645A-B43C-4C9E-9178-95D70039F237}" presName="sibTrans" presStyleCnt="0"/>
      <dgm:spPr/>
    </dgm:pt>
    <dgm:pt modelId="{BF3B4DD6-E4EB-45CD-8876-94ED3FA619AF}" type="pres">
      <dgm:prSet presAssocID="{B71DEB0C-9AB4-4759-85CD-3AC59909CFD6}" presName="compNode" presStyleCnt="0"/>
      <dgm:spPr/>
    </dgm:pt>
    <dgm:pt modelId="{628536F9-9063-40B0-9CE2-7110D115766A}" type="pres">
      <dgm:prSet presAssocID="{B71DEB0C-9AB4-4759-85CD-3AC59909CFD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22B75D5-AF27-4E49-AED3-4D3E4FB82DA1}" type="pres">
      <dgm:prSet presAssocID="{B71DEB0C-9AB4-4759-85CD-3AC59909CFD6}" presName="spaceRect" presStyleCnt="0"/>
      <dgm:spPr/>
    </dgm:pt>
    <dgm:pt modelId="{7D172BC8-B8FD-4623-B050-729A91D3DE66}" type="pres">
      <dgm:prSet presAssocID="{B71DEB0C-9AB4-4759-85CD-3AC59909CFD6}" presName="textRect" presStyleLbl="revTx" presStyleIdx="1" presStyleCnt="3">
        <dgm:presLayoutVars>
          <dgm:chMax val="1"/>
          <dgm:chPref val="1"/>
        </dgm:presLayoutVars>
      </dgm:prSet>
      <dgm:spPr/>
    </dgm:pt>
    <dgm:pt modelId="{F8C7A510-0D6F-4574-AD3D-3E4D90885718}" type="pres">
      <dgm:prSet presAssocID="{05EC6FD4-B6A6-4910-B5C9-9DE716E1329E}" presName="sibTrans" presStyleCnt="0"/>
      <dgm:spPr/>
    </dgm:pt>
    <dgm:pt modelId="{411D3072-7FD8-46B9-A8A6-664E24E8AEC4}" type="pres">
      <dgm:prSet presAssocID="{B45DC881-4975-4995-8285-522AC2399E87}" presName="compNode" presStyleCnt="0"/>
      <dgm:spPr/>
    </dgm:pt>
    <dgm:pt modelId="{A3A4AE17-FA3E-4D49-8757-A45EDC450CFC}" type="pres">
      <dgm:prSet presAssocID="{B45DC881-4975-4995-8285-522AC2399E8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CA16C82B-C751-4405-8FB1-A9D859C7E71A}" type="pres">
      <dgm:prSet presAssocID="{B45DC881-4975-4995-8285-522AC2399E87}" presName="spaceRect" presStyleCnt="0"/>
      <dgm:spPr/>
    </dgm:pt>
    <dgm:pt modelId="{6F689AE4-AC46-4117-9CA7-C1BD41260097}" type="pres">
      <dgm:prSet presAssocID="{B45DC881-4975-4995-8285-522AC2399E8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1614702-252B-4A4E-BB8D-92ADA82D3A72}" srcId="{D9F00DBA-8F85-47C1-B906-1E858A953352}" destId="{B45DC881-4975-4995-8285-522AC2399E87}" srcOrd="2" destOrd="0" parTransId="{EEDA7402-D963-4096-A487-9E0B5BB3B9B4}" sibTransId="{BD562EBC-E181-447E-B98A-FF793BB614F7}"/>
    <dgm:cxn modelId="{C3E13F1D-B09B-47E3-95B7-0DF36366DDD7}" type="presOf" srcId="{B71DEB0C-9AB4-4759-85CD-3AC59909CFD6}" destId="{7D172BC8-B8FD-4623-B050-729A91D3DE66}" srcOrd="0" destOrd="0" presId="urn:microsoft.com/office/officeart/2018/2/layout/IconLabelList"/>
    <dgm:cxn modelId="{B27A9960-D3AB-4A16-9240-4987DE11D761}" type="presOf" srcId="{B04EF1A8-C5DB-4358-8F84-6468BD7C060E}" destId="{1E9A1DEB-54C2-493C-BF58-3CFDE00AFC88}" srcOrd="0" destOrd="0" presId="urn:microsoft.com/office/officeart/2018/2/layout/IconLabelList"/>
    <dgm:cxn modelId="{19BC7ECC-F69F-45CC-829D-4E467463AAB1}" srcId="{D9F00DBA-8F85-47C1-B906-1E858A953352}" destId="{B04EF1A8-C5DB-4358-8F84-6468BD7C060E}" srcOrd="0" destOrd="0" parTransId="{80A608EC-29D2-423C-BB25-6599469D35A4}" sibTransId="{737C645A-B43C-4C9E-9178-95D70039F237}"/>
    <dgm:cxn modelId="{FDE185CF-7ACE-45CA-896E-AC73FDC38EC0}" type="presOf" srcId="{D9F00DBA-8F85-47C1-B906-1E858A953352}" destId="{297B8FF5-27E4-4471-9EA5-BD42266F5060}" srcOrd="0" destOrd="0" presId="urn:microsoft.com/office/officeart/2018/2/layout/IconLabelList"/>
    <dgm:cxn modelId="{041EE0D6-D63D-4E4E-9DAC-4BC81D4BC4BA}" srcId="{D9F00DBA-8F85-47C1-B906-1E858A953352}" destId="{B71DEB0C-9AB4-4759-85CD-3AC59909CFD6}" srcOrd="1" destOrd="0" parTransId="{9A0BA36F-47D8-41F0-9FE5-D9CB9DA985E4}" sibTransId="{05EC6FD4-B6A6-4910-B5C9-9DE716E1329E}"/>
    <dgm:cxn modelId="{E2730AFB-B731-4197-8547-CFD904142C13}" type="presOf" srcId="{B45DC881-4975-4995-8285-522AC2399E87}" destId="{6F689AE4-AC46-4117-9CA7-C1BD41260097}" srcOrd="0" destOrd="0" presId="urn:microsoft.com/office/officeart/2018/2/layout/IconLabelList"/>
    <dgm:cxn modelId="{4DCB0AEA-0B58-468A-AC79-B97378EECE34}" type="presParOf" srcId="{297B8FF5-27E4-4471-9EA5-BD42266F5060}" destId="{8E568D2B-5A65-4876-AFC5-AC12B3D4431E}" srcOrd="0" destOrd="0" presId="urn:microsoft.com/office/officeart/2018/2/layout/IconLabelList"/>
    <dgm:cxn modelId="{BD1E3488-50E5-415D-82DE-5AE1980F1C38}" type="presParOf" srcId="{8E568D2B-5A65-4876-AFC5-AC12B3D4431E}" destId="{96CB5409-70AA-4764-BAFD-EE2BD2EA4997}" srcOrd="0" destOrd="0" presId="urn:microsoft.com/office/officeart/2018/2/layout/IconLabelList"/>
    <dgm:cxn modelId="{7A854BBC-CC6F-409D-97B6-9EA5005CECC2}" type="presParOf" srcId="{8E568D2B-5A65-4876-AFC5-AC12B3D4431E}" destId="{2509B77E-6770-4E17-9394-212BCCDBDF66}" srcOrd="1" destOrd="0" presId="urn:microsoft.com/office/officeart/2018/2/layout/IconLabelList"/>
    <dgm:cxn modelId="{8FF0BDCB-02E7-4765-8759-3B48DB319E7D}" type="presParOf" srcId="{8E568D2B-5A65-4876-AFC5-AC12B3D4431E}" destId="{1E9A1DEB-54C2-493C-BF58-3CFDE00AFC88}" srcOrd="2" destOrd="0" presId="urn:microsoft.com/office/officeart/2018/2/layout/IconLabelList"/>
    <dgm:cxn modelId="{B7756508-25F7-468C-A0C6-565574585860}" type="presParOf" srcId="{297B8FF5-27E4-4471-9EA5-BD42266F5060}" destId="{A4C407C8-2A7A-4552-A591-ABE9110AC0DF}" srcOrd="1" destOrd="0" presId="urn:microsoft.com/office/officeart/2018/2/layout/IconLabelList"/>
    <dgm:cxn modelId="{5DA51F93-79EE-4EA4-8AE7-FBCDFCBB2737}" type="presParOf" srcId="{297B8FF5-27E4-4471-9EA5-BD42266F5060}" destId="{BF3B4DD6-E4EB-45CD-8876-94ED3FA619AF}" srcOrd="2" destOrd="0" presId="urn:microsoft.com/office/officeart/2018/2/layout/IconLabelList"/>
    <dgm:cxn modelId="{7399857D-0E75-4B94-9151-1A1CE5C2C0FC}" type="presParOf" srcId="{BF3B4DD6-E4EB-45CD-8876-94ED3FA619AF}" destId="{628536F9-9063-40B0-9CE2-7110D115766A}" srcOrd="0" destOrd="0" presId="urn:microsoft.com/office/officeart/2018/2/layout/IconLabelList"/>
    <dgm:cxn modelId="{C1FEA904-C65F-4B96-BCB3-177540D73724}" type="presParOf" srcId="{BF3B4DD6-E4EB-45CD-8876-94ED3FA619AF}" destId="{D22B75D5-AF27-4E49-AED3-4D3E4FB82DA1}" srcOrd="1" destOrd="0" presId="urn:microsoft.com/office/officeart/2018/2/layout/IconLabelList"/>
    <dgm:cxn modelId="{2CA9B8FF-1B05-40EC-9F35-5C99AF8C065D}" type="presParOf" srcId="{BF3B4DD6-E4EB-45CD-8876-94ED3FA619AF}" destId="{7D172BC8-B8FD-4623-B050-729A91D3DE66}" srcOrd="2" destOrd="0" presId="urn:microsoft.com/office/officeart/2018/2/layout/IconLabelList"/>
    <dgm:cxn modelId="{FD484E0E-6688-4CDE-AFB3-4C48BA06B632}" type="presParOf" srcId="{297B8FF5-27E4-4471-9EA5-BD42266F5060}" destId="{F8C7A510-0D6F-4574-AD3D-3E4D90885718}" srcOrd="3" destOrd="0" presId="urn:microsoft.com/office/officeart/2018/2/layout/IconLabelList"/>
    <dgm:cxn modelId="{7E3BA206-3781-45E4-8FCC-2567B60819C8}" type="presParOf" srcId="{297B8FF5-27E4-4471-9EA5-BD42266F5060}" destId="{411D3072-7FD8-46B9-A8A6-664E24E8AEC4}" srcOrd="4" destOrd="0" presId="urn:microsoft.com/office/officeart/2018/2/layout/IconLabelList"/>
    <dgm:cxn modelId="{D26A013D-9B92-4E96-BE3A-DC654DE4AC0F}" type="presParOf" srcId="{411D3072-7FD8-46B9-A8A6-664E24E8AEC4}" destId="{A3A4AE17-FA3E-4D49-8757-A45EDC450CFC}" srcOrd="0" destOrd="0" presId="urn:microsoft.com/office/officeart/2018/2/layout/IconLabelList"/>
    <dgm:cxn modelId="{25E89B54-CA32-4653-891F-23F0BD2F14F2}" type="presParOf" srcId="{411D3072-7FD8-46B9-A8A6-664E24E8AEC4}" destId="{CA16C82B-C751-4405-8FB1-A9D859C7E71A}" srcOrd="1" destOrd="0" presId="urn:microsoft.com/office/officeart/2018/2/layout/IconLabelList"/>
    <dgm:cxn modelId="{319CA2E3-0D17-41DA-AF28-A48734027692}" type="presParOf" srcId="{411D3072-7FD8-46B9-A8A6-664E24E8AEC4}" destId="{6F689AE4-AC46-4117-9CA7-C1BD4126009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D8A929-DBBB-40C0-B146-D655675017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F443DB-2C63-4ED8-BD65-5C78233B8878}">
      <dgm:prSet/>
      <dgm:spPr/>
      <dgm:t>
        <a:bodyPr/>
        <a:lstStyle/>
        <a:p>
          <a:r>
            <a:rPr lang="en-US" dirty="0"/>
            <a:t>One of the 5 planets seen w/o a telescope</a:t>
          </a:r>
        </a:p>
      </dgm:t>
    </dgm:pt>
    <dgm:pt modelId="{88E6237E-585E-4618-BF06-E49587F11712}" type="parTrans" cxnId="{6A6D8AD8-11E8-4FAB-BAF2-322123EE8B0D}">
      <dgm:prSet/>
      <dgm:spPr/>
      <dgm:t>
        <a:bodyPr/>
        <a:lstStyle/>
        <a:p>
          <a:endParaRPr lang="en-US"/>
        </a:p>
      </dgm:t>
    </dgm:pt>
    <dgm:pt modelId="{95F7FEFC-9D3D-478B-960D-107B1A4E9FA8}" type="sibTrans" cxnId="{6A6D8AD8-11E8-4FAB-BAF2-322123EE8B0D}">
      <dgm:prSet/>
      <dgm:spPr/>
      <dgm:t>
        <a:bodyPr/>
        <a:lstStyle/>
        <a:p>
          <a:endParaRPr lang="en-US"/>
        </a:p>
      </dgm:t>
    </dgm:pt>
    <dgm:pt modelId="{3B818A50-FB21-42B2-BC19-39A5842E6669}">
      <dgm:prSet/>
      <dgm:spPr/>
      <dgm:t>
        <a:bodyPr/>
        <a:lstStyle/>
        <a:p>
          <a:pPr rtl="0"/>
          <a:r>
            <a:rPr lang="en-US" dirty="0"/>
            <a:t>Ancients</a:t>
          </a:r>
          <a:r>
            <a:rPr lang="en-US" dirty="0">
              <a:latin typeface="Trebuchet MS" panose="020B0603020202020204"/>
            </a:rPr>
            <a:t>: first to see Jupiter as a star in the sky w/ naked eye</a:t>
          </a:r>
          <a:endParaRPr lang="en-US" dirty="0"/>
        </a:p>
      </dgm:t>
    </dgm:pt>
    <dgm:pt modelId="{6EC414FC-02DA-4D95-8D7C-108C70D71448}" type="parTrans" cxnId="{E51AC22D-1597-4E9D-86D3-C70663DC10B3}">
      <dgm:prSet/>
      <dgm:spPr/>
      <dgm:t>
        <a:bodyPr/>
        <a:lstStyle/>
        <a:p>
          <a:endParaRPr lang="en-US"/>
        </a:p>
      </dgm:t>
    </dgm:pt>
    <dgm:pt modelId="{FF82D7EC-8DC2-4204-8945-C74A726628FC}" type="sibTrans" cxnId="{E51AC22D-1597-4E9D-86D3-C70663DC10B3}">
      <dgm:prSet/>
      <dgm:spPr/>
      <dgm:t>
        <a:bodyPr/>
        <a:lstStyle/>
        <a:p>
          <a:endParaRPr lang="en-US"/>
        </a:p>
      </dgm:t>
    </dgm:pt>
    <dgm:pt modelId="{074A4110-063F-45C5-B773-054BACFD902A}">
      <dgm:prSet/>
      <dgm:spPr/>
      <dgm:t>
        <a:bodyPr/>
        <a:lstStyle/>
        <a:p>
          <a:pPr rtl="0"/>
          <a:r>
            <a:rPr lang="en-US" dirty="0"/>
            <a:t>Galileo</a:t>
          </a:r>
          <a:r>
            <a:rPr lang="en-US" dirty="0">
              <a:latin typeface="Trebuchet MS" panose="020B0603020202020204"/>
            </a:rPr>
            <a:t>: discovered Jupiter as a planet in 1610 w/ a telescope</a:t>
          </a:r>
          <a:endParaRPr lang="en-US" dirty="0"/>
        </a:p>
      </dgm:t>
    </dgm:pt>
    <dgm:pt modelId="{DC23511C-3CFD-469A-8D9A-FEE9A5724E95}" type="parTrans" cxnId="{F3821C56-5D85-4D7D-9A39-68CD37F4CDC9}">
      <dgm:prSet/>
      <dgm:spPr/>
      <dgm:t>
        <a:bodyPr/>
        <a:lstStyle/>
        <a:p>
          <a:endParaRPr lang="en-US"/>
        </a:p>
      </dgm:t>
    </dgm:pt>
    <dgm:pt modelId="{BFCD7BAC-0CF2-40DE-A8D9-1BC95C15491C}" type="sibTrans" cxnId="{F3821C56-5D85-4D7D-9A39-68CD37F4CDC9}">
      <dgm:prSet/>
      <dgm:spPr/>
      <dgm:t>
        <a:bodyPr/>
        <a:lstStyle/>
        <a:p>
          <a:endParaRPr lang="en-US"/>
        </a:p>
      </dgm:t>
    </dgm:pt>
    <dgm:pt modelId="{66809FC9-4186-4E00-A2C8-16F0D9114474}" type="pres">
      <dgm:prSet presAssocID="{29D8A929-DBBB-40C0-B146-D6556750176C}" presName="root" presStyleCnt="0">
        <dgm:presLayoutVars>
          <dgm:dir/>
          <dgm:resizeHandles val="exact"/>
        </dgm:presLayoutVars>
      </dgm:prSet>
      <dgm:spPr/>
    </dgm:pt>
    <dgm:pt modelId="{25EAFAF3-4A2C-4032-A5FF-17B86B6BF499}" type="pres">
      <dgm:prSet presAssocID="{3CF443DB-2C63-4ED8-BD65-5C78233B8878}" presName="compNode" presStyleCnt="0"/>
      <dgm:spPr/>
    </dgm:pt>
    <dgm:pt modelId="{CDAEC4CC-A3EC-4486-B5D7-73956DFCE78A}" type="pres">
      <dgm:prSet presAssocID="{3CF443DB-2C63-4ED8-BD65-5C78233B8878}" presName="bgRect" presStyleLbl="bgShp" presStyleIdx="0" presStyleCnt="3"/>
      <dgm:spPr/>
    </dgm:pt>
    <dgm:pt modelId="{2E11D054-8099-435D-BDA4-FFC5A0E1E2D7}" type="pres">
      <dgm:prSet presAssocID="{3CF443DB-2C63-4ED8-BD65-5C78233B88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1340C064-392B-4160-B504-2696AA2C961B}" type="pres">
      <dgm:prSet presAssocID="{3CF443DB-2C63-4ED8-BD65-5C78233B8878}" presName="spaceRect" presStyleCnt="0"/>
      <dgm:spPr/>
    </dgm:pt>
    <dgm:pt modelId="{D40B0A3C-C327-49CA-87F9-5EB4D17C28D5}" type="pres">
      <dgm:prSet presAssocID="{3CF443DB-2C63-4ED8-BD65-5C78233B8878}" presName="parTx" presStyleLbl="revTx" presStyleIdx="0" presStyleCnt="3">
        <dgm:presLayoutVars>
          <dgm:chMax val="0"/>
          <dgm:chPref val="0"/>
        </dgm:presLayoutVars>
      </dgm:prSet>
      <dgm:spPr/>
    </dgm:pt>
    <dgm:pt modelId="{2E0BB364-3E05-4CB2-96DE-58EACCBEEC19}" type="pres">
      <dgm:prSet presAssocID="{95F7FEFC-9D3D-478B-960D-107B1A4E9FA8}" presName="sibTrans" presStyleCnt="0"/>
      <dgm:spPr/>
    </dgm:pt>
    <dgm:pt modelId="{F77318C7-B7CA-4003-98B7-34378A94F267}" type="pres">
      <dgm:prSet presAssocID="{3B818A50-FB21-42B2-BC19-39A5842E6669}" presName="compNode" presStyleCnt="0"/>
      <dgm:spPr/>
    </dgm:pt>
    <dgm:pt modelId="{B670FE8A-3E73-4D03-97DF-7D68AAD653D8}" type="pres">
      <dgm:prSet presAssocID="{3B818A50-FB21-42B2-BC19-39A5842E6669}" presName="bgRect" presStyleLbl="bgShp" presStyleIdx="1" presStyleCnt="3"/>
      <dgm:spPr/>
    </dgm:pt>
    <dgm:pt modelId="{D70CC056-4432-4FE6-96DD-3B35B91A41C8}" type="pres">
      <dgm:prSet presAssocID="{3B818A50-FB21-42B2-BC19-39A5842E66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on"/>
        </a:ext>
      </dgm:extLst>
    </dgm:pt>
    <dgm:pt modelId="{FD077DF8-50DA-4AA2-AC4E-A2CAAB0E5580}" type="pres">
      <dgm:prSet presAssocID="{3B818A50-FB21-42B2-BC19-39A5842E6669}" presName="spaceRect" presStyleCnt="0"/>
      <dgm:spPr/>
    </dgm:pt>
    <dgm:pt modelId="{1882356A-0A28-4684-95BF-61A4B022977D}" type="pres">
      <dgm:prSet presAssocID="{3B818A50-FB21-42B2-BC19-39A5842E6669}" presName="parTx" presStyleLbl="revTx" presStyleIdx="1" presStyleCnt="3">
        <dgm:presLayoutVars>
          <dgm:chMax val="0"/>
          <dgm:chPref val="0"/>
        </dgm:presLayoutVars>
      </dgm:prSet>
      <dgm:spPr/>
    </dgm:pt>
    <dgm:pt modelId="{A52EAA39-B4F7-4B2C-B131-76110A37DCBB}" type="pres">
      <dgm:prSet presAssocID="{FF82D7EC-8DC2-4204-8945-C74A726628FC}" presName="sibTrans" presStyleCnt="0"/>
      <dgm:spPr/>
    </dgm:pt>
    <dgm:pt modelId="{D75C9E96-6DA7-4EE2-9B2C-1EA70F76B6F7}" type="pres">
      <dgm:prSet presAssocID="{074A4110-063F-45C5-B773-054BACFD902A}" presName="compNode" presStyleCnt="0"/>
      <dgm:spPr/>
    </dgm:pt>
    <dgm:pt modelId="{C168F85E-97CE-4D4A-AE76-9EACA20B13C0}" type="pres">
      <dgm:prSet presAssocID="{074A4110-063F-45C5-B773-054BACFD902A}" presName="bgRect" presStyleLbl="bgShp" presStyleIdx="2" presStyleCnt="3"/>
      <dgm:spPr/>
    </dgm:pt>
    <dgm:pt modelId="{6D1E7779-FCC7-45B8-92E7-DE59C4716377}" type="pres">
      <dgm:prSet presAssocID="{074A4110-063F-45C5-B773-054BACFD90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10C5CCBE-31AB-47C0-8890-08459898308F}" type="pres">
      <dgm:prSet presAssocID="{074A4110-063F-45C5-B773-054BACFD902A}" presName="spaceRect" presStyleCnt="0"/>
      <dgm:spPr/>
    </dgm:pt>
    <dgm:pt modelId="{D221802A-3195-48F7-83A7-FD5AC56D245F}" type="pres">
      <dgm:prSet presAssocID="{074A4110-063F-45C5-B773-054BACFD902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86F1521-123D-4200-8626-376A4DECE281}" type="presOf" srcId="{074A4110-063F-45C5-B773-054BACFD902A}" destId="{D221802A-3195-48F7-83A7-FD5AC56D245F}" srcOrd="0" destOrd="0" presId="urn:microsoft.com/office/officeart/2018/2/layout/IconVerticalSolidList"/>
    <dgm:cxn modelId="{E51AC22D-1597-4E9D-86D3-C70663DC10B3}" srcId="{29D8A929-DBBB-40C0-B146-D6556750176C}" destId="{3B818A50-FB21-42B2-BC19-39A5842E6669}" srcOrd="1" destOrd="0" parTransId="{6EC414FC-02DA-4D95-8D7C-108C70D71448}" sibTransId="{FF82D7EC-8DC2-4204-8945-C74A726628FC}"/>
    <dgm:cxn modelId="{71EC9274-046E-4F94-BA8E-47DC07FE5E26}" type="presOf" srcId="{29D8A929-DBBB-40C0-B146-D6556750176C}" destId="{66809FC9-4186-4E00-A2C8-16F0D9114474}" srcOrd="0" destOrd="0" presId="urn:microsoft.com/office/officeart/2018/2/layout/IconVerticalSolidList"/>
    <dgm:cxn modelId="{F3821C56-5D85-4D7D-9A39-68CD37F4CDC9}" srcId="{29D8A929-DBBB-40C0-B146-D6556750176C}" destId="{074A4110-063F-45C5-B773-054BACFD902A}" srcOrd="2" destOrd="0" parTransId="{DC23511C-3CFD-469A-8D9A-FEE9A5724E95}" sibTransId="{BFCD7BAC-0CF2-40DE-A8D9-1BC95C15491C}"/>
    <dgm:cxn modelId="{AF757B77-BABA-487B-B799-CC37EC7ADA4F}" type="presOf" srcId="{3B818A50-FB21-42B2-BC19-39A5842E6669}" destId="{1882356A-0A28-4684-95BF-61A4B022977D}" srcOrd="0" destOrd="0" presId="urn:microsoft.com/office/officeart/2018/2/layout/IconVerticalSolidList"/>
    <dgm:cxn modelId="{6A6D8AD8-11E8-4FAB-BAF2-322123EE8B0D}" srcId="{29D8A929-DBBB-40C0-B146-D6556750176C}" destId="{3CF443DB-2C63-4ED8-BD65-5C78233B8878}" srcOrd="0" destOrd="0" parTransId="{88E6237E-585E-4618-BF06-E49587F11712}" sibTransId="{95F7FEFC-9D3D-478B-960D-107B1A4E9FA8}"/>
    <dgm:cxn modelId="{05ECB4F0-2793-4970-905C-3270A59BEE50}" type="presOf" srcId="{3CF443DB-2C63-4ED8-BD65-5C78233B8878}" destId="{D40B0A3C-C327-49CA-87F9-5EB4D17C28D5}" srcOrd="0" destOrd="0" presId="urn:microsoft.com/office/officeart/2018/2/layout/IconVerticalSolidList"/>
    <dgm:cxn modelId="{EC8EACBF-AFD1-4850-96EE-97D2F80897CA}" type="presParOf" srcId="{66809FC9-4186-4E00-A2C8-16F0D9114474}" destId="{25EAFAF3-4A2C-4032-A5FF-17B86B6BF499}" srcOrd="0" destOrd="0" presId="urn:microsoft.com/office/officeart/2018/2/layout/IconVerticalSolidList"/>
    <dgm:cxn modelId="{AFCD2DC1-110B-44BD-9BE0-A05A67548D38}" type="presParOf" srcId="{25EAFAF3-4A2C-4032-A5FF-17B86B6BF499}" destId="{CDAEC4CC-A3EC-4486-B5D7-73956DFCE78A}" srcOrd="0" destOrd="0" presId="urn:microsoft.com/office/officeart/2018/2/layout/IconVerticalSolidList"/>
    <dgm:cxn modelId="{5EB643A2-DF66-4222-8438-3716087F9150}" type="presParOf" srcId="{25EAFAF3-4A2C-4032-A5FF-17B86B6BF499}" destId="{2E11D054-8099-435D-BDA4-FFC5A0E1E2D7}" srcOrd="1" destOrd="0" presId="urn:microsoft.com/office/officeart/2018/2/layout/IconVerticalSolidList"/>
    <dgm:cxn modelId="{2BC64AA4-0A1D-4325-AB6F-8ABBDDB425B5}" type="presParOf" srcId="{25EAFAF3-4A2C-4032-A5FF-17B86B6BF499}" destId="{1340C064-392B-4160-B504-2696AA2C961B}" srcOrd="2" destOrd="0" presId="urn:microsoft.com/office/officeart/2018/2/layout/IconVerticalSolidList"/>
    <dgm:cxn modelId="{A2E4DAE7-3572-40A6-AF8A-E42D73D169E5}" type="presParOf" srcId="{25EAFAF3-4A2C-4032-A5FF-17B86B6BF499}" destId="{D40B0A3C-C327-49CA-87F9-5EB4D17C28D5}" srcOrd="3" destOrd="0" presId="urn:microsoft.com/office/officeart/2018/2/layout/IconVerticalSolidList"/>
    <dgm:cxn modelId="{8742A81A-6632-41D9-B7F3-9139F3634AAC}" type="presParOf" srcId="{66809FC9-4186-4E00-A2C8-16F0D9114474}" destId="{2E0BB364-3E05-4CB2-96DE-58EACCBEEC19}" srcOrd="1" destOrd="0" presId="urn:microsoft.com/office/officeart/2018/2/layout/IconVerticalSolidList"/>
    <dgm:cxn modelId="{28A3BB00-712E-4BD8-88BE-13C27323A635}" type="presParOf" srcId="{66809FC9-4186-4E00-A2C8-16F0D9114474}" destId="{F77318C7-B7CA-4003-98B7-34378A94F267}" srcOrd="2" destOrd="0" presId="urn:microsoft.com/office/officeart/2018/2/layout/IconVerticalSolidList"/>
    <dgm:cxn modelId="{07F58FEE-F0D9-4B91-AF9D-468ED5FCFCA1}" type="presParOf" srcId="{F77318C7-B7CA-4003-98B7-34378A94F267}" destId="{B670FE8A-3E73-4D03-97DF-7D68AAD653D8}" srcOrd="0" destOrd="0" presId="urn:microsoft.com/office/officeart/2018/2/layout/IconVerticalSolidList"/>
    <dgm:cxn modelId="{FA8AEF09-F6B0-4BF4-97BF-89A2861FF3A8}" type="presParOf" srcId="{F77318C7-B7CA-4003-98B7-34378A94F267}" destId="{D70CC056-4432-4FE6-96DD-3B35B91A41C8}" srcOrd="1" destOrd="0" presId="urn:microsoft.com/office/officeart/2018/2/layout/IconVerticalSolidList"/>
    <dgm:cxn modelId="{FBAB3073-823A-4E6F-BDDE-DB0FFAA4DEF2}" type="presParOf" srcId="{F77318C7-B7CA-4003-98B7-34378A94F267}" destId="{FD077DF8-50DA-4AA2-AC4E-A2CAAB0E5580}" srcOrd="2" destOrd="0" presId="urn:microsoft.com/office/officeart/2018/2/layout/IconVerticalSolidList"/>
    <dgm:cxn modelId="{238FC4C6-05CF-4601-B34B-44B3BB2AA572}" type="presParOf" srcId="{F77318C7-B7CA-4003-98B7-34378A94F267}" destId="{1882356A-0A28-4684-95BF-61A4B022977D}" srcOrd="3" destOrd="0" presId="urn:microsoft.com/office/officeart/2018/2/layout/IconVerticalSolidList"/>
    <dgm:cxn modelId="{B1A9F19C-32ED-4051-BE7F-42866DA491E1}" type="presParOf" srcId="{66809FC9-4186-4E00-A2C8-16F0D9114474}" destId="{A52EAA39-B4F7-4B2C-B131-76110A37DCBB}" srcOrd="3" destOrd="0" presId="urn:microsoft.com/office/officeart/2018/2/layout/IconVerticalSolidList"/>
    <dgm:cxn modelId="{65F56AB1-751A-4602-8362-098595B6D3ED}" type="presParOf" srcId="{66809FC9-4186-4E00-A2C8-16F0D9114474}" destId="{D75C9E96-6DA7-4EE2-9B2C-1EA70F76B6F7}" srcOrd="4" destOrd="0" presId="urn:microsoft.com/office/officeart/2018/2/layout/IconVerticalSolidList"/>
    <dgm:cxn modelId="{324E5551-B508-4302-95BB-32D1DCEFD380}" type="presParOf" srcId="{D75C9E96-6DA7-4EE2-9B2C-1EA70F76B6F7}" destId="{C168F85E-97CE-4D4A-AE76-9EACA20B13C0}" srcOrd="0" destOrd="0" presId="urn:microsoft.com/office/officeart/2018/2/layout/IconVerticalSolidList"/>
    <dgm:cxn modelId="{C8A3D6AA-1EED-482D-AD96-418C77181E61}" type="presParOf" srcId="{D75C9E96-6DA7-4EE2-9B2C-1EA70F76B6F7}" destId="{6D1E7779-FCC7-45B8-92E7-DE59C4716377}" srcOrd="1" destOrd="0" presId="urn:microsoft.com/office/officeart/2018/2/layout/IconVerticalSolidList"/>
    <dgm:cxn modelId="{5E715DBB-84FC-43F0-A26D-368F43D808B1}" type="presParOf" srcId="{D75C9E96-6DA7-4EE2-9B2C-1EA70F76B6F7}" destId="{10C5CCBE-31AB-47C0-8890-08459898308F}" srcOrd="2" destOrd="0" presId="urn:microsoft.com/office/officeart/2018/2/layout/IconVerticalSolidList"/>
    <dgm:cxn modelId="{4108AC99-8579-4836-93E8-DE4A8AA4CC4E}" type="presParOf" srcId="{D75C9E96-6DA7-4EE2-9B2C-1EA70F76B6F7}" destId="{D221802A-3195-48F7-83A7-FD5AC56D24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2F4EC-D126-44D6-8B24-0C4A2E7997B0}">
      <dsp:nvSpPr>
        <dsp:cNvPr id="0" name=""/>
        <dsp:cNvSpPr/>
      </dsp:nvSpPr>
      <dsp:spPr>
        <a:xfrm>
          <a:off x="60186" y="441408"/>
          <a:ext cx="1257386" cy="12573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BCF7F-CD42-4E08-A254-6357EF3F258A}">
      <dsp:nvSpPr>
        <dsp:cNvPr id="0" name=""/>
        <dsp:cNvSpPr/>
      </dsp:nvSpPr>
      <dsp:spPr>
        <a:xfrm>
          <a:off x="324237" y="705459"/>
          <a:ext cx="729284" cy="729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64111-7C36-4AC5-ABDA-63C95F7E506C}">
      <dsp:nvSpPr>
        <dsp:cNvPr id="0" name=""/>
        <dsp:cNvSpPr/>
      </dsp:nvSpPr>
      <dsp:spPr>
        <a:xfrm>
          <a:off x="1587013" y="441408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Largest planet in our solar System</a:t>
          </a:r>
        </a:p>
      </dsp:txBody>
      <dsp:txXfrm>
        <a:off x="1587013" y="441408"/>
        <a:ext cx="2963839" cy="1257386"/>
      </dsp:txXfrm>
    </dsp:sp>
    <dsp:sp modelId="{72213264-AE8B-4D9B-9C61-7324EBCC5800}">
      <dsp:nvSpPr>
        <dsp:cNvPr id="0" name=""/>
        <dsp:cNvSpPr/>
      </dsp:nvSpPr>
      <dsp:spPr>
        <a:xfrm>
          <a:off x="5067279" y="441408"/>
          <a:ext cx="1257386" cy="12573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8CBE9-D9E6-4199-8F08-2B13BE5CFD0D}">
      <dsp:nvSpPr>
        <dsp:cNvPr id="0" name=""/>
        <dsp:cNvSpPr/>
      </dsp:nvSpPr>
      <dsp:spPr>
        <a:xfrm>
          <a:off x="5331331" y="705459"/>
          <a:ext cx="729284" cy="729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896E2-16AC-4D76-B1A0-C8F52788F5AA}">
      <dsp:nvSpPr>
        <dsp:cNvPr id="0" name=""/>
        <dsp:cNvSpPr/>
      </dsp:nvSpPr>
      <dsp:spPr>
        <a:xfrm>
          <a:off x="6594106" y="441408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Gas Giant</a:t>
          </a:r>
        </a:p>
      </dsp:txBody>
      <dsp:txXfrm>
        <a:off x="6594106" y="441408"/>
        <a:ext cx="2963839" cy="1257386"/>
      </dsp:txXfrm>
    </dsp:sp>
    <dsp:sp modelId="{E6A2A367-EEC4-4488-A94A-8600F7857252}">
      <dsp:nvSpPr>
        <dsp:cNvPr id="0" name=""/>
        <dsp:cNvSpPr/>
      </dsp:nvSpPr>
      <dsp:spPr>
        <a:xfrm>
          <a:off x="60186" y="2394686"/>
          <a:ext cx="1257386" cy="12573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71E4A-BC22-486E-B409-1C7B76AF256B}">
      <dsp:nvSpPr>
        <dsp:cNvPr id="0" name=""/>
        <dsp:cNvSpPr/>
      </dsp:nvSpPr>
      <dsp:spPr>
        <a:xfrm>
          <a:off x="324237" y="2658738"/>
          <a:ext cx="729284" cy="7292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5B3BA-8AA6-41DB-8767-496F6AC9EDFE}">
      <dsp:nvSpPr>
        <dsp:cNvPr id="0" name=""/>
        <dsp:cNvSpPr/>
      </dsp:nvSpPr>
      <dsp:spPr>
        <a:xfrm>
          <a:off x="1587013" y="2394686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5th planet from the sun</a:t>
          </a:r>
        </a:p>
      </dsp:txBody>
      <dsp:txXfrm>
        <a:off x="1587013" y="2394686"/>
        <a:ext cx="2963839" cy="1257386"/>
      </dsp:txXfrm>
    </dsp:sp>
    <dsp:sp modelId="{A6BDAFB0-970E-43E6-81AA-3CA47D9EB536}">
      <dsp:nvSpPr>
        <dsp:cNvPr id="0" name=""/>
        <dsp:cNvSpPr/>
      </dsp:nvSpPr>
      <dsp:spPr>
        <a:xfrm>
          <a:off x="5067279" y="2394686"/>
          <a:ext cx="1257386" cy="12573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D5346-57AD-4D7F-B605-642C4F265BAB}">
      <dsp:nvSpPr>
        <dsp:cNvPr id="0" name=""/>
        <dsp:cNvSpPr/>
      </dsp:nvSpPr>
      <dsp:spPr>
        <a:xfrm>
          <a:off x="5331331" y="2658738"/>
          <a:ext cx="729284" cy="7292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DFB83-47E3-4810-B753-498344111F61}">
      <dsp:nvSpPr>
        <dsp:cNvPr id="0" name=""/>
        <dsp:cNvSpPr/>
      </dsp:nvSpPr>
      <dsp:spPr>
        <a:xfrm>
          <a:off x="6594106" y="2394686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Fastest rotating</a:t>
          </a:r>
          <a:r>
            <a:rPr lang="en-US" sz="2400" kern="1200" dirty="0">
              <a:latin typeface="Trebuchet MS" panose="020B0603020202020204"/>
            </a:rPr>
            <a:t> planet</a:t>
          </a:r>
          <a:endParaRPr lang="en-US" sz="2400" kern="1200" dirty="0"/>
        </a:p>
      </dsp:txBody>
      <dsp:txXfrm>
        <a:off x="6594106" y="2394686"/>
        <a:ext cx="2963839" cy="1257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B5409-70AA-4764-BAFD-EE2BD2EA4997}">
      <dsp:nvSpPr>
        <dsp:cNvPr id="0" name=""/>
        <dsp:cNvSpPr/>
      </dsp:nvSpPr>
      <dsp:spPr>
        <a:xfrm>
          <a:off x="706494" y="586417"/>
          <a:ext cx="1076166" cy="10761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A1DEB-54C2-493C-BF58-3CFDE00AFC88}">
      <dsp:nvSpPr>
        <dsp:cNvPr id="0" name=""/>
        <dsp:cNvSpPr/>
      </dsp:nvSpPr>
      <dsp:spPr>
        <a:xfrm>
          <a:off x="48836" y="1979707"/>
          <a:ext cx="239148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Roman God</a:t>
          </a:r>
        </a:p>
      </dsp:txBody>
      <dsp:txXfrm>
        <a:off x="48836" y="1979707"/>
        <a:ext cx="2391481" cy="720000"/>
      </dsp:txXfrm>
    </dsp:sp>
    <dsp:sp modelId="{628536F9-9063-40B0-9CE2-7110D115766A}">
      <dsp:nvSpPr>
        <dsp:cNvPr id="0" name=""/>
        <dsp:cNvSpPr/>
      </dsp:nvSpPr>
      <dsp:spPr>
        <a:xfrm>
          <a:off x="3516485" y="586417"/>
          <a:ext cx="1076166" cy="10761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72BC8-B8FD-4623-B050-729A91D3DE66}">
      <dsp:nvSpPr>
        <dsp:cNvPr id="0" name=""/>
        <dsp:cNvSpPr/>
      </dsp:nvSpPr>
      <dsp:spPr>
        <a:xfrm>
          <a:off x="2858827" y="1979707"/>
          <a:ext cx="239148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Biggest and most powerful god</a:t>
          </a:r>
        </a:p>
      </dsp:txBody>
      <dsp:txXfrm>
        <a:off x="2858827" y="1979707"/>
        <a:ext cx="2391481" cy="720000"/>
      </dsp:txXfrm>
    </dsp:sp>
    <dsp:sp modelId="{A3A4AE17-FA3E-4D49-8757-A45EDC450CFC}">
      <dsp:nvSpPr>
        <dsp:cNvPr id="0" name=""/>
        <dsp:cNvSpPr/>
      </dsp:nvSpPr>
      <dsp:spPr>
        <a:xfrm>
          <a:off x="6326476" y="586417"/>
          <a:ext cx="1076166" cy="10761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89AE4-AC46-4117-9CA7-C1BD41260097}">
      <dsp:nvSpPr>
        <dsp:cNvPr id="0" name=""/>
        <dsp:cNvSpPr/>
      </dsp:nvSpPr>
      <dsp:spPr>
        <a:xfrm>
          <a:off x="5668818" y="1979707"/>
          <a:ext cx="239148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Leader of all gods</a:t>
          </a:r>
        </a:p>
      </dsp:txBody>
      <dsp:txXfrm>
        <a:off x="5668818" y="1979707"/>
        <a:ext cx="2391481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EC4CC-A3EC-4486-B5D7-73956DFCE78A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1D054-8099-435D-BDA4-FFC5A0E1E2D7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B0A3C-C327-49CA-87F9-5EB4D17C28D5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One of the 5 planets seen w/o a telescope</a:t>
          </a:r>
        </a:p>
      </dsp:txBody>
      <dsp:txXfrm>
        <a:off x="1591264" y="588"/>
        <a:ext cx="5101549" cy="1377717"/>
      </dsp:txXfrm>
    </dsp:sp>
    <dsp:sp modelId="{B670FE8A-3E73-4D03-97DF-7D68AAD653D8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CC056-4432-4FE6-96DD-3B35B91A41C8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2356A-0A28-4684-95BF-61A4B022977D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Ancients</a:t>
          </a:r>
          <a:r>
            <a:rPr lang="en-US" sz="2500" kern="1200" dirty="0">
              <a:latin typeface="Trebuchet MS" panose="020B0603020202020204"/>
            </a:rPr>
            <a:t>: first to see Jupiter as a star in the sky w/ naked eye</a:t>
          </a:r>
          <a:endParaRPr lang="en-US" sz="2500" kern="1200" dirty="0"/>
        </a:p>
      </dsp:txBody>
      <dsp:txXfrm>
        <a:off x="1591264" y="1722736"/>
        <a:ext cx="5101549" cy="1377717"/>
      </dsp:txXfrm>
    </dsp:sp>
    <dsp:sp modelId="{C168F85E-97CE-4D4A-AE76-9EACA20B13C0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E7779-FCC7-45B8-92E7-DE59C4716377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1802A-3195-48F7-83A7-FD5AC56D245F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Galileo</a:t>
          </a:r>
          <a:r>
            <a:rPr lang="en-US" sz="2500" kern="1200" dirty="0">
              <a:latin typeface="Trebuchet MS" panose="020B0603020202020204"/>
            </a:rPr>
            <a:t>: discovered Jupiter as a planet in 1610 w/ a telescope</a:t>
          </a:r>
          <a:endParaRPr lang="en-US" sz="2500" kern="1200" dirty="0"/>
        </a:p>
      </dsp:txBody>
      <dsp:txXfrm>
        <a:off x="1591264" y="3444883"/>
        <a:ext cx="5101549" cy="1377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00CA3-0B42-4E4E-85E2-017E0C81A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1072D-66A9-4D5D-BA14-27F3AAD9CA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DDEBA-693F-4BAB-AB1A-03224F89B43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BF320-6C36-486A-B7C5-0D7D1C5A98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45BA7-1E83-4EF2-BF67-7F9F73346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00B2-2E4B-4C1F-8B91-4A75C89C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074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CD78B-64BF-4258-8102-0573DFC61D7C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8B921-95D2-41AD-9533-B99E14FE7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397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Due to Jupiter's massive size, it was named after this Roman God.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83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28EF-6F29-4A57-838C-D349DE9795CC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4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8D98-67D9-4C72-9907-8AD20F0A9FEC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B95-D7D3-4173-833C-78A6E75EF06E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971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D9C6-4413-41B2-805A-F4CDAECF0D8C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0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2AFF-0970-4AC8-9B5A-D1AC86E7B74D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112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7D1F-CF85-4350-90B4-F39FD9343EEF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3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894D-2DA5-414C-9F31-BEF3EDC210CB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0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4C5C-937F-437F-8EBF-8D31689935F2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3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1482-D139-45E1-A0FD-AE06665FAE2F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1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261E-14B4-4B4F-A3C3-5BC79503EE3A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2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5805-D6BF-4BC5-930F-D657284582EF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C634-C74A-41CC-A8AB-ADAE65B88D05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9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8045-E86E-47A4-9568-4BDDE59A5C48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5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087A-C0C9-436F-B4CE-EB03EC19EFD2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2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466-671B-44CE-82F5-670BB6ECBCFF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1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8FFB-52BB-4E68-BA49-AA658E6AFCAC}" type="datetime1">
              <a:rPr lang="en-US" smtClean="0"/>
              <a:t>10/3/2019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9224-9EAA-4E7A-89CF-B89153FA9B57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5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meanddate.com/astronomy/planets/distance" TargetMode="External"/><Relationship Id="rId3" Type="http://schemas.openxmlformats.org/officeDocument/2006/relationships/hyperlink" Target="https://en.wikipedia.org/wiki/Jupiter" TargetMode="External"/><Relationship Id="rId7" Type="http://schemas.openxmlformats.org/officeDocument/2006/relationships/hyperlink" Target="https://theplanets.org/jupiter/" TargetMode="External"/><Relationship Id="rId2" Type="http://schemas.openxmlformats.org/officeDocument/2006/relationships/hyperlink" Target="https://solarsystem.nasa.gov/planets/jupiter/overvie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versetoday.com/15182/interesting-facts-about-jupiter/" TargetMode="External"/><Relationship Id="rId5" Type="http://schemas.openxmlformats.org/officeDocument/2006/relationships/hyperlink" Target="https://nineplanets.org/jupiter.html" TargetMode="External"/><Relationship Id="rId4" Type="http://schemas.openxmlformats.org/officeDocument/2006/relationships/hyperlink" Target="https://www.space.com/7-jupiter-largest-planet-solar-system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A picture containing indoor, sitting, dark, table&#10;&#10;Description generated with high confidence">
            <a:extLst>
              <a:ext uri="{FF2B5EF4-FFF2-40B4-BE49-F238E27FC236}">
                <a16:creationId xmlns:a16="http://schemas.microsoft.com/office/drawing/2014/main" id="{4921FC89-0C4F-4E8F-BED8-159168655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7" r="10869" b="-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5071" y="1701411"/>
            <a:ext cx="3933331" cy="23494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Jupiter </a:t>
            </a:r>
            <a:r>
              <a:rPr lang="en-US" sz="4200" b="1">
                <a:solidFill>
                  <a:schemeClr val="accent2">
                    <a:lumMod val="75000"/>
                  </a:schemeClr>
                </a:solidFill>
                <a:latin typeface="Aldhabi"/>
                <a:cs typeface="Calibri Light"/>
              </a:rPr>
              <a:t>&amp;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 </a:t>
            </a:r>
            <a:br>
              <a:rPr lang="en-US" sz="420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</a:br>
            <a:r>
              <a:rPr lang="en-US" sz="4200">
                <a:solidFill>
                  <a:schemeClr val="accent2">
                    <a:lumMod val="75000"/>
                  </a:schemeClr>
                </a:solidFill>
                <a:cs typeface="Calibri Light"/>
              </a:rPr>
              <a:t>Its 4 Galilean </a:t>
            </a:r>
            <a:r>
              <a:rPr lang="en-US" sz="420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Moons</a:t>
            </a:r>
            <a:endParaRPr lang="en-US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cs typeface="Calibri"/>
              </a:rPr>
              <a:t>Melissa Chan-Jones</a:t>
            </a:r>
          </a:p>
          <a:p>
            <a:r>
              <a:rPr lang="en-US" sz="2400" dirty="0">
                <a:cs typeface="Calibri"/>
              </a:rPr>
              <a:t>10/3/2019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01012B-0C61-4AB8-9BBD-B14FFEFFC56A}"/>
              </a:ext>
            </a:extLst>
          </p:cNvPr>
          <p:cNvSpPr txBox="1"/>
          <p:nvPr/>
        </p:nvSpPr>
        <p:spPr>
          <a:xfrm>
            <a:off x="345742" y="6191534"/>
            <a:ext cx="37212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ea typeface="+mn-lt"/>
                <a:cs typeface="+mn-lt"/>
              </a:rPr>
              <a:t>https://solarsystem.nasa.gov/planets/jupiter/galleries/?page=0&amp;per_page=25&amp;order=created_at+desc&amp;search=&amp;href_query_params=category%3Dplanets_jupiter&amp;button_class=big_more_button&amp;tags=jupiter&amp;condition_1=1%3Ais_in_resource_list&amp;category=51</a:t>
            </a:r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73E1-769B-4B4D-9002-9A725671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Brown Belts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B3DB6-B021-4D28-B672-EBFAA9A33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73042"/>
            <a:ext cx="4096556" cy="4383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Disappears every few years</a:t>
            </a:r>
            <a:endParaRPr lang="en-US"/>
          </a:p>
          <a:p>
            <a:pPr lvl="1"/>
            <a:r>
              <a:rPr lang="en-US" sz="2000"/>
              <a:t>Observed between 2009 and 2010</a:t>
            </a:r>
          </a:p>
          <a:p>
            <a:pPr lvl="1"/>
            <a:r>
              <a:rPr lang="en-US" sz="2000" dirty="0"/>
              <a:t>Changes in the upwelling circulation inside Jupiter somehow brought ammonia-rich material 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Obscured by </a:t>
            </a:r>
            <a:r>
              <a:rPr lang="en-US" sz="2000" dirty="0"/>
              <a:t>wispy white clouds of icy ammonia crystals</a:t>
            </a:r>
          </a:p>
        </p:txBody>
      </p:sp>
      <p:pic>
        <p:nvPicPr>
          <p:cNvPr id="4" name="Picture 4" descr="A picture containing indoor, dark, sitting, table&#10;&#10;Description generated with very high confidence">
            <a:extLst>
              <a:ext uri="{FF2B5EF4-FFF2-40B4-BE49-F238E27FC236}">
                <a16:creationId xmlns:a16="http://schemas.microsoft.com/office/drawing/2014/main" id="{85C36D3A-F02F-43B6-9573-9863F8295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438" y="2011343"/>
            <a:ext cx="5302369" cy="2979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659FB4-7CA3-4321-A411-FDC63D75826E}"/>
              </a:ext>
            </a:extLst>
          </p:cNvPr>
          <p:cNvSpPr txBox="1"/>
          <p:nvPr/>
        </p:nvSpPr>
        <p:spPr>
          <a:xfrm>
            <a:off x="5712941" y="5167183"/>
            <a:ext cx="460700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ea typeface="+mn-lt"/>
                <a:cs typeface="+mn-lt"/>
              </a:rPr>
              <a:t>https://www.missionjuno.swri.edu/jupiter/atmosphere?show=hs_jupiter_atmosphere_story_the-stripe-that-disappeared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5757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3186-EF71-49ED-8FC4-84C79CFF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Great Red Spot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D3F5D-6BD5-4D13-917F-B4E9C774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820779"/>
            <a:ext cx="4671657" cy="43338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ea typeface="+mn-lt"/>
                <a:cs typeface="+mn-lt"/>
              </a:rPr>
              <a:t>Massive, long lasting storm since the 17th Century</a:t>
            </a:r>
            <a:endParaRPr lang="en-US" sz="2000" dirty="0"/>
          </a:p>
          <a:p>
            <a:endParaRPr lang="en-US" sz="1600" dirty="0"/>
          </a:p>
          <a:p>
            <a:r>
              <a:rPr lang="en-US" sz="2000" dirty="0"/>
              <a:t>Resulted from Jupiter's bands</a:t>
            </a:r>
          </a:p>
          <a:p>
            <a:pPr lvl="1"/>
            <a:r>
              <a:rPr lang="en-US" sz="1800" dirty="0"/>
              <a:t>Turbulence at their borders</a:t>
            </a:r>
          </a:p>
          <a:p>
            <a:pPr lvl="1"/>
            <a:endParaRPr lang="en-US" sz="1200" dirty="0"/>
          </a:p>
          <a:p>
            <a:r>
              <a:rPr lang="en-US" sz="2000" dirty="0"/>
              <a:t>Located: Southern Hemisphere</a:t>
            </a:r>
          </a:p>
          <a:p>
            <a:endParaRPr lang="en-US" sz="1600" dirty="0"/>
          </a:p>
          <a:p>
            <a:r>
              <a:rPr lang="en-US" sz="2000" dirty="0"/>
              <a:t>Discovered: Robert Hooke in 1664</a:t>
            </a:r>
          </a:p>
          <a:p>
            <a:pPr lvl="1"/>
            <a:r>
              <a:rPr lang="en-US" sz="1800"/>
              <a:t>Voyager 1: 1st detailed image in 1979</a:t>
            </a:r>
          </a:p>
        </p:txBody>
      </p:sp>
      <p:pic>
        <p:nvPicPr>
          <p:cNvPr id="22" name="Picture 22" descr="A picture containing mollusk, dark, invertebrate, indoor&#10;&#10;Description generated with very high confidence">
            <a:extLst>
              <a:ext uri="{FF2B5EF4-FFF2-40B4-BE49-F238E27FC236}">
                <a16:creationId xmlns:a16="http://schemas.microsoft.com/office/drawing/2014/main" id="{C888CDCE-4EC4-42CC-B907-3C62AC19C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44" r="27806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DE7AE7-EB56-4F4D-816B-5A28C51D4C0A}"/>
              </a:ext>
            </a:extLst>
          </p:cNvPr>
          <p:cNvSpPr txBox="1"/>
          <p:nvPr/>
        </p:nvSpPr>
        <p:spPr>
          <a:xfrm>
            <a:off x="181543" y="6277542"/>
            <a:ext cx="4096602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bg1"/>
                </a:solidFill>
                <a:ea typeface="+mn-lt"/>
                <a:cs typeface="+mn-lt"/>
              </a:rPr>
              <a:t>https://www-m.cnn.com/2019/08/08/world/hubble-new-jupiter-images-scn-trnd/index.html?r=https%3A%2F%2Fwww.google.com%2F</a:t>
            </a:r>
            <a:endParaRPr 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4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B4BD-65E7-4D6B-B560-E933D027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7059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Great Red Spot: Anticyclonic</a:t>
            </a:r>
          </a:p>
        </p:txBody>
      </p:sp>
      <p:pic>
        <p:nvPicPr>
          <p:cNvPr id="4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26D6A50F-77C1-4B65-83C8-386D4FD2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934" y="1649601"/>
            <a:ext cx="7373469" cy="3880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0D5FF7-E00D-48A8-9BD7-EE4B5E8FF91C}"/>
              </a:ext>
            </a:extLst>
          </p:cNvPr>
          <p:cNvSpPr txBox="1"/>
          <p:nvPr/>
        </p:nvSpPr>
        <p:spPr>
          <a:xfrm>
            <a:off x="2545977" y="5853952"/>
            <a:ext cx="485887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ea typeface="+mn-lt"/>
                <a:cs typeface="+mn-lt"/>
              </a:rPr>
              <a:t>https://cloudman23.wordpress.com/tag/anticyclonic-circulation/</a:t>
            </a:r>
          </a:p>
        </p:txBody>
      </p:sp>
    </p:spTree>
    <p:extLst>
      <p:ext uri="{BB962C8B-B14F-4D97-AF65-F5344CB8AC3E}">
        <p14:creationId xmlns:p14="http://schemas.microsoft.com/office/powerpoint/2010/main" val="390106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D6746-F513-4F3F-B87C-69376247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49" y="256781"/>
            <a:ext cx="4305403" cy="1762294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Jupiter's Rings (Jovian Ring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925E4-E65B-4353-9E4A-6469DAD19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45" y="1887635"/>
            <a:ext cx="3973943" cy="4258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3 Segment ring system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Halo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Main Ring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Gossamer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Composed of dust 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Unlike Saturn's ice ring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Discovered: 1979 Voyager 1 Space Probe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Investigated: 1992 by </a:t>
            </a:r>
            <a:r>
              <a:rPr lang="en-US" sz="2400" dirty="0">
                <a:solidFill>
                  <a:schemeClr val="bg1"/>
                </a:solidFill>
              </a:rPr>
              <a:t>the Galileo Orbiter</a:t>
            </a:r>
          </a:p>
        </p:txBody>
      </p:sp>
      <p:pic>
        <p:nvPicPr>
          <p:cNvPr id="5" name="Picture 5" descr="A picture containing table&#10;&#10;Description generated with high confidence">
            <a:extLst>
              <a:ext uri="{FF2B5EF4-FFF2-40B4-BE49-F238E27FC236}">
                <a16:creationId xmlns:a16="http://schemas.microsoft.com/office/drawing/2014/main" id="{CCE246A4-D6EE-45E6-A5C5-47F975B17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811" y="3162"/>
            <a:ext cx="7536656" cy="5643562"/>
          </a:xfrm>
          <a:prstGeom prst="rect">
            <a:avLst/>
          </a:prstGeom>
        </p:spPr>
      </p:pic>
      <p:sp>
        <p:nvSpPr>
          <p:cNvPr id="3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CA4EA-AE81-461E-9D53-6C1A37CA2BDB}"/>
              </a:ext>
            </a:extLst>
          </p:cNvPr>
          <p:cNvSpPr txBox="1"/>
          <p:nvPr/>
        </p:nvSpPr>
        <p:spPr>
          <a:xfrm>
            <a:off x="5672091" y="5677686"/>
            <a:ext cx="550687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ea typeface="+mn-lt"/>
                <a:cs typeface="+mn-lt"/>
              </a:rPr>
              <a:t>https://en.wikipedia.org/wiki/Rings_of_Jupiter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3611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9DD6-2165-48F0-BB85-4D1207CE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  <a:ea typeface="+mj-lt"/>
                <a:cs typeface="+mj-lt"/>
              </a:rPr>
              <a:t>Moons of Jupiter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9E805-A45F-4E58-AAE1-B069995E6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01156"/>
            <a:ext cx="4184035" cy="42402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79 Confirmed moons</a:t>
            </a:r>
          </a:p>
          <a:p>
            <a:r>
              <a:rPr lang="en-US" sz="2400" dirty="0">
                <a:ea typeface="+mn-lt"/>
                <a:cs typeface="+mn-lt"/>
              </a:rPr>
              <a:t>Most massive: </a:t>
            </a: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    Galilean Moons</a:t>
            </a:r>
            <a:endParaRPr lang="en-US"/>
          </a:p>
          <a:p>
            <a:pPr lvl="1"/>
            <a:r>
              <a:rPr lang="en-US" sz="2400" dirty="0">
                <a:ea typeface="+mn-lt"/>
                <a:cs typeface="+mn-lt"/>
              </a:rPr>
              <a:t>Io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Europa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Ganymede</a:t>
            </a:r>
          </a:p>
          <a:p>
            <a:pPr lvl="1"/>
            <a:r>
              <a:rPr lang="en-US" sz="2400" dirty="0" err="1"/>
              <a:t>Callisto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B1AB5-1203-45B6-B782-00EE267DD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714891"/>
            <a:ext cx="4184034" cy="2201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Discovered: Galileo Galilei in 1610</a:t>
            </a:r>
          </a:p>
          <a:p>
            <a:r>
              <a:rPr lang="en-US" sz="2400" dirty="0">
                <a:ea typeface="+mn-lt"/>
                <a:cs typeface="+mn-lt"/>
              </a:rPr>
              <a:t>Moons were first orbiting objects after the sun, earth, </a:t>
            </a:r>
            <a:r>
              <a:rPr lang="en-US" sz="2400" dirty="0">
                <a:latin typeface="Arial"/>
                <a:ea typeface="+mn-lt"/>
                <a:cs typeface="+mn-lt"/>
              </a:rPr>
              <a:t>&amp;</a:t>
            </a:r>
            <a:r>
              <a:rPr lang="en-US" sz="2400" dirty="0">
                <a:ea typeface="+mn-lt"/>
                <a:cs typeface="+mn-lt"/>
              </a:rPr>
              <a:t> earth's moon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B804C08-EF89-4C78-9B0B-CBA28E0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381" y="3989870"/>
            <a:ext cx="4604413" cy="2868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E7B027-3102-40F6-B8AE-0B341255FF9E}"/>
              </a:ext>
            </a:extLst>
          </p:cNvPr>
          <p:cNvSpPr txBox="1"/>
          <p:nvPr/>
        </p:nvSpPr>
        <p:spPr>
          <a:xfrm>
            <a:off x="7594078" y="6428652"/>
            <a:ext cx="4653886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bg1"/>
                </a:solidFill>
                <a:ea typeface="+mn-lt"/>
                <a:cs typeface="+mn-lt"/>
              </a:rPr>
              <a:t>https://carnegiescience.edu/news/dozen-new-moons-jupiter-discovered-including-one-%E2%80%9Coddball%E2%80%9D</a:t>
            </a:r>
            <a:endParaRPr lang="en-US" sz="1050">
              <a:solidFill>
                <a:schemeClr val="bg1"/>
              </a:solidFill>
            </a:endParaRPr>
          </a:p>
        </p:txBody>
      </p:sp>
      <p:pic>
        <p:nvPicPr>
          <p:cNvPr id="7" name="Picture 8" descr="A picture containing table, indoor, food&#10;&#10;Description generated with very high confidence">
            <a:extLst>
              <a:ext uri="{FF2B5EF4-FFF2-40B4-BE49-F238E27FC236}">
                <a16:creationId xmlns:a16="http://schemas.microsoft.com/office/drawing/2014/main" id="{D58382E2-478F-4FFE-A5C5-0B2C8EC3F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336" y="4099280"/>
            <a:ext cx="3787165" cy="2713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68DFA9-06E4-4FD6-80C0-F4A4165156BB}"/>
              </a:ext>
            </a:extLst>
          </p:cNvPr>
          <p:cNvSpPr txBox="1"/>
          <p:nvPr/>
        </p:nvSpPr>
        <p:spPr>
          <a:xfrm>
            <a:off x="516340" y="6271144"/>
            <a:ext cx="274320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ea typeface="+mn-lt"/>
                <a:cs typeface="+mn-lt"/>
              </a:rPr>
              <a:t>https://www.universetoday.com/15182/interesting-facts-about-jupiter/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727227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6E34-2A9E-4429-B92F-E65AB8E8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426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Io</a:t>
            </a:r>
          </a:p>
        </p:txBody>
      </p:sp>
      <p:pic>
        <p:nvPicPr>
          <p:cNvPr id="5" name="Picture 5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5D163CAB-0DBC-454F-AD7D-9DAD1F66B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0" y="1718800"/>
            <a:ext cx="3769831" cy="37698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B487-37B1-4E8B-8886-9F07F27A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323" y="1367669"/>
            <a:ext cx="4970269" cy="5243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Intermost moon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Highest density</a:t>
            </a:r>
            <a:r>
              <a:rPr lang="en-US" sz="2000" dirty="0"/>
              <a:t>: silicate rock surrounding molten iron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Least amount of water</a:t>
            </a:r>
            <a:r>
              <a:rPr lang="en-US" sz="2000" dirty="0"/>
              <a:t> in the solar system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Most geologically active</a:t>
            </a:r>
            <a:r>
              <a:rPr lang="en-US" sz="2000" dirty="0"/>
              <a:t>: over 400 active volcanoes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Tidal heating</a:t>
            </a:r>
            <a:r>
              <a:rPr lang="en-US" sz="2000"/>
              <a:t> from friction inside Io </a:t>
            </a:r>
            <a:r>
              <a:rPr lang="en-US" sz="2000" dirty="0"/>
              <a:t>as it orbits Jupiter with other moons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000" b="1" dirty="0"/>
              <a:t>History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Copernican model of solar system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Kepler's laws of motion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1st measurement of the speed of light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4C27B-3026-478D-AE51-8BE17DDFD05C}"/>
              </a:ext>
            </a:extLst>
          </p:cNvPr>
          <p:cNvSpPr txBox="1"/>
          <p:nvPr/>
        </p:nvSpPr>
        <p:spPr>
          <a:xfrm>
            <a:off x="799381" y="5658927"/>
            <a:ext cx="37783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ea typeface="+mn-lt"/>
                <a:cs typeface="+mn-lt"/>
              </a:rPr>
              <a:t>https://en.wikipedia.org/wiki/Io_(moon)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017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1215-4F54-4C91-99B2-7BC59C03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Tidal Heating</a:t>
            </a:r>
          </a:p>
        </p:txBody>
      </p:sp>
      <p:pic>
        <p:nvPicPr>
          <p:cNvPr id="4" name="Picture 4" descr="A close up of a necklace&#10;&#10;Description generated with high confidence">
            <a:extLst>
              <a:ext uri="{FF2B5EF4-FFF2-40B4-BE49-F238E27FC236}">
                <a16:creationId xmlns:a16="http://schemas.microsoft.com/office/drawing/2014/main" id="{4736105A-D1AE-438D-BAFE-3C5BCC5FE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10" y="1488155"/>
            <a:ext cx="7008347" cy="4797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B3D056-62E6-4481-BB84-A230C0B9B7AD}"/>
              </a:ext>
            </a:extLst>
          </p:cNvPr>
          <p:cNvSpPr txBox="1"/>
          <p:nvPr/>
        </p:nvSpPr>
        <p:spPr>
          <a:xfrm>
            <a:off x="7937156" y="2891480"/>
            <a:ext cx="6631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C11C97-9C1B-4E70-A8AD-9AE9A2DF168A}"/>
              </a:ext>
            </a:extLst>
          </p:cNvPr>
          <p:cNvSpPr/>
          <p:nvPr/>
        </p:nvSpPr>
        <p:spPr>
          <a:xfrm>
            <a:off x="7994305" y="2794171"/>
            <a:ext cx="535460" cy="55605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0A0D7D-F6AA-470D-AEF4-02BD670A7745}"/>
              </a:ext>
            </a:extLst>
          </p:cNvPr>
          <p:cNvCxnSpPr/>
          <p:nvPr/>
        </p:nvCxnSpPr>
        <p:spPr>
          <a:xfrm flipH="1">
            <a:off x="7517284" y="3101803"/>
            <a:ext cx="424248" cy="533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6CDDDA1-6BB9-49FD-B943-132C6CE5A2C5}"/>
              </a:ext>
            </a:extLst>
          </p:cNvPr>
          <p:cNvSpPr txBox="1"/>
          <p:nvPr/>
        </p:nvSpPr>
        <p:spPr>
          <a:xfrm>
            <a:off x="1141863" y="6237026"/>
            <a:ext cx="641672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ea typeface="+mn-lt"/>
                <a:cs typeface="+mn-lt"/>
              </a:rPr>
              <a:t>http://large.stanford.edu/courses/2007/ph210/pavlichin2/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774347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6E324-C000-4DDE-860E-11FAD9ED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Resonance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D2B47E9-F24E-4073-997E-243F16CFB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936" y="1589091"/>
            <a:ext cx="8744620" cy="4952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7BD5C1-5BC5-45AE-9D67-065846ECDB72}"/>
              </a:ext>
            </a:extLst>
          </p:cNvPr>
          <p:cNvSpPr txBox="1"/>
          <p:nvPr/>
        </p:nvSpPr>
        <p:spPr>
          <a:xfrm>
            <a:off x="2427027" y="6100548"/>
            <a:ext cx="430131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https://www.newunivars.com/2019/07/orbital-resonance.html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9715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7D97A-95E4-4290-8767-586AE361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413951"/>
            <a:ext cx="4512989" cy="93387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Europa</a:t>
            </a:r>
            <a:endParaRPr lang="en-US"/>
          </a:p>
        </p:txBody>
      </p:sp>
      <p:pic>
        <p:nvPicPr>
          <p:cNvPr id="5" name="Picture 5" descr="A picture containing sitting, indoor&#10;&#10;Description generated with high confidence">
            <a:extLst>
              <a:ext uri="{FF2B5EF4-FFF2-40B4-BE49-F238E27FC236}">
                <a16:creationId xmlns:a16="http://schemas.microsoft.com/office/drawing/2014/main" id="{41100FF3-DDAF-48E0-87FE-A4289C62E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1F620-A721-4AA2-8F29-910868F4A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1347713"/>
            <a:ext cx="4512988" cy="49240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Smallest</a:t>
            </a:r>
            <a:r>
              <a:rPr lang="en-US" sz="2000" dirty="0">
                <a:solidFill>
                  <a:schemeClr val="tx1"/>
                </a:solidFill>
              </a:rPr>
              <a:t> of the Galilean Moons</a:t>
            </a:r>
          </a:p>
          <a:p>
            <a:pPr>
              <a:buFont typeface="Wingdings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Composed of silicate rock w/ ice crust</a:t>
            </a:r>
          </a:p>
          <a:p>
            <a:pPr>
              <a:buFont typeface="Wingdings"/>
              <a:buChar char="§"/>
            </a:pPr>
            <a:r>
              <a:rPr lang="en-US" sz="2000" b="1">
                <a:solidFill>
                  <a:schemeClr val="tx1"/>
                </a:solidFill>
              </a:rPr>
              <a:t>Smoothest moon </a:t>
            </a:r>
            <a:r>
              <a:rPr lang="en-US" sz="2000">
                <a:solidFill>
                  <a:schemeClr val="tx1"/>
                </a:solidFill>
              </a:rPr>
              <a:t>in our Solar System</a:t>
            </a:r>
          </a:p>
          <a:p>
            <a:pPr>
              <a:buFont typeface="Wingdings"/>
              <a:buChar char="§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Hubble Space telescope detected </a:t>
            </a:r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water plumes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buFont typeface="Wingdings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Possible salty ocean</a:t>
            </a:r>
            <a:r>
              <a:rPr lang="en-US" sz="2000" dirty="0">
                <a:solidFill>
                  <a:schemeClr val="tx1"/>
                </a:solidFill>
              </a:rPr>
              <a:t> beneath crust from observed deep magnetic field during Galileo flyby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Could harbor </a:t>
            </a:r>
            <a:r>
              <a:rPr lang="en-US" sz="2000" u="sng" dirty="0">
                <a:solidFill>
                  <a:schemeClr val="tx1"/>
                </a:solidFill>
              </a:rPr>
              <a:t>extraterrestrial life</a:t>
            </a:r>
          </a:p>
          <a:p>
            <a:pPr lvl="1">
              <a:buFont typeface="Wingdings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Liquid Water, chemical elements, energy source: NASA Europa Clipper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35526-3494-4952-B2D3-76C86E8E3C9D}"/>
              </a:ext>
            </a:extLst>
          </p:cNvPr>
          <p:cNvSpPr txBox="1"/>
          <p:nvPr/>
        </p:nvSpPr>
        <p:spPr>
          <a:xfrm>
            <a:off x="755176" y="5588757"/>
            <a:ext cx="384639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ea typeface="+mn-lt"/>
                <a:cs typeface="+mn-lt"/>
              </a:rPr>
              <a:t>https://en.wikipedia.org/wiki/Europa_(moon)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5304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81C9-600D-48EC-8AF7-A71126B7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208005"/>
            <a:ext cx="3737268" cy="8431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Ganymede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CE29C-00E6-4719-B900-ECF421FC7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4" y="1110726"/>
            <a:ext cx="4368285" cy="525215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900" b="1" dirty="0"/>
              <a:t>Largest Moon </a:t>
            </a:r>
            <a:r>
              <a:rPr lang="en-US" sz="1900" dirty="0"/>
              <a:t>in our Solar System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Diameter: 5,268 km (3,273 miles)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Only moon with a </a:t>
            </a:r>
            <a:r>
              <a:rPr lang="en-US" sz="1900" b="1" u="sng" dirty="0"/>
              <a:t>magnetic field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Convection of iquid iron core</a:t>
            </a: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900" b="1" dirty="0"/>
              <a:t>Lowest moment of inertia factor</a:t>
            </a:r>
            <a:r>
              <a:rPr lang="en-US" sz="1900" dirty="0"/>
              <a:t> in our solar system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Composed of </a:t>
            </a:r>
            <a:r>
              <a:rPr lang="en-US" sz="1900" b="1" dirty="0"/>
              <a:t>silicate rock </a:t>
            </a:r>
            <a:r>
              <a:rPr lang="en-US" sz="1900" b="1" dirty="0">
                <a:latin typeface="Arial"/>
                <a:cs typeface="Arial"/>
              </a:rPr>
              <a:t>&amp;</a:t>
            </a:r>
            <a:r>
              <a:rPr lang="en-US" sz="1900" b="1" dirty="0"/>
              <a:t> watery ice</a:t>
            </a:r>
            <a:r>
              <a:rPr lang="en-US" sz="1900" dirty="0"/>
              <a:t> 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Large ocean (more water than Earth's oceans)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Liquid iron core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European Space Agency's Jupiter Icy Moon Explorer (JUICE)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Launches in 2022</a:t>
            </a:r>
          </a:p>
        </p:txBody>
      </p:sp>
      <p:pic>
        <p:nvPicPr>
          <p:cNvPr id="5" name="Picture 5" descr="A picture containing crater, sitting, nature, indoor&#10;&#10;Description generated with high confidence">
            <a:extLst>
              <a:ext uri="{FF2B5EF4-FFF2-40B4-BE49-F238E27FC236}">
                <a16:creationId xmlns:a16="http://schemas.microsoft.com/office/drawing/2014/main" id="{262A5FA2-8420-43AA-ACD3-EFE432DCE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4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16565-E799-4DC6-A0D8-994CEDE8D5B7}"/>
              </a:ext>
            </a:extLst>
          </p:cNvPr>
          <p:cNvSpPr txBox="1"/>
          <p:nvPr/>
        </p:nvSpPr>
        <p:spPr>
          <a:xfrm>
            <a:off x="5213444" y="6467184"/>
            <a:ext cx="369854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ea typeface="+mn-lt"/>
                <a:cs typeface="+mn-lt"/>
              </a:rPr>
              <a:t>https://en.wikipedia.org/wiki/Ganymede_(moon)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0202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8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7" name="Rectangle 60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127DB-20CC-45BB-B5C8-F90CA2EE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Jupiter</a:t>
            </a:r>
          </a:p>
        </p:txBody>
      </p:sp>
      <p:sp>
        <p:nvSpPr>
          <p:cNvPr id="48" name="Isosceles Triangle 62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Isosceles Triangle 64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950F806F-4456-41F6-9DE4-1765BE4BF1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068014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803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7AB03-C93D-4296-88C8-93683194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79557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Callisto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FB50F-1D37-4374-9961-9AEE87B2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1580561"/>
            <a:ext cx="3973943" cy="473664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Composed of rock and ice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Most heavily cratered </a:t>
            </a:r>
            <a:r>
              <a:rPr lang="en-US" sz="1600" dirty="0">
                <a:solidFill>
                  <a:schemeClr val="bg1"/>
                </a:solidFill>
              </a:rPr>
              <a:t>object in our Solar System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No signs of </a:t>
            </a:r>
            <a:r>
              <a:rPr lang="en-US" sz="1600" u="sng" dirty="0">
                <a:solidFill>
                  <a:schemeClr val="bg1"/>
                </a:solidFill>
              </a:rPr>
              <a:t>plate tectonics</a:t>
            </a:r>
            <a:r>
              <a:rPr lang="en-US" sz="1600" dirty="0">
                <a:solidFill>
                  <a:schemeClr val="bg1"/>
                </a:solidFill>
              </a:rPr>
              <a:t> or </a:t>
            </a:r>
            <a:r>
              <a:rPr lang="en-US" sz="1600" u="sng" dirty="0">
                <a:solidFill>
                  <a:schemeClr val="bg1"/>
                </a:solidFill>
              </a:rPr>
              <a:t>volcanism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Not in </a:t>
            </a:r>
            <a:r>
              <a:rPr lang="en-US" sz="1600" u="sng" dirty="0">
                <a:solidFill>
                  <a:schemeClr val="bg1"/>
                </a:solidFill>
              </a:rPr>
              <a:t>orbital resonance</a:t>
            </a:r>
            <a:r>
              <a:rPr lang="en-US" sz="1600" dirty="0">
                <a:solidFill>
                  <a:schemeClr val="bg1"/>
                </a:solidFill>
              </a:rPr>
              <a:t> with other Galilean Moons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Not tidal heated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Tidally locked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Low radiation levels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Human exploration of the Jovian System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Internal ocean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Could harbor life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Not as ideal as Europa</a:t>
            </a:r>
          </a:p>
        </p:txBody>
      </p:sp>
      <p:pic>
        <p:nvPicPr>
          <p:cNvPr id="5" name="Picture 5" descr="A picture containing sitting, indoor, apple&#10;&#10;Description generated with high confidence">
            <a:extLst>
              <a:ext uri="{FF2B5EF4-FFF2-40B4-BE49-F238E27FC236}">
                <a16:creationId xmlns:a16="http://schemas.microsoft.com/office/drawing/2014/main" id="{190E60F6-B6A1-4AAF-9889-A490EC7AD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617" y="415325"/>
            <a:ext cx="5855893" cy="5967210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D5150-9D98-4A2A-A3B7-A0A1E3012474}"/>
              </a:ext>
            </a:extLst>
          </p:cNvPr>
          <p:cNvSpPr txBox="1"/>
          <p:nvPr/>
        </p:nvSpPr>
        <p:spPr>
          <a:xfrm>
            <a:off x="6680580" y="6453115"/>
            <a:ext cx="40056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ea typeface="+mn-lt"/>
                <a:cs typeface="+mn-lt"/>
              </a:rPr>
              <a:t>https://en.wikipedia.org/wiki/Callisto_(moon)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80942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0A5F-F59E-4072-B4FC-CB8C546C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Opposition of Jupiter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8B2FF-373D-4D20-BCF2-1B2A72698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0900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Best time to observe</a:t>
            </a:r>
          </a:p>
          <a:p>
            <a:pPr lvl="1"/>
            <a:r>
              <a:rPr lang="en-US" dirty="0"/>
              <a:t>June 12, 2019</a:t>
            </a:r>
          </a:p>
          <a:p>
            <a:endParaRPr lang="en-US" dirty="0"/>
          </a:p>
          <a:p>
            <a:r>
              <a:rPr lang="en-US" dirty="0"/>
              <a:t>Viewable all night</a:t>
            </a:r>
          </a:p>
          <a:p>
            <a:endParaRPr lang="en-US" dirty="0"/>
          </a:p>
          <a:p>
            <a:r>
              <a:rPr lang="en-US" dirty="0"/>
              <a:t>Closest to Earth</a:t>
            </a:r>
          </a:p>
          <a:p>
            <a:endParaRPr lang="en-US" dirty="0"/>
          </a:p>
          <a:p>
            <a:r>
              <a:rPr lang="en-US" dirty="0"/>
              <a:t>Occurs every 13 months</a:t>
            </a:r>
          </a:p>
        </p:txBody>
      </p:sp>
      <p:pic>
        <p:nvPicPr>
          <p:cNvPr id="6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DE1A27FC-7DB0-44B5-821D-05716F4DB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178" y="1758057"/>
            <a:ext cx="5866458" cy="3323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B57F7F-5CDF-45C1-A97D-43DE12572BE8}"/>
              </a:ext>
            </a:extLst>
          </p:cNvPr>
          <p:cNvSpPr txBox="1"/>
          <p:nvPr/>
        </p:nvSpPr>
        <p:spPr>
          <a:xfrm>
            <a:off x="5396753" y="5172636"/>
            <a:ext cx="562087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ea typeface="+mn-lt"/>
                <a:cs typeface="+mn-lt"/>
              </a:rPr>
              <a:t>https://www.accuweather.com/en/weather-news/jupiter-opposition-the-planet-will-be-at-its-brightest-on-tuesday-night/70004871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4061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6AFDAE1D-CB80-4B14-83C8-52B4548DF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0" r="26350" b="-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D8842-6AF8-43B8-B93D-E90CB158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Fun Facts!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F4D20-B1F8-4BD5-8E27-A99A2CFBF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748698"/>
            <a:ext cx="3851122" cy="4292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Protector</a:t>
            </a:r>
          </a:p>
          <a:p>
            <a:r>
              <a:rPr lang="en-US" sz="2000" dirty="0"/>
              <a:t>Gravitational field pushes comets </a:t>
            </a:r>
            <a:r>
              <a:rPr lang="en-US" sz="2000" dirty="0">
                <a:latin typeface="Arial"/>
                <a:cs typeface="Calibri"/>
              </a:rPr>
              <a:t>&amp;</a:t>
            </a:r>
            <a:r>
              <a:rPr lang="en-US" sz="2000" dirty="0"/>
              <a:t> asteroids away from the inner planets</a:t>
            </a:r>
          </a:p>
          <a:p>
            <a:endParaRPr lang="en-US" sz="2000" dirty="0"/>
          </a:p>
          <a:p>
            <a:r>
              <a:rPr lang="en-US" sz="2000"/>
              <a:t>2nd brightest planet after Venus</a:t>
            </a:r>
            <a:endParaRPr lang="en-US" sz="2000" dirty="0"/>
          </a:p>
          <a:p>
            <a:endParaRPr lang="en-US" sz="2000" dirty="0"/>
          </a:p>
          <a:p>
            <a:r>
              <a:rPr lang="en-US" sz="2000"/>
              <a:t>Planet </a:t>
            </a:r>
            <a:r>
              <a:rPr lang="en-US" sz="2000">
                <a:latin typeface="Arial"/>
                <a:cs typeface="Arial"/>
              </a:rPr>
              <a:t>&amp; its m</a:t>
            </a:r>
            <a:r>
              <a:rPr lang="en-US" sz="2000"/>
              <a:t>oons can be seen w/ powerful binoculars from </a:t>
            </a:r>
            <a:r>
              <a:rPr lang="en-US" sz="2000" dirty="0"/>
              <a:t>Earth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34FE4-4651-46C0-93F5-60A8C24305E4}"/>
              </a:ext>
            </a:extLst>
          </p:cNvPr>
          <p:cNvSpPr txBox="1"/>
          <p:nvPr/>
        </p:nvSpPr>
        <p:spPr>
          <a:xfrm>
            <a:off x="4929116" y="6293892"/>
            <a:ext cx="41079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https://www.worldatlas.com/articles/interesting-facts-about-jupiter.html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2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452EE2D-5BC8-44E2-8BF6-047EBF58F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06" r="1454" b="9085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435663-88C5-4123-BB92-A8CF31F7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Thank you!</a:t>
            </a:r>
            <a:br>
              <a:rPr lang="en-US" sz="5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5462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29C2-6202-4F17-BE8A-2302B6AD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724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CC89F-4F49-48B4-8DD0-91E553D52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9187"/>
            <a:ext cx="8596668" cy="44721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  <a:hlinkClick r:id="rId2"/>
              </a:rPr>
              <a:t>https://solarsystem.nasa.gov/planets/jupiter/overview/</a:t>
            </a:r>
            <a:endParaRPr lang="en-US"/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  <a:hlinkClick r:id="rId3"/>
              </a:rPr>
              <a:t>https://en.wikipedia.org/wiki/Jupiter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  <a:hlinkClick r:id="rId4"/>
              </a:rPr>
              <a:t>https://www.space.com/7-jupiter-largest-planet-solar-system.html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  <a:hlinkClick r:id="rId5"/>
              </a:rPr>
              <a:t>https://nineplanets.org/jupiter.html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  <a:hlinkClick r:id="rId6"/>
              </a:rPr>
              <a:t>https://www.universetoday.com/15182/interesting-facts-about-jupiter/</a:t>
            </a:r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  <a:hlinkClick r:id="rId7"/>
              </a:rPr>
              <a:t>https://theplanets.org/jupiter/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>
                <a:ea typeface="+mn-lt"/>
                <a:cs typeface="+mn-lt"/>
                <a:hlinkClick r:id="rId8"/>
              </a:rPr>
              <a:t>https://www.timeanddate.com/astronomy/planets/distance</a:t>
            </a: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2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BFC5C4-DB32-4E2C-91FC-C2CF79AB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</a:rPr>
              <a:t>King of The Gods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(Zeus Equivalent)</a:t>
            </a: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3401B28F-28DC-4EFF-811E-430309F63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604228"/>
              </p:ext>
            </p:extLst>
          </p:nvPr>
        </p:nvGraphicFramePr>
        <p:xfrm>
          <a:off x="642938" y="642938"/>
          <a:ext cx="8109137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8" descr="A statue of a person&#10;&#10;Description generated with high confidence">
            <a:extLst>
              <a:ext uri="{FF2B5EF4-FFF2-40B4-BE49-F238E27FC236}">
                <a16:creationId xmlns:a16="http://schemas.microsoft.com/office/drawing/2014/main" id="{BF499BC6-7879-470C-B323-556857DF53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6331" y="559594"/>
            <a:ext cx="2843212" cy="38099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2786E4-42A1-4EC0-84AE-4196FEBFE19E}"/>
              </a:ext>
            </a:extLst>
          </p:cNvPr>
          <p:cNvSpPr txBox="1"/>
          <p:nvPr/>
        </p:nvSpPr>
        <p:spPr>
          <a:xfrm>
            <a:off x="8750489" y="4667534"/>
            <a:ext cx="27773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https://www.pinterest.com/braxtonclaypool/jupiter/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8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B03C28-C427-4E05-BBCD-5A8BCB1A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Discovery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671FD45-58CE-4F26-A0B1-D1E62E0F0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113671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42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6360-F927-46D8-BAFE-890EFCD1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Size </a:t>
            </a:r>
            <a:r>
              <a:rPr lang="en-US" sz="4400" dirty="0">
                <a:solidFill>
                  <a:schemeClr val="accent2"/>
                </a:solidFill>
                <a:latin typeface="Arial"/>
                <a:cs typeface="Aldhabi"/>
              </a:rPr>
              <a:t>&amp;</a:t>
            </a:r>
            <a:r>
              <a:rPr lang="en-US" sz="4400" dirty="0">
                <a:solidFill>
                  <a:schemeClr val="accent2"/>
                </a:solidFill>
              </a:rPr>
              <a:t> Shape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84103-5A50-4B17-99DD-9DBC78BF8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427738"/>
            <a:ext cx="4300641" cy="59063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Largest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 of the 4 Gas Giants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0F7D8-C344-4B0B-8EBD-ED38846EB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205284"/>
            <a:ext cx="4300641" cy="39942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Diameter</a:t>
            </a:r>
            <a:r>
              <a:rPr lang="en-US" sz="2400" dirty="0">
                <a:ea typeface="+mn-lt"/>
                <a:cs typeface="+mn-lt"/>
              </a:rPr>
              <a:t> =  88,846 miles 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(143,000 km)</a:t>
            </a:r>
            <a:endParaRPr lang="en-US" sz="2000"/>
          </a:p>
          <a:p>
            <a:pPr lvl="1"/>
            <a:r>
              <a:rPr lang="en-US" sz="2000" dirty="0">
                <a:ea typeface="+mn-lt"/>
                <a:cs typeface="+mn-lt"/>
              </a:rPr>
              <a:t>11 X Earth's Diameter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Volume = 3.43×10</a:t>
            </a:r>
            <a:r>
              <a:rPr lang="en-US" sz="2400" baseline="30000" dirty="0">
                <a:ea typeface="+mn-lt"/>
                <a:cs typeface="+mn-lt"/>
              </a:rPr>
              <a:t>14</a:t>
            </a:r>
            <a:r>
              <a:rPr lang="en-US" sz="2400" dirty="0">
                <a:ea typeface="+mn-lt"/>
                <a:cs typeface="+mn-lt"/>
              </a:rPr>
              <a:t> cubic miles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(1.43×10</a:t>
            </a:r>
            <a:r>
              <a:rPr lang="en-US" sz="2000" baseline="30000" dirty="0">
                <a:ea typeface="+mn-lt"/>
                <a:cs typeface="+mn-lt"/>
              </a:rPr>
              <a:t>15</a:t>
            </a:r>
            <a:r>
              <a:rPr lang="en-US" sz="2000" dirty="0">
                <a:ea typeface="+mn-lt"/>
                <a:cs typeface="+mn-lt"/>
              </a:rPr>
              <a:t> km</a:t>
            </a:r>
            <a:r>
              <a:rPr lang="en-US" sz="2000" baseline="30000" dirty="0">
                <a:ea typeface="+mn-lt"/>
                <a:cs typeface="+mn-lt"/>
              </a:rPr>
              <a:t>3</a:t>
            </a:r>
            <a:r>
              <a:rPr lang="en-US" sz="2000" dirty="0">
                <a:ea typeface="+mn-lt"/>
                <a:cs typeface="+mn-lt"/>
              </a:rPr>
              <a:t>) 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1,300 X Earth's Volume</a:t>
            </a:r>
            <a:endParaRPr lang="en-US" sz="2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B977C7-882E-48BA-BD8A-8A683090C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74647" y="1442115"/>
            <a:ext cx="4185618" cy="57626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Oblate Spheroid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EAB73-6BB3-4BA4-92B5-83A25D18A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205284"/>
            <a:ext cx="4185617" cy="39942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Rapid rotation</a:t>
            </a:r>
          </a:p>
          <a:p>
            <a:pPr lvl="1"/>
            <a:r>
              <a:rPr lang="en-US" sz="2000" dirty="0"/>
              <a:t>28,273 mph (43,000 kmph)</a:t>
            </a:r>
          </a:p>
          <a:p>
            <a:r>
              <a:rPr lang="en-US" sz="2400" dirty="0"/>
              <a:t>Lacks defined solid surface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A4C2751-1302-44E2-84E7-70058175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071" y="481786"/>
            <a:ext cx="2743200" cy="2323267"/>
          </a:xfrm>
          <a:prstGeom prst="rect">
            <a:avLst/>
          </a:prstGeom>
        </p:spPr>
      </p:pic>
      <p:pic>
        <p:nvPicPr>
          <p:cNvPr id="9" name="Picture 9" descr="A picture containing wire, sitting, table&#10;&#10;Description generated with high confidence">
            <a:extLst>
              <a:ext uri="{FF2B5EF4-FFF2-40B4-BE49-F238E27FC236}">
                <a16:creationId xmlns:a16="http://schemas.microsoft.com/office/drawing/2014/main" id="{65A834EA-327D-4CE6-B988-BE9CED939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326" y="3866110"/>
            <a:ext cx="6291617" cy="2776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934C2C-2ABF-4269-BFCD-985329804063}"/>
              </a:ext>
            </a:extLst>
          </p:cNvPr>
          <p:cNvSpPr txBox="1"/>
          <p:nvPr/>
        </p:nvSpPr>
        <p:spPr>
          <a:xfrm>
            <a:off x="9466997" y="2870578"/>
            <a:ext cx="211767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ea typeface="+mn-lt"/>
                <a:cs typeface="+mn-lt"/>
              </a:rPr>
              <a:t>http://mathworld.wolfram.com/OblateSpheroid.html</a:t>
            </a:r>
            <a:endParaRPr lang="en-US" sz="11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041848-846F-444C-ADC8-16E4A99C4DF2}"/>
              </a:ext>
            </a:extLst>
          </p:cNvPr>
          <p:cNvSpPr txBox="1"/>
          <p:nvPr/>
        </p:nvSpPr>
        <p:spPr>
          <a:xfrm>
            <a:off x="7055892" y="6202906"/>
            <a:ext cx="319812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ea typeface="+mn-lt"/>
                <a:cs typeface="+mn-lt"/>
              </a:rPr>
              <a:t>https://en.wikipedia.org/wiki/Spheroid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58448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7941-10CF-4699-9F23-BD445860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183057" cy="13208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Mass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F83F1-927F-46CF-A9A5-A559F654E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42698" cy="43766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ea typeface="+mn-lt"/>
                <a:cs typeface="+mn-lt"/>
              </a:rPr>
              <a:t>1.9 × 10</a:t>
            </a:r>
            <a:r>
              <a:rPr lang="en-US" sz="2400" baseline="30000" dirty="0">
                <a:ea typeface="+mn-lt"/>
                <a:cs typeface="+mn-lt"/>
              </a:rPr>
              <a:t>27</a:t>
            </a:r>
            <a:r>
              <a:rPr lang="en-US" sz="2400" dirty="0">
                <a:ea typeface="+mn-lt"/>
                <a:cs typeface="+mn-lt"/>
              </a:rPr>
              <a:t> kg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</a:rPr>
              <a:t>(4.2 × 10</a:t>
            </a:r>
            <a:r>
              <a:rPr lang="en-US" baseline="30000" dirty="0">
                <a:ea typeface="+mn-lt"/>
                <a:cs typeface="+mn-lt"/>
              </a:rPr>
              <a:t>27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lb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/>
          </a:p>
          <a:p>
            <a:pPr lvl="1"/>
            <a:r>
              <a:rPr lang="en-US"/>
              <a:t>318 x Earth's mass</a:t>
            </a:r>
          </a:p>
          <a:p>
            <a:r>
              <a:rPr lang="en-US" sz="2000" b="1" dirty="0"/>
              <a:t>Atmosphere</a:t>
            </a:r>
          </a:p>
          <a:p>
            <a:pPr lvl="1"/>
            <a:r>
              <a:rPr lang="en-US" sz="1800" dirty="0"/>
              <a:t>75% Hydrogen</a:t>
            </a:r>
          </a:p>
          <a:p>
            <a:pPr lvl="1"/>
            <a:r>
              <a:rPr lang="en-US" sz="1800" dirty="0"/>
              <a:t>25% Helium</a:t>
            </a:r>
          </a:p>
          <a:p>
            <a:r>
              <a:rPr lang="en-US" sz="2000" b="1" dirty="0"/>
              <a:t>Internal</a:t>
            </a:r>
          </a:p>
          <a:p>
            <a:pPr lvl="1"/>
            <a:r>
              <a:rPr lang="en-US" sz="1800" dirty="0"/>
              <a:t>71% Metallic Hydrogen </a:t>
            </a:r>
            <a:endParaRPr lang="en-US"/>
          </a:p>
          <a:p>
            <a:pPr lvl="1"/>
            <a:r>
              <a:rPr lang="en-US" sz="1800" dirty="0"/>
              <a:t>24% Helium</a:t>
            </a:r>
            <a:endParaRPr lang="en-US" dirty="0"/>
          </a:p>
          <a:p>
            <a:pPr lvl="1"/>
            <a:r>
              <a:rPr lang="en-US" sz="1800" dirty="0"/>
              <a:t>Metallic hydrogen 78% of radius</a:t>
            </a:r>
            <a:endParaRPr lang="en-US" dirty="0"/>
          </a:p>
          <a:p>
            <a:pPr lvl="1"/>
            <a:r>
              <a:rPr lang="en-US" sz="1800" dirty="0"/>
              <a:t>Possible rocky solid core</a:t>
            </a:r>
          </a:p>
          <a:p>
            <a:endParaRPr lang="en-US" sz="2000" dirty="0"/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FA04A7AB-EF7E-47B7-BD99-1AB63B4F3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6" r="6597" b="3960"/>
          <a:stretch/>
        </p:blipFill>
        <p:spPr>
          <a:xfrm>
            <a:off x="4428700" y="830522"/>
            <a:ext cx="7766868" cy="5526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8042EE-1DB4-42CB-9FED-E7E61A5E7A70}"/>
              </a:ext>
            </a:extLst>
          </p:cNvPr>
          <p:cNvSpPr txBox="1"/>
          <p:nvPr/>
        </p:nvSpPr>
        <p:spPr>
          <a:xfrm>
            <a:off x="5088341" y="6441742"/>
            <a:ext cx="465388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ea typeface="+mn-lt"/>
                <a:cs typeface="+mn-lt"/>
              </a:rPr>
              <a:t>https://www.britannica.com/place/Jupiter-planet</a:t>
            </a:r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7F6B1-28CC-497F-996E-191CE2920B7B}"/>
              </a:ext>
            </a:extLst>
          </p:cNvPr>
          <p:cNvSpPr txBox="1"/>
          <p:nvPr/>
        </p:nvSpPr>
        <p:spPr>
          <a:xfrm>
            <a:off x="10202175" y="4350590"/>
            <a:ext cx="162176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Acts as an electrical conductor</a:t>
            </a:r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F2B881-1B4A-42AB-99E3-2FAF7E57D2DA}"/>
              </a:ext>
            </a:extLst>
          </p:cNvPr>
          <p:cNvSpPr/>
          <p:nvPr/>
        </p:nvSpPr>
        <p:spPr>
          <a:xfrm>
            <a:off x="10252135" y="4192077"/>
            <a:ext cx="1509622" cy="1236453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9F442C-DA28-4769-960F-5000CE205DE7}"/>
              </a:ext>
            </a:extLst>
          </p:cNvPr>
          <p:cNvCxnSpPr/>
          <p:nvPr/>
        </p:nvCxnSpPr>
        <p:spPr>
          <a:xfrm flipH="1" flipV="1">
            <a:off x="11122504" y="3150261"/>
            <a:ext cx="207034" cy="99778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26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A834-BD36-4BA2-BAD5-5CF23B73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Temperature </a:t>
            </a:r>
            <a:r>
              <a:rPr lang="en-US">
                <a:solidFill>
                  <a:schemeClr val="accent2"/>
                </a:solidFill>
                <a:latin typeface="Arial"/>
                <a:cs typeface="Arial"/>
              </a:rPr>
              <a:t>&amp;</a:t>
            </a:r>
            <a:r>
              <a:rPr lang="en-US">
                <a:solidFill>
                  <a:schemeClr val="accent2"/>
                </a:solidFill>
              </a:rPr>
              <a:t>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D0394-D0CB-412B-A243-A2E1135D2E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Atmosphere</a:t>
            </a:r>
          </a:p>
          <a:p>
            <a:pPr lvl="1" indent="0"/>
            <a:r>
              <a:rPr lang="en-US" sz="2000"/>
              <a:t>67 C (152 F)</a:t>
            </a:r>
          </a:p>
          <a:p>
            <a:r>
              <a:rPr lang="en-US" sz="2400"/>
              <a:t>Metallic Hydrogen Zone</a:t>
            </a:r>
          </a:p>
          <a:p>
            <a:pPr lvl="1" indent="0"/>
            <a:r>
              <a:rPr lang="en-US" sz="2000"/>
              <a:t>9,700 C (17,500 F)</a:t>
            </a:r>
          </a:p>
          <a:p>
            <a:r>
              <a:rPr lang="en-US" sz="2400"/>
              <a:t>Core Boundary</a:t>
            </a:r>
          </a:p>
          <a:p>
            <a:pPr lvl="1" indent="0"/>
            <a:r>
              <a:rPr lang="en-US" sz="2000"/>
              <a:t>35,700 C (64,300 F)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E45AE5-2A27-4152-938C-8F9C893D52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Atmosphere</a:t>
            </a:r>
          </a:p>
          <a:p>
            <a:pPr lvl="1" indent="0"/>
            <a:r>
              <a:rPr lang="en-US" sz="2000" dirty="0"/>
              <a:t>1 MPa</a:t>
            </a:r>
          </a:p>
          <a:p>
            <a:r>
              <a:rPr lang="en-US" sz="2400" dirty="0"/>
              <a:t>Metallic Hydrogen Zone</a:t>
            </a:r>
          </a:p>
          <a:p>
            <a:pPr lvl="1" indent="0"/>
            <a:r>
              <a:rPr lang="en-US" sz="2000" dirty="0"/>
              <a:t>200 </a:t>
            </a:r>
            <a:r>
              <a:rPr lang="en-US" sz="2000" dirty="0" err="1"/>
              <a:t>GPa</a:t>
            </a:r>
            <a:endParaRPr lang="en-US" sz="2000" dirty="0"/>
          </a:p>
          <a:p>
            <a:r>
              <a:rPr lang="en-US" sz="2400" dirty="0"/>
              <a:t>Core Boundary</a:t>
            </a:r>
          </a:p>
          <a:p>
            <a:pPr lvl="1" indent="0"/>
            <a:r>
              <a:rPr lang="en-US" sz="2000" dirty="0"/>
              <a:t>3,000 – 4,500 </a:t>
            </a:r>
            <a:r>
              <a:rPr lang="en-US" sz="2000" dirty="0" err="1"/>
              <a:t>GPa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700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D953-04F6-4F82-9EF4-0E99EE1E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Gravity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2E7D6-6362-468C-86F3-F6F6B7143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2.4 X greater than Earth's gravity</a:t>
            </a:r>
          </a:p>
          <a:p>
            <a:endParaRPr lang="en-US" sz="2400" dirty="0"/>
          </a:p>
          <a:p>
            <a:r>
              <a:rPr lang="en-US" sz="2400" dirty="0"/>
              <a:t>100 lbs. on Earth = 214 lbs. on Jupiter</a:t>
            </a:r>
          </a:p>
          <a:p>
            <a:endParaRPr lang="en-US" sz="2400" dirty="0"/>
          </a:p>
          <a:p>
            <a:r>
              <a:rPr lang="en-US" sz="2400" dirty="0"/>
              <a:t>Why isn't Jupiter's gravity stronger?</a:t>
            </a:r>
          </a:p>
          <a:p>
            <a:pPr lvl="1"/>
            <a:r>
              <a:rPr lang="en-US" sz="2000" dirty="0"/>
              <a:t>Composition is mostly gas</a:t>
            </a:r>
          </a:p>
        </p:txBody>
      </p:sp>
      <p:pic>
        <p:nvPicPr>
          <p:cNvPr id="12" name="Picture 12" descr="A picture containing table, sitting, cup, indoor&#10;&#10;Description generated with very high confidence">
            <a:extLst>
              <a:ext uri="{FF2B5EF4-FFF2-40B4-BE49-F238E27FC236}">
                <a16:creationId xmlns:a16="http://schemas.microsoft.com/office/drawing/2014/main" id="{38997133-07AF-486A-8B70-01ADA78D6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99" r="2935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9" name="Isosceles Triangle 7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C7925-2741-4763-8757-4BAFFE41FFBC}"/>
              </a:ext>
            </a:extLst>
          </p:cNvPr>
          <p:cNvSpPr txBox="1"/>
          <p:nvPr/>
        </p:nvSpPr>
        <p:spPr>
          <a:xfrm>
            <a:off x="300250" y="6248399"/>
            <a:ext cx="39032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http://www.cashadvance6online.com/jupiter-from-the-window-wallpapers/4060324246.html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1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5FF3A-F8E9-4399-AA16-049B8E7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Jupiter's Bands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46D72-F08A-4CB6-AEBB-F50012C77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643399"/>
            <a:ext cx="4185623" cy="576262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Zones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92DDB-6607-41CB-B8B8-C8E27EADA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764" y="2349057"/>
            <a:ext cx="4185623" cy="14425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Light colored stripes</a:t>
            </a:r>
          </a:p>
          <a:p>
            <a:r>
              <a:rPr lang="en-US" sz="2400" dirty="0"/>
              <a:t>Regions where the atmosphere is rising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FFE2C-3B07-47E5-977E-EB1C88550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606" y="3912281"/>
            <a:ext cx="4185618" cy="576262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Belts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852B7-7410-48F4-A5E4-97FE9BC6C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4320" y="4564322"/>
            <a:ext cx="4185617" cy="189248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/>
              <a:t>Dark colored stripes</a:t>
            </a:r>
          </a:p>
          <a:p>
            <a:r>
              <a:rPr lang="en-US" sz="2400" dirty="0"/>
              <a:t>Sections where the </a:t>
            </a:r>
            <a:r>
              <a:rPr lang="en-US" sz="2400"/>
              <a:t>atmosphere is falling</a:t>
            </a:r>
          </a:p>
          <a:p>
            <a:r>
              <a:rPr lang="en-US" sz="2400"/>
              <a:t>Flows in opposite direction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4" name="Picture 14" descr="A picture containing indoor, sitting, table&#10;&#10;Description generated with high confidence">
            <a:extLst>
              <a:ext uri="{FF2B5EF4-FFF2-40B4-BE49-F238E27FC236}">
                <a16:creationId xmlns:a16="http://schemas.microsoft.com/office/drawing/2014/main" id="{C19383D6-4837-47CE-923F-91568BAA4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006" b="-204"/>
          <a:stretch/>
        </p:blipFill>
        <p:spPr>
          <a:xfrm>
            <a:off x="5213447" y="570"/>
            <a:ext cx="6973459" cy="68682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63E083-69E8-406B-9A00-EEFE85676909}"/>
              </a:ext>
            </a:extLst>
          </p:cNvPr>
          <p:cNvSpPr txBox="1"/>
          <p:nvPr/>
        </p:nvSpPr>
        <p:spPr>
          <a:xfrm>
            <a:off x="5361296" y="6316637"/>
            <a:ext cx="673517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https://www.mnn.com/earth-matters/space/blogs/jupiters-famous-red-spot-insanely-hot-scientists-probe-explanations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767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772</Words>
  <Application>Microsoft Office PowerPoint</Application>
  <PresentationFormat>Widescreen</PresentationFormat>
  <Paragraphs>163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Jupiter &amp;  Its 4 Galilean Moons</vt:lpstr>
      <vt:lpstr>Jupiter</vt:lpstr>
      <vt:lpstr>King of The Gods (Zeus Equivalent)</vt:lpstr>
      <vt:lpstr>Discovery</vt:lpstr>
      <vt:lpstr>Size &amp; Shape</vt:lpstr>
      <vt:lpstr>Mass &amp; Composition</vt:lpstr>
      <vt:lpstr>Temperature &amp; Pressure</vt:lpstr>
      <vt:lpstr>Gravity</vt:lpstr>
      <vt:lpstr>Jupiter's Bands</vt:lpstr>
      <vt:lpstr>Brown Belts</vt:lpstr>
      <vt:lpstr>Great Red Spot</vt:lpstr>
      <vt:lpstr>Great Red Spot: Anticyclonic</vt:lpstr>
      <vt:lpstr>Jupiter's Rings (Jovian Ring System)</vt:lpstr>
      <vt:lpstr>Moons of Jupiter</vt:lpstr>
      <vt:lpstr>Io</vt:lpstr>
      <vt:lpstr>Tidal Heating</vt:lpstr>
      <vt:lpstr>Orbital Resonance</vt:lpstr>
      <vt:lpstr>Europa</vt:lpstr>
      <vt:lpstr>Ganymede</vt:lpstr>
      <vt:lpstr>Callisto</vt:lpstr>
      <vt:lpstr>Opposition of Jupiter</vt:lpstr>
      <vt:lpstr>Fun Facts!</vt:lpstr>
      <vt:lpstr>Thank you! 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Chan-Jones, Melissa</cp:lastModifiedBy>
  <cp:revision>1972</cp:revision>
  <dcterms:created xsi:type="dcterms:W3CDTF">2013-07-15T20:26:40Z</dcterms:created>
  <dcterms:modified xsi:type="dcterms:W3CDTF">2019-10-03T14:54:36Z</dcterms:modified>
</cp:coreProperties>
</file>