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61" r:id="rId5"/>
    <p:sldId id="260" r:id="rId6"/>
    <p:sldId id="259" r:id="rId7"/>
    <p:sldId id="266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09CA-4287-4F4C-920B-D8622A91149A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2061-5E94-4D37-A375-CA3C94659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301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09CA-4287-4F4C-920B-D8622A91149A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2061-5E94-4D37-A375-CA3C94659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6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09CA-4287-4F4C-920B-D8622A91149A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2061-5E94-4D37-A375-CA3C94659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413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09CA-4287-4F4C-920B-D8622A91149A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2061-5E94-4D37-A375-CA3C94659C6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2756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09CA-4287-4F4C-920B-D8622A91149A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2061-5E94-4D37-A375-CA3C94659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13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09CA-4287-4F4C-920B-D8622A91149A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2061-5E94-4D37-A375-CA3C94659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4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09CA-4287-4F4C-920B-D8622A91149A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2061-5E94-4D37-A375-CA3C94659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677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09CA-4287-4F4C-920B-D8622A91149A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2061-5E94-4D37-A375-CA3C94659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223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09CA-4287-4F4C-920B-D8622A91149A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2061-5E94-4D37-A375-CA3C94659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73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09CA-4287-4F4C-920B-D8622A91149A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2061-5E94-4D37-A375-CA3C94659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477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09CA-4287-4F4C-920B-D8622A91149A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2061-5E94-4D37-A375-CA3C94659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24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09CA-4287-4F4C-920B-D8622A91149A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2061-5E94-4D37-A375-CA3C94659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09CA-4287-4F4C-920B-D8622A91149A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2061-5E94-4D37-A375-CA3C94659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48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09CA-4287-4F4C-920B-D8622A91149A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2061-5E94-4D37-A375-CA3C94659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47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09CA-4287-4F4C-920B-D8622A91149A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2061-5E94-4D37-A375-CA3C94659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68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09CA-4287-4F4C-920B-D8622A91149A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2061-5E94-4D37-A375-CA3C94659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26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009CA-4287-4F4C-920B-D8622A91149A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D2061-5E94-4D37-A375-CA3C94659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69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C4009CA-4287-4F4C-920B-D8622A91149A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D2061-5E94-4D37-A375-CA3C94659C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26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rqbfT8qcBc" TargetMode="External"/><Relationship Id="rId2" Type="http://schemas.openxmlformats.org/officeDocument/2006/relationships/hyperlink" Target="https://www.ligo.caltech.edu/page/fact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go.org/detections/GW170817.php" TargetMode="External"/><Relationship Id="rId2" Type="http://schemas.openxmlformats.org/officeDocument/2006/relationships/hyperlink" Target="https://www.youtube.com/watch?v=0HxYBMD48Jc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go.caltech.edu/WA/page/lho-tours-and-event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hanford.gov/page.cfm/HanfordSiteTou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DAB2CF-95F0-4608-A4D0-0D00C50AE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2012" y="1447800"/>
            <a:ext cx="5222325" cy="332958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100">
                <a:solidFill>
                  <a:srgbClr val="EBEBEB"/>
                </a:solidFill>
              </a:rPr>
              <a:t>Gravitational Wave Astronomy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56632C-7AD6-4F41-8250-2499142519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2012" y="4777380"/>
            <a:ext cx="5222326" cy="861420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tx2">
                    <a:lumMod val="40000"/>
                    <a:lumOff val="60000"/>
                  </a:schemeClr>
                </a:solidFill>
              </a:rPr>
              <a:t>LIGO – LASER Interferometry Gravitational-Wave Observatory</a:t>
            </a:r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09811DF6-66E4-43D5-B564-315179653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81964" cy="6858000"/>
          </a:xfrm>
          <a:custGeom>
            <a:avLst/>
            <a:gdLst>
              <a:gd name="connsiteX0" fmla="*/ 3137249 w 4481964"/>
              <a:gd name="connsiteY0" fmla="*/ 0 h 6858000"/>
              <a:gd name="connsiteX1" fmla="*/ 4480787 w 4481964"/>
              <a:gd name="connsiteY1" fmla="*/ 0 h 6858000"/>
              <a:gd name="connsiteX2" fmla="*/ 4455742 w 4481964"/>
              <a:gd name="connsiteY2" fmla="*/ 155676 h 6858000"/>
              <a:gd name="connsiteX3" fmla="*/ 4431873 w 4481964"/>
              <a:gd name="connsiteY3" fmla="*/ 310667 h 6858000"/>
              <a:gd name="connsiteX4" fmla="*/ 4408509 w 4481964"/>
              <a:gd name="connsiteY4" fmla="*/ 466344 h 6858000"/>
              <a:gd name="connsiteX5" fmla="*/ 4388506 w 4481964"/>
              <a:gd name="connsiteY5" fmla="*/ 622706 h 6858000"/>
              <a:gd name="connsiteX6" fmla="*/ 4368335 w 4481964"/>
              <a:gd name="connsiteY6" fmla="*/ 778383 h 6858000"/>
              <a:gd name="connsiteX7" fmla="*/ 4349509 w 4481964"/>
              <a:gd name="connsiteY7" fmla="*/ 934745 h 6858000"/>
              <a:gd name="connsiteX8" fmla="*/ 4333373 w 4481964"/>
              <a:gd name="connsiteY8" fmla="*/ 1089050 h 6858000"/>
              <a:gd name="connsiteX9" fmla="*/ 4318077 w 4481964"/>
              <a:gd name="connsiteY9" fmla="*/ 1245413 h 6858000"/>
              <a:gd name="connsiteX10" fmla="*/ 4304125 w 4481964"/>
              <a:gd name="connsiteY10" fmla="*/ 1401089 h 6858000"/>
              <a:gd name="connsiteX11" fmla="*/ 4292023 w 4481964"/>
              <a:gd name="connsiteY11" fmla="*/ 1554023 h 6858000"/>
              <a:gd name="connsiteX12" fmla="*/ 4279920 w 4481964"/>
              <a:gd name="connsiteY12" fmla="*/ 1709013 h 6858000"/>
              <a:gd name="connsiteX13" fmla="*/ 4269835 w 4481964"/>
              <a:gd name="connsiteY13" fmla="*/ 1861947 h 6858000"/>
              <a:gd name="connsiteX14" fmla="*/ 4261935 w 4481964"/>
              <a:gd name="connsiteY14" fmla="*/ 2014880 h 6858000"/>
              <a:gd name="connsiteX15" fmla="*/ 4253698 w 4481964"/>
              <a:gd name="connsiteY15" fmla="*/ 2167128 h 6858000"/>
              <a:gd name="connsiteX16" fmla="*/ 4246807 w 4481964"/>
              <a:gd name="connsiteY16" fmla="*/ 2318004 h 6858000"/>
              <a:gd name="connsiteX17" fmla="*/ 4241932 w 4481964"/>
              <a:gd name="connsiteY17" fmla="*/ 2467508 h 6858000"/>
              <a:gd name="connsiteX18" fmla="*/ 4237730 w 4481964"/>
              <a:gd name="connsiteY18" fmla="*/ 2617013 h 6858000"/>
              <a:gd name="connsiteX19" fmla="*/ 4233696 w 4481964"/>
              <a:gd name="connsiteY19" fmla="*/ 2765145 h 6858000"/>
              <a:gd name="connsiteX20" fmla="*/ 4231847 w 4481964"/>
              <a:gd name="connsiteY20" fmla="*/ 2911221 h 6858000"/>
              <a:gd name="connsiteX21" fmla="*/ 4229830 w 4481964"/>
              <a:gd name="connsiteY21" fmla="*/ 3057296 h 6858000"/>
              <a:gd name="connsiteX22" fmla="*/ 4228821 w 4481964"/>
              <a:gd name="connsiteY22" fmla="*/ 3201314 h 6858000"/>
              <a:gd name="connsiteX23" fmla="*/ 4229830 w 4481964"/>
              <a:gd name="connsiteY23" fmla="*/ 3343960 h 6858000"/>
              <a:gd name="connsiteX24" fmla="*/ 4229830 w 4481964"/>
              <a:gd name="connsiteY24" fmla="*/ 3485235 h 6858000"/>
              <a:gd name="connsiteX25" fmla="*/ 4231847 w 4481964"/>
              <a:gd name="connsiteY25" fmla="*/ 3625138 h 6858000"/>
              <a:gd name="connsiteX26" fmla="*/ 4234872 w 4481964"/>
              <a:gd name="connsiteY26" fmla="*/ 3762298 h 6858000"/>
              <a:gd name="connsiteX27" fmla="*/ 4237730 w 4481964"/>
              <a:gd name="connsiteY27" fmla="*/ 3898087 h 6858000"/>
              <a:gd name="connsiteX28" fmla="*/ 4240924 w 4481964"/>
              <a:gd name="connsiteY28" fmla="*/ 4031132 h 6858000"/>
              <a:gd name="connsiteX29" fmla="*/ 4245798 w 4481964"/>
              <a:gd name="connsiteY29" fmla="*/ 4163491 h 6858000"/>
              <a:gd name="connsiteX30" fmla="*/ 4251009 w 4481964"/>
              <a:gd name="connsiteY30" fmla="*/ 4293793 h 6858000"/>
              <a:gd name="connsiteX31" fmla="*/ 4255715 w 4481964"/>
              <a:gd name="connsiteY31" fmla="*/ 4421352 h 6858000"/>
              <a:gd name="connsiteX32" fmla="*/ 4268995 w 4481964"/>
              <a:gd name="connsiteY32" fmla="*/ 4670298 h 6858000"/>
              <a:gd name="connsiteX33" fmla="*/ 4283114 w 4481964"/>
              <a:gd name="connsiteY33" fmla="*/ 4908956 h 6858000"/>
              <a:gd name="connsiteX34" fmla="*/ 4297906 w 4481964"/>
              <a:gd name="connsiteY34" fmla="*/ 5138013 h 6858000"/>
              <a:gd name="connsiteX35" fmla="*/ 4314211 w 4481964"/>
              <a:gd name="connsiteY35" fmla="*/ 5354726 h 6858000"/>
              <a:gd name="connsiteX36" fmla="*/ 4331188 w 4481964"/>
              <a:gd name="connsiteY36" fmla="*/ 5561838 h 6858000"/>
              <a:gd name="connsiteX37" fmla="*/ 4349509 w 4481964"/>
              <a:gd name="connsiteY37" fmla="*/ 5753862 h 6858000"/>
              <a:gd name="connsiteX38" fmla="*/ 4367495 w 4481964"/>
              <a:gd name="connsiteY38" fmla="*/ 5934227 h 6858000"/>
              <a:gd name="connsiteX39" fmla="*/ 4385480 w 4481964"/>
              <a:gd name="connsiteY39" fmla="*/ 6100191 h 6858000"/>
              <a:gd name="connsiteX40" fmla="*/ 4402457 w 4481964"/>
              <a:gd name="connsiteY40" fmla="*/ 6252438 h 6858000"/>
              <a:gd name="connsiteX41" fmla="*/ 4418594 w 4481964"/>
              <a:gd name="connsiteY41" fmla="*/ 6387541 h 6858000"/>
              <a:gd name="connsiteX42" fmla="*/ 4433890 w 4481964"/>
              <a:gd name="connsiteY42" fmla="*/ 6509613 h 6858000"/>
              <a:gd name="connsiteX43" fmla="*/ 4446665 w 4481964"/>
              <a:gd name="connsiteY43" fmla="*/ 6612483 h 6858000"/>
              <a:gd name="connsiteX44" fmla="*/ 4458767 w 4481964"/>
              <a:gd name="connsiteY44" fmla="*/ 6698894 h 6858000"/>
              <a:gd name="connsiteX45" fmla="*/ 4476081 w 4481964"/>
              <a:gd name="connsiteY45" fmla="*/ 6817538 h 6858000"/>
              <a:gd name="connsiteX46" fmla="*/ 4481964 w 4481964"/>
              <a:gd name="connsiteY46" fmla="*/ 6858000 h 6858000"/>
              <a:gd name="connsiteX47" fmla="*/ 3577807 w 4481964"/>
              <a:gd name="connsiteY47" fmla="*/ 6858000 h 6858000"/>
              <a:gd name="connsiteX48" fmla="*/ 3577807 w 4481964"/>
              <a:gd name="connsiteY48" fmla="*/ 6858000 h 6858000"/>
              <a:gd name="connsiteX49" fmla="*/ 0 w 4481964"/>
              <a:gd name="connsiteY49" fmla="*/ 6858000 h 6858000"/>
              <a:gd name="connsiteX50" fmla="*/ 0 w 4481964"/>
              <a:gd name="connsiteY50" fmla="*/ 0 h 6858000"/>
              <a:gd name="connsiteX51" fmla="*/ 3137249 w 448196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481964" h="6858000">
                <a:moveTo>
                  <a:pt x="3137249" y="0"/>
                </a:move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3577807" y="6858000"/>
                </a:lnTo>
                <a:lnTo>
                  <a:pt x="0" y="6858000"/>
                </a:lnTo>
                <a:lnTo>
                  <a:pt x="0" y="0"/>
                </a:lnTo>
                <a:lnTo>
                  <a:pt x="313724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Graphic 6" descr="Solar system">
            <a:extLst>
              <a:ext uri="{FF2B5EF4-FFF2-40B4-BE49-F238E27FC236}">
                <a16:creationId xmlns:a16="http://schemas.microsoft.com/office/drawing/2014/main" id="{FED8AEE5-7789-4939-8727-3F84FF6E3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7240" y="2074882"/>
            <a:ext cx="2936836" cy="293683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40544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E20B6-8DDB-40BE-99CC-4A1A1CD5F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Interferometry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D7CE3-2BEC-4D4D-9C91-7014886CBA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method based on constructive/destructive nature of waves</a:t>
            </a:r>
          </a:p>
          <a:p>
            <a:r>
              <a:rPr lang="en-US" dirty="0"/>
              <a:t>A common method to measure lengths precisely</a:t>
            </a:r>
          </a:p>
          <a:p>
            <a:r>
              <a:rPr lang="en-US" dirty="0"/>
              <a:t>How precise is LIGO (LASER Interferometry Gravitation Observatory)…</a:t>
            </a:r>
          </a:p>
          <a:p>
            <a:pPr lvl="1"/>
            <a:r>
              <a:rPr lang="en-US" dirty="0"/>
              <a:t>detects changes in length of 1/10,000 the diameter of a proton!!!</a:t>
            </a:r>
          </a:p>
          <a:p>
            <a:pPr marL="457200" lvl="1" indent="0" algn="ctr">
              <a:buNone/>
            </a:pPr>
            <a:r>
              <a:rPr lang="en-US" sz="2800" dirty="0"/>
              <a:t>1/10,000 the diameter of a proton!!!</a:t>
            </a:r>
          </a:p>
          <a:p>
            <a:pPr marL="457200" lvl="1" indent="0" algn="ctr">
              <a:buNone/>
            </a:pPr>
            <a:endParaRPr lang="en-US" sz="2800" dirty="0"/>
          </a:p>
          <a:p>
            <a:pPr marL="457200" lvl="1" indent="0" algn="ctr">
              <a:buNone/>
            </a:pPr>
            <a:r>
              <a:rPr lang="en-US" sz="3600" dirty="0"/>
              <a:t>1/10,000 the diameter of a proton!!!</a:t>
            </a:r>
          </a:p>
          <a:p>
            <a:pPr marL="457200" lvl="1" indent="0" algn="ctr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3374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B35E7-0787-4AAE-A8DD-FEF4E9DCC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169"/>
            <a:ext cx="10515600" cy="1325563"/>
          </a:xfrm>
        </p:spPr>
        <p:txBody>
          <a:bodyPr/>
          <a:lstStyle/>
          <a:p>
            <a:r>
              <a:rPr lang="en-US" dirty="0"/>
              <a:t>Virgo (Italy) LIGO (US, 2 locations) KAGRA (Japan)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A6B08-15D1-47CB-873C-45C403266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3499"/>
            <a:ext cx="10515600" cy="19910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world's three principal gravitational-wave detectors - LIGO in the US, VIRGO* in Italy, and now KAGRA in Japan – on the 4</a:t>
            </a:r>
            <a:r>
              <a:rPr lang="en-US" baseline="30000" dirty="0"/>
              <a:t>th</a:t>
            </a:r>
            <a:r>
              <a:rPr lang="en-US" dirty="0"/>
              <a:t> of October, 2019, signed a memorandum of agreement (</a:t>
            </a:r>
            <a:r>
              <a:rPr lang="en-US" dirty="0" err="1"/>
              <a:t>MoA</a:t>
            </a:r>
            <a:r>
              <a:rPr lang="en-US" dirty="0"/>
              <a:t>) that covers scientific collaboration.</a:t>
            </a:r>
          </a:p>
        </p:txBody>
      </p:sp>
    </p:spTree>
    <p:extLst>
      <p:ext uri="{BB962C8B-B14F-4D97-AF65-F5344CB8AC3E}">
        <p14:creationId xmlns:p14="http://schemas.microsoft.com/office/powerpoint/2010/main" val="4278001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10419-A79A-4F01-88AA-9B9174B3E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2777"/>
            <a:ext cx="10515600" cy="4524927"/>
          </a:xfrm>
        </p:spPr>
        <p:txBody>
          <a:bodyPr>
            <a:normAutofit/>
          </a:bodyPr>
          <a:lstStyle/>
          <a:p>
            <a:r>
              <a:rPr lang="en-US" sz="2400" dirty="0"/>
              <a:t>The 2017 Nobel Prize in Physics awarded to three key players in the development and ultimate success of the Laser Interferometer Gravitational-wave Observatory (LIGO):</a:t>
            </a:r>
            <a:br>
              <a:rPr lang="en-US" sz="2400" dirty="0"/>
            </a:br>
            <a:r>
              <a:rPr lang="en-US" sz="2400" i="1" dirty="0"/>
              <a:t>Barry C. </a:t>
            </a:r>
            <a:r>
              <a:rPr lang="en-US" sz="2400" i="1" dirty="0" err="1"/>
              <a:t>Barish</a:t>
            </a:r>
            <a:r>
              <a:rPr lang="en-US" sz="2400" i="1" dirty="0"/>
              <a:t>, Kip S. Thorn,  Rainer Weiss.</a:t>
            </a:r>
            <a:br>
              <a:rPr lang="en-US" sz="2400" i="1" dirty="0"/>
            </a:br>
            <a:br>
              <a:rPr lang="en-US" sz="2400" i="1" dirty="0"/>
            </a:br>
            <a:br>
              <a:rPr lang="en-US" sz="2400" i="1" dirty="0"/>
            </a:br>
            <a:br>
              <a:rPr lang="en-US" sz="2400" i="1" dirty="0"/>
            </a:b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536625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CDDF8-9D57-4BC5-A0FE-8C6CB4040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LIGO – Hanford, Washington and Louisiana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32C51AE-B7B1-41A9-8541-F852CFB9E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39960" y="1690688"/>
            <a:ext cx="5171836" cy="34766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376DED6-8E0B-4C16-81F2-B15FFEB077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69" y="1690688"/>
            <a:ext cx="5953124" cy="347662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DBD944-9647-46B6-9D32-9EDDC3737A23}"/>
              </a:ext>
            </a:extLst>
          </p:cNvPr>
          <p:cNvSpPr/>
          <p:nvPr/>
        </p:nvSpPr>
        <p:spPr>
          <a:xfrm>
            <a:off x="3458305" y="5224854"/>
            <a:ext cx="44216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WHY 2 DETECTORS?</a:t>
            </a:r>
          </a:p>
        </p:txBody>
      </p:sp>
    </p:spTree>
    <p:extLst>
      <p:ext uri="{BB962C8B-B14F-4D97-AF65-F5344CB8AC3E}">
        <p14:creationId xmlns:p14="http://schemas.microsoft.com/office/powerpoint/2010/main" val="3741407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E5E9B-CDC3-4322-8776-657E70E77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LIGO's Extreme Engineering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C943B-C021-4A97-9178-1A90B15A8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560548"/>
            <a:ext cx="10439231" cy="4844734"/>
          </a:xfrm>
        </p:spPr>
        <p:txBody>
          <a:bodyPr>
            <a:normAutofit/>
          </a:bodyPr>
          <a:lstStyle/>
          <a:p>
            <a:r>
              <a:rPr lang="en-US" dirty="0"/>
              <a:t>Two “blind” L-shaped detectors with 4 km long vacuum chambers...</a:t>
            </a:r>
          </a:p>
          <a:p>
            <a:r>
              <a:rPr lang="en-US" dirty="0"/>
              <a:t>situated 3000 kilometers apart and operating in unison...</a:t>
            </a:r>
          </a:p>
          <a:p>
            <a:r>
              <a:rPr lang="en-US" dirty="0"/>
              <a:t>to measure a motion </a:t>
            </a:r>
            <a:r>
              <a:rPr lang="en-US" b="1" dirty="0"/>
              <a:t>10,000 times </a:t>
            </a:r>
            <a:r>
              <a:rPr lang="en-US" b="1" i="1" dirty="0"/>
              <a:t>smaller</a:t>
            </a:r>
            <a:r>
              <a:rPr lang="en-US" b="1" dirty="0"/>
              <a:t> than an atomic nucleus </a:t>
            </a:r>
            <a:r>
              <a:rPr lang="en-US" dirty="0"/>
              <a:t>(the smallest measurement </a:t>
            </a:r>
            <a:r>
              <a:rPr lang="en-US" i="1" dirty="0"/>
              <a:t>ever </a:t>
            </a:r>
            <a:r>
              <a:rPr lang="en-US" dirty="0"/>
              <a:t>attempted by science)...</a:t>
            </a:r>
          </a:p>
          <a:p>
            <a:r>
              <a:rPr lang="en-US" dirty="0"/>
              <a:t>caused by the most violent and cataclysmic events in the Universe...</a:t>
            </a:r>
          </a:p>
          <a:p>
            <a:r>
              <a:rPr lang="en-US" dirty="0"/>
              <a:t>occurring tens-of-millions or billions of light years away!</a:t>
            </a:r>
          </a:p>
          <a:p>
            <a:pPr marL="0" indent="0">
              <a:buNone/>
            </a:pPr>
            <a:r>
              <a:rPr lang="en-US" sz="1300" dirty="0">
                <a:hlinkClick r:id="rId2"/>
              </a:rPr>
              <a:t>https://www.ligo.caltech.edu/page/facts</a:t>
            </a:r>
            <a:endParaRPr lang="en-US" sz="1300" dirty="0"/>
          </a:p>
          <a:p>
            <a:pPr marL="0" indent="0">
              <a:buNone/>
            </a:pPr>
            <a:endParaRPr lang="en-US" sz="1300" dirty="0"/>
          </a:p>
          <a:p>
            <a:pPr marL="0" indent="0">
              <a:buNone/>
            </a:pPr>
            <a:r>
              <a:rPr lang="en-US" sz="2800" dirty="0">
                <a:hlinkClick r:id="rId3"/>
              </a:rPr>
              <a:t>https://www.youtube.com/watch?v=wrqbfT8qcBc</a:t>
            </a:r>
            <a:endParaRPr lang="en-US" sz="2800" dirty="0"/>
          </a:p>
          <a:p>
            <a:pPr marL="0" indent="0">
              <a:buNone/>
            </a:pP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927201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6EC47-5DC3-41F5-B1D9-F9067BB05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589" y="1088822"/>
            <a:ext cx="9404723" cy="686969"/>
          </a:xfrm>
        </p:spPr>
        <p:txBody>
          <a:bodyPr/>
          <a:lstStyle/>
          <a:p>
            <a:r>
              <a:rPr lang="en-US" sz="2800" dirty="0"/>
              <a:t>LIGO’s first detection, Sept. 14 2015: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3486E-19EB-4189-B7B0-9CF5F5918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89" y="1775791"/>
            <a:ext cx="9404723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hlinkClick r:id="rId2"/>
              </a:rPr>
              <a:t>https</a:t>
            </a:r>
            <a:r>
              <a:rPr lang="en-US" dirty="0">
                <a:hlinkClick r:id="rId2"/>
              </a:rPr>
              <a:t>://www.youtube.com/watch?v=0HxYBMD48Jc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2 years later…On October 16, 2017, the LIGO Scientific Collaboration, Virgo Collaboration, and its partners announced the first observation of gravitational-waves from a pair of in-spiraling neutron stars. Electromagnetic emission from the resulting collision was also observed in multiple wavelength bands. This occurred on August 17, 2017 and represents the first time a cosmic event was observed with both gravitational waves and light: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https://www.ligo.org/detections/GW170817.php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357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FC9BF-5581-4AEE-9466-E8963F19E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LIGO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4CD5B-EA25-4A28-9E5B-36D3C9AAFF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234" y="3107995"/>
            <a:ext cx="8946541" cy="4195481"/>
          </a:xfrm>
        </p:spPr>
        <p:txBody>
          <a:bodyPr/>
          <a:lstStyle/>
          <a:p>
            <a:r>
              <a:rPr lang="en-US" dirty="0"/>
              <a:t>Improvements continue to be made on the detectors</a:t>
            </a:r>
          </a:p>
          <a:p>
            <a:r>
              <a:rPr lang="en-US" dirty="0"/>
              <a:t>Now on its Third Observing session. Started April 2019 and continues.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929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FFF11-4BD8-486B-B269-3453EC417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Visit to LIGO</a:t>
            </a:r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A03E9618-507C-48B4-B675-B2C7FC0509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1351"/>
            <a:ext cx="5514975" cy="360997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1B1C56-D961-4A6A-97F4-5E8BF451DF4F}"/>
              </a:ext>
            </a:extLst>
          </p:cNvPr>
          <p:cNvSpPr/>
          <p:nvPr/>
        </p:nvSpPr>
        <p:spPr>
          <a:xfrm>
            <a:off x="1364973" y="4062693"/>
            <a:ext cx="84018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Visit LIGO near Hanford, Washington:</a:t>
            </a:r>
          </a:p>
          <a:p>
            <a:r>
              <a:rPr lang="en-US" dirty="0">
                <a:hlinkClick r:id="rId3"/>
              </a:rPr>
              <a:t>https://www.ligo.caltech.edu/WA/page/lho-tours-and-events</a:t>
            </a:r>
            <a:endParaRPr lang="en-US" dirty="0"/>
          </a:p>
          <a:p>
            <a:endParaRPr lang="en-US" dirty="0"/>
          </a:p>
          <a:p>
            <a:r>
              <a:rPr lang="en-US" dirty="0"/>
              <a:t>While in the neighborhood, consider visiting Hanford nuclear site (part of the Manhattan Project, now open to the public):</a:t>
            </a:r>
          </a:p>
          <a:p>
            <a:r>
              <a:rPr lang="en-US" dirty="0">
                <a:hlinkClick r:id="rId4"/>
              </a:rPr>
              <a:t>https://www.hanford.gov/page.cfm/HanfordSiteTours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8010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105</TotalTime>
  <Words>443</Words>
  <Application>Microsoft Office PowerPoint</Application>
  <PresentationFormat>Widescreen</PresentationFormat>
  <Paragraphs>38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Gravitational Wave Astronomy</vt:lpstr>
      <vt:lpstr>Interferometry </vt:lpstr>
      <vt:lpstr>Virgo (Italy) LIGO (US, 2 locations) KAGRA (Japan)</vt:lpstr>
      <vt:lpstr>The 2017 Nobel Prize in Physics awarded to three key players in the development and ultimate success of the Laser Interferometer Gravitational-wave Observatory (LIGO): Barry C. Barish, Kip S. Thorn,  Rainer Weiss.    </vt:lpstr>
      <vt:lpstr>LIGO – Hanford, Washington and Louisiana </vt:lpstr>
      <vt:lpstr>LIGO's Extreme Engineering</vt:lpstr>
      <vt:lpstr>LIGO’s first detection, Sept. 14 2015:</vt:lpstr>
      <vt:lpstr>LIGO Today</vt:lpstr>
      <vt:lpstr>Visit to LIGO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Gravitational Wave Astronomy</dc:title>
  <dc:creator>klulay</dc:creator>
  <cp:lastModifiedBy>klulay</cp:lastModifiedBy>
  <cp:revision>19</cp:revision>
  <dcterms:created xsi:type="dcterms:W3CDTF">2019-10-24T17:11:48Z</dcterms:created>
  <dcterms:modified xsi:type="dcterms:W3CDTF">2019-11-20T16:02:33Z</dcterms:modified>
</cp:coreProperties>
</file>