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70" r:id="rId3"/>
    <p:sldId id="264" r:id="rId4"/>
    <p:sldId id="269" r:id="rId5"/>
    <p:sldId id="277" r:id="rId6"/>
    <p:sldId id="261" r:id="rId7"/>
    <p:sldId id="260" r:id="rId8"/>
    <p:sldId id="262" r:id="rId9"/>
    <p:sldId id="268" r:id="rId10"/>
    <p:sldId id="259" r:id="rId11"/>
    <p:sldId id="273" r:id="rId12"/>
    <p:sldId id="274" r:id="rId13"/>
    <p:sldId id="267" r:id="rId14"/>
    <p:sldId id="266" r:id="rId15"/>
    <p:sldId id="265" r:id="rId16"/>
    <p:sldId id="271" r:id="rId17"/>
    <p:sldId id="275" r:id="rId18"/>
    <p:sldId id="276" r:id="rId19"/>
    <p:sldId id="272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5FDA9-3BC9-3B0E-25C2-8B885BE74341}" v="28" dt="2019-09-13T17:09:07.294"/>
    <p1510:client id="{A55AA30D-90A5-BC4C-8953-D615B9932E7E}" v="6" dt="2019-09-13T19:12:13.697"/>
    <p1510:client id="{B1152F0F-8AA0-BCBA-97B3-F17F994DCC4E}" v="437" dt="2019-09-20T18:12:07.992"/>
    <p1510:client id="{B5DA2A70-88EC-F47A-3EC1-FDF76175FC92}" v="2799" dt="2019-09-13T19:10:46.525"/>
    <p1510:client id="{C6792E92-4AA8-DA4F-C45C-5A1C1FE84FBA}" v="2274" dt="2019-09-19T20:16:45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3"/>
    <p:restoredTop sz="94722"/>
  </p:normalViewPr>
  <p:slideViewPr>
    <p:cSldViewPr snapToGrid="0">
      <p:cViewPr varScale="1">
        <p:scale>
          <a:sx n="139" d="100"/>
          <a:sy n="139" d="100"/>
        </p:scale>
        <p:origin x="1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6BE7E-0E3A-4207-A5E1-E921DA811EF6}" type="datetimeFigureOut">
              <a:rPr lang="en-US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A6BB7-81D1-496C-8658-0672113B317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0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A6BB7-81D1-496C-8658-0672113B317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0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Valles </a:t>
            </a:r>
            <a:r>
              <a:rPr lang="en-US" dirty="0" err="1"/>
              <a:t>Marineris</a:t>
            </a:r>
            <a:r>
              <a:rPr lang="en-US" dirty="0"/>
              <a:t>, a valley deeper and longer than the Grand Canyon, and the tallest Volcano in the solar system – Olympus 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A6BB7-81D1-496C-8658-0672113B317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8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moons are visible with amateur scopes (points of light/star like)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A6BB7-81D1-496C-8658-0672113B317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very good view on a very good night with a very good amateur telescope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A6BB7-81D1-496C-8658-0672113B317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72FrZz_zJFU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2FrZz_zJFU" TargetMode="External"/><Relationship Id="rId2" Type="http://schemas.openxmlformats.org/officeDocument/2006/relationships/hyperlink" Target="http://www.youtube.com/watch?v=jdecDSzLY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story101.com/may-30-1971-mariner-9-heads-mar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 err="1">
                <a:latin typeface="Castellar"/>
                <a:ea typeface="STHupo"/>
                <a:cs typeface="Calibri Light"/>
              </a:rPr>
              <a:t>MarS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Dylan Silva</a:t>
            </a:r>
          </a:p>
          <a:p>
            <a:r>
              <a:rPr lang="en-US">
                <a:cs typeface="Calibri"/>
              </a:rPr>
              <a:t>September 24, 2019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B04E-5C7C-4B7D-994A-E6114B51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Phobos and Deimos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34C9A-FE3D-4A13-A1E1-3E0887A8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27026"/>
            <a:ext cx="7485413" cy="2287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Phobos (fear), Deimos (panic)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Named after the two horses that pulled the chariot of Ares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Discovered in 1877 by American astronomer Asaph Hall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Surface materials similar to many asteroids in the outer asteroid belt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Scientists believe they are captured asteroids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Visible with amateur telescopes</a:t>
            </a:r>
          </a:p>
        </p:txBody>
      </p:sp>
      <p:pic>
        <p:nvPicPr>
          <p:cNvPr id="5" name="Picture 5" descr="A picture containing animal, table&#10;&#10;Description generated with high confidence">
            <a:extLst>
              <a:ext uri="{FF2B5EF4-FFF2-40B4-BE49-F238E27FC236}">
                <a16:creationId xmlns:a16="http://schemas.microsoft.com/office/drawing/2014/main" id="{258D61AD-7EA3-4CB2-B49A-8EAF3CA38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338" b="19283"/>
          <a:stretch/>
        </p:blipFill>
        <p:spPr>
          <a:xfrm>
            <a:off x="-3262" y="2810406"/>
            <a:ext cx="12195262" cy="4046007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52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F8CEA-3B7F-473B-8F92-EB3A8D35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4892358"/>
            <a:ext cx="37662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Observation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4338C-13D4-49DA-9AEF-A1994D6C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8784" y="4644333"/>
            <a:ext cx="6673136" cy="205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Path of Mars in 2019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You can see that it will travel from Gemini in early summer, through Cancer, Leo, Virgo and ending the year in Libra.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Mars reappears in the morning sky, rising an hour before the sun in the middle of the month.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Calibri"/>
              </a:rPr>
              <a:t>A decent telescope will struggle to show any detail</a:t>
            </a:r>
          </a:p>
        </p:txBody>
      </p:sp>
      <p:pic>
        <p:nvPicPr>
          <p:cNvPr id="21" name="Picture 21" descr="A picture containing bird, outdoor object, sitting, light&#10;&#10;Description generated with very high confidence">
            <a:extLst>
              <a:ext uri="{FF2B5EF4-FFF2-40B4-BE49-F238E27FC236}">
                <a16:creationId xmlns:a16="http://schemas.microsoft.com/office/drawing/2014/main" id="{502E8CFE-5094-43D6-8C26-87BCE9871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22" y="168823"/>
            <a:ext cx="10803052" cy="41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07373-50BB-4C47-A03F-EE292F7B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Observation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6134F-0871-4444-A444-8C77A1F69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In November, look east in Virgo an hour before sunrise and, in December, look 20° above the southeast horizon an hour before sunrise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Mars will appear as a very small distinct disc</a:t>
            </a:r>
            <a:endParaRPr lang="en-US" sz="20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Use a bright green eyepiece filter to increase surface contrast</a:t>
            </a:r>
            <a:endParaRPr lang="en-US" sz="2000" dirty="0">
              <a:cs typeface="Calibri" panose="020F0502020204030204"/>
            </a:endParaRPr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00CA49F4-6002-4136-974B-0412428C71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381" r="14381"/>
          <a:stretch/>
        </p:blipFill>
        <p:spPr>
          <a:xfrm>
            <a:off x="5297763" y="880741"/>
            <a:ext cx="6250769" cy="49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12B43A-D13A-49D7-AC53-48B6CCBA817B}"/>
              </a:ext>
            </a:extLst>
          </p:cNvPr>
          <p:cNvSpPr txBox="1"/>
          <p:nvPr/>
        </p:nvSpPr>
        <p:spPr>
          <a:xfrm>
            <a:off x="5295900" y="5941483"/>
            <a:ext cx="6362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8" Telescope, a few days after Mars opposition on April 8th, 2014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57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C4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2C88A-7906-D145-9B17-7BB06E6D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Mars Close Approach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F84D4D-70F9-3F4A-897A-BD5E6D728B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CEA32-791C-E64E-8167-527BA2EB8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When Mars and Earth come nearest to each other in their orbits around the sun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When Mars and Earth are close to each other, Mars appears very bright in our sky. It also makes it easier to see with telescopes or the naked eye. 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Exceptional viewing only once or twice every 15 or 17 years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It is closely related to Mars Opposition and Mars Retrograde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7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BBA40-697C-4417-A1B9-8DF22D06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Mars Retrograde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56CD7-8B13-4C14-BC26-1D6D655B5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331384"/>
            <a:ext cx="3363974" cy="34156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Every two years or so, there are a couple of months when Mars' position from night to night seems to change direction and move east to west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  <a:hlinkClick r:id="rId2"/>
              </a:rPr>
              <a:t>https://www.youtube.com/watch?v=72FrZz_zJFU</a:t>
            </a:r>
            <a:endParaRPr lang="en-US" sz="1800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77AF0-7298-ED43-9CE2-A51BBD11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67" y="576469"/>
            <a:ext cx="4325053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8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1169-321A-4698-8FF7-B1DCE624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Mars Opposition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61189-8040-4F34-9319-06689E411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Mars and the sun are on directly opposite sides of Earth. 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From our perspective on our spinning world, Mars rises in the east just as the sun sets in the west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Mars oppositions happen about every 26 months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When it happens while the red planet is closest to the sun (called "</a:t>
            </a:r>
            <a:r>
              <a:rPr lang="en-US" sz="1800" dirty="0" err="1"/>
              <a:t>perihelic</a:t>
            </a:r>
            <a:r>
              <a:rPr lang="en-US" sz="1800" dirty="0"/>
              <a:t> opposition"), Mars is particularly close to Earth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The 2003 opposition was the closest approach in almost 60,000 years; our 2003 record will stand until August 28, 2287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Appears bigger and brighter</a:t>
            </a:r>
          </a:p>
        </p:txBody>
      </p:sp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D885A31-A91B-4275-81C7-5C0DAD4A13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82" r="3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961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2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2FB13-95AB-486C-9C51-09F42CBC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Exploration</a:t>
            </a:r>
          </a:p>
        </p:txBody>
      </p:sp>
      <p:pic>
        <p:nvPicPr>
          <p:cNvPr id="13" name="Picture 14" descr="A picture containing sitting, top&#10;&#10;Description generated with high confidence">
            <a:extLst>
              <a:ext uri="{FF2B5EF4-FFF2-40B4-BE49-F238E27FC236}">
                <a16:creationId xmlns:a16="http://schemas.microsoft.com/office/drawing/2014/main" id="{9656B184-F040-4984-BC76-837064F7B8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607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0B20B-0921-46FA-A660-F848DC637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Mariner 4 collected the first up-close photographs of Mars lunar type impact craters and studied the solar winds (1964)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Mariner 9 had the first close up pictures of Phobos and Deimos (1971)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NASA's Viking Project was the first U.S. mission to land a spacecraft safely on Mars surface (1975)</a:t>
            </a:r>
          </a:p>
        </p:txBody>
      </p:sp>
    </p:spTree>
    <p:extLst>
      <p:ext uri="{BB962C8B-B14F-4D97-AF65-F5344CB8AC3E}">
        <p14:creationId xmlns:p14="http://schemas.microsoft.com/office/powerpoint/2010/main" val="41015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15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6D744-0112-44E4-BC0E-0459670A1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Rovers</a:t>
            </a:r>
          </a:p>
        </p:txBody>
      </p:sp>
      <p:pic>
        <p:nvPicPr>
          <p:cNvPr id="5" name="Picture 5" descr="A picture containing ground, building, showing, photo&#10;&#10;Description generated with high confidence">
            <a:extLst>
              <a:ext uri="{FF2B5EF4-FFF2-40B4-BE49-F238E27FC236}">
                <a16:creationId xmlns:a16="http://schemas.microsoft.com/office/drawing/2014/main" id="{B3C1CA61-2137-44A8-AEE3-FA57BA0529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410" r="1" b="64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677D1-D0C5-4907-88E9-220048FC3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Pathfinder rover collected samples and suggested a warm, wet, thick atmosphere in Mars past (1996)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Spirit and Opportunity Rovers provided high res pictures (2003)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Curiosity Rover found chemical and mineral evidence of past habitable environments (2011)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93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BE4F-44BA-4B27-9288-A1312E27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Orbiters</a:t>
            </a:r>
          </a:p>
        </p:txBody>
      </p:sp>
      <p:pic>
        <p:nvPicPr>
          <p:cNvPr id="5" name="Picture 5" descr="A view of the earth from space&#10;&#10;Description generated with high confidence">
            <a:extLst>
              <a:ext uri="{FF2B5EF4-FFF2-40B4-BE49-F238E27FC236}">
                <a16:creationId xmlns:a16="http://schemas.microsoft.com/office/drawing/2014/main" id="{EC3C5799-3F12-45D0-933A-9F9131FDF6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6744" r="2523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86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DB3B9-BA5C-4B9F-8C18-4CE5BEA0E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Viking 1&amp;2 conducted biology experiments to find possible signs of life (1975)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Mars Global Surveyor provided 3-D pictures of the polar ice caps (1996)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Mars Odyssey found data on radiation in low Mars orbit (2001)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Mars Express found data on glacial activity, explosive volcanism, and methane gas (2003)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Mars Reconnaissance provided detailed view of the geology and structure, identifying obstacles that could jeopardize future landings and rovers (2005)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Maven obtains critical measurements on the atmosphere and understand drastic climate change on Mars and how fast it loses gases to space (2013)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714611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9EE6607F-F87F-4E70-A6E8-87EFBF2D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55" y="1153"/>
            <a:ext cx="8588969" cy="68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5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DCB7-5D28-41FE-8C18-2DBDA7B0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History</a:t>
            </a:r>
            <a:br>
              <a:rPr lang="en-US" sz="4400"/>
            </a:br>
            <a:r>
              <a:rPr lang="en-US" sz="4400"/>
              <a:t>(Red Planet, Ares, Her Desher)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CF28-1921-4AA0-AE22-8075DE8C2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/>
              <a:t>Recorded observations of Mars date as far back as the era of ancient Egypt over 4,000 years ago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/>
              <a:t>The reason Mars looks reddish is due to oxidization—or rusting—of iron in the rocks, regolith (Martian “soil”), and dust of Mars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/>
              <a:t>By the 2nd millennium BCE they were familiar with the apparent retrograde motion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/>
              <a:t>The Babylonians associated Mars with Nergal, their god of war and pestilence</a:t>
            </a:r>
          </a:p>
        </p:txBody>
      </p:sp>
      <p:pic>
        <p:nvPicPr>
          <p:cNvPr id="5" name="Picture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39C0A4A3-07E1-4808-9BAC-EB79DE676B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438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57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A182-D0F2-4654-84E3-1956687D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083"/>
          </a:xfrm>
        </p:spPr>
        <p:txBody>
          <a:bodyPr>
            <a:normAutofit/>
          </a:bodyPr>
          <a:lstStyle/>
          <a:p>
            <a:r>
              <a:rPr lang="en-US" sz="2000">
                <a:cs typeface="Calibri Light"/>
              </a:rPr>
              <a:t>Works Cited: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8F1B-B64D-4E8E-8496-CABF14612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0444"/>
            <a:ext cx="10515600" cy="528651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200" dirty="0">
                <a:ea typeface="+mn-lt"/>
                <a:cs typeface="+mn-lt"/>
              </a:rPr>
              <a:t>Baalke, Ron. “The Los Angeles Meteorite.” </a:t>
            </a:r>
            <a:r>
              <a:rPr lang="en-US" sz="1200" i="1" dirty="0">
                <a:ea typeface="+mn-lt"/>
                <a:cs typeface="+mn-lt"/>
              </a:rPr>
              <a:t>NASA</a:t>
            </a:r>
            <a:r>
              <a:rPr lang="en-US" sz="1200" dirty="0">
                <a:ea typeface="+mn-lt"/>
                <a:cs typeface="+mn-lt"/>
              </a:rPr>
              <a:t>, NASA, 30 Jan. 2000, www2.jpl.nasa.gov/snc/la.html.</a:t>
            </a:r>
            <a:endParaRPr lang="en-US" sz="1200" dirty="0">
              <a:cs typeface="Calibri" panose="020F0502020204030204"/>
            </a:endParaRPr>
          </a:p>
          <a:p>
            <a:r>
              <a:rPr lang="en-US" sz="1200" dirty="0">
                <a:ea typeface="+mn-lt"/>
                <a:cs typeface="+mn-lt"/>
              </a:rPr>
              <a:t>“Mars Facts | All About Mars – NASA's Mars Exploration Program.” </a:t>
            </a:r>
            <a:r>
              <a:rPr lang="en-US" sz="1200" i="1" dirty="0">
                <a:ea typeface="+mn-lt"/>
                <a:cs typeface="+mn-lt"/>
              </a:rPr>
              <a:t>NASA Science Mars Exploration Program</a:t>
            </a:r>
            <a:r>
              <a:rPr lang="en-US" sz="1200" dirty="0">
                <a:ea typeface="+mn-lt"/>
                <a:cs typeface="+mn-lt"/>
              </a:rPr>
              <a:t>, NASA, 27 July 2019, mars.nasa.gov/all-about-mars/facts/.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“Mars Opposition | Mars in Our Night Sky – NASA's Mars Exploration Program.” </a:t>
            </a:r>
            <a:r>
              <a:rPr lang="en-US" sz="1200" i="1" dirty="0">
                <a:ea typeface="+mn-lt"/>
                <a:cs typeface="+mn-lt"/>
              </a:rPr>
              <a:t>NASA Science Mars Exploration Program</a:t>
            </a:r>
            <a:r>
              <a:rPr lang="en-US" sz="1200" dirty="0">
                <a:ea typeface="+mn-lt"/>
                <a:cs typeface="+mn-lt"/>
              </a:rPr>
              <a:t>, NASA, 21 June 2018, mars.nasa.gov/all-about-mars/night-sky/.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“Mars.” </a:t>
            </a:r>
            <a:r>
              <a:rPr lang="en-US" sz="1200" i="1" dirty="0">
                <a:ea typeface="+mn-lt"/>
                <a:cs typeface="+mn-lt"/>
              </a:rPr>
              <a:t>NASA Science Solar System Exploration</a:t>
            </a:r>
            <a:r>
              <a:rPr lang="en-US" sz="1200" dirty="0">
                <a:ea typeface="+mn-lt"/>
                <a:cs typeface="+mn-lt"/>
              </a:rPr>
              <a:t>, NASA, 6 June 2019, solarsystem.nasa.gov/planets/mars/in-depth/.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“NASA's Mars Exploration Program.” </a:t>
            </a:r>
            <a:r>
              <a:rPr lang="en-US" sz="1200" i="1" dirty="0">
                <a:ea typeface="+mn-lt"/>
                <a:cs typeface="+mn-lt"/>
              </a:rPr>
              <a:t>NASA Science Mars Exploration Program</a:t>
            </a:r>
            <a:r>
              <a:rPr lang="en-US" sz="1200" dirty="0">
                <a:ea typeface="+mn-lt"/>
                <a:cs typeface="+mn-lt"/>
              </a:rPr>
              <a:t>, NASA, 3 June 2014, mars.nasa.gov/#</a:t>
            </a:r>
            <a:r>
              <a:rPr lang="en-US" sz="1200" dirty="0" err="1">
                <a:ea typeface="+mn-lt"/>
                <a:cs typeface="+mn-lt"/>
              </a:rPr>
              <a:t>red_planet</a:t>
            </a:r>
            <a:r>
              <a:rPr lang="en-US" sz="1200" dirty="0">
                <a:ea typeface="+mn-lt"/>
                <a:cs typeface="+mn-lt"/>
              </a:rPr>
              <a:t>/2.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“Olympus Mons.” </a:t>
            </a:r>
            <a:r>
              <a:rPr lang="en-US" sz="1200" i="1" dirty="0">
                <a:ea typeface="+mn-lt"/>
                <a:cs typeface="+mn-lt"/>
              </a:rPr>
              <a:t>NASA Mars Exploration Program</a:t>
            </a:r>
            <a:r>
              <a:rPr lang="en-US" sz="1200" dirty="0">
                <a:ea typeface="+mn-lt"/>
                <a:cs typeface="+mn-lt"/>
              </a:rPr>
              <a:t>, NASA, mars.jpl.nasa.gov/gallery/atlas/olympus-mons.html.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“Seasonal Flows on Warm Martian Slopes.” </a:t>
            </a:r>
            <a:r>
              <a:rPr lang="en-US" sz="1200" i="1" dirty="0">
                <a:ea typeface="+mn-lt"/>
                <a:cs typeface="+mn-lt"/>
              </a:rPr>
              <a:t>Wikipedia</a:t>
            </a:r>
            <a:r>
              <a:rPr lang="en-US" sz="1200" dirty="0">
                <a:ea typeface="+mn-lt"/>
                <a:cs typeface="+mn-lt"/>
              </a:rPr>
              <a:t>, Wikimedia Foundation, 7 Sept. 2019, en.wikipedia.org/wiki/</a:t>
            </a:r>
            <a:r>
              <a:rPr lang="en-US" sz="1200" dirty="0" err="1">
                <a:ea typeface="+mn-lt"/>
                <a:cs typeface="+mn-lt"/>
              </a:rPr>
              <a:t>Seasonal_flows_on_warm_Martian_slopes</a:t>
            </a:r>
            <a:r>
              <a:rPr lang="en-US" sz="1200" dirty="0">
                <a:ea typeface="+mn-lt"/>
                <a:cs typeface="+mn-lt"/>
              </a:rPr>
              <a:t>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“Summary | Martian Moons – NASA's Mars Exploration Program.” </a:t>
            </a:r>
            <a:r>
              <a:rPr lang="en-US" sz="1200" i="1" dirty="0">
                <a:ea typeface="+mn-lt"/>
                <a:cs typeface="+mn-lt"/>
              </a:rPr>
              <a:t>NASA Science Mars Exploration Program</a:t>
            </a:r>
            <a:r>
              <a:rPr lang="en-US" sz="1200" dirty="0">
                <a:ea typeface="+mn-lt"/>
                <a:cs typeface="+mn-lt"/>
              </a:rPr>
              <a:t>, NASA, 21 June 2018, mars.nasa.gov/all-about-mars/moons/summary/.</a:t>
            </a:r>
            <a:endParaRPr lang="en-US" sz="1200" dirty="0">
              <a:cs typeface="Calibri"/>
            </a:endParaRPr>
          </a:p>
          <a:p>
            <a:r>
              <a:rPr lang="en-US" sz="1200" dirty="0" err="1">
                <a:ea typeface="+mn-lt"/>
                <a:cs typeface="+mn-lt"/>
              </a:rPr>
              <a:t>Witze</a:t>
            </a:r>
            <a:r>
              <a:rPr lang="en-US" sz="1200" dirty="0">
                <a:ea typeface="+mn-lt"/>
                <a:cs typeface="+mn-lt"/>
              </a:rPr>
              <a:t>, Alexandra. “Mars Rover Detects 'Excitingly Huge' Methane Spike.” </a:t>
            </a:r>
            <a:r>
              <a:rPr lang="en-US" sz="1200" i="1" dirty="0">
                <a:ea typeface="+mn-lt"/>
                <a:cs typeface="+mn-lt"/>
              </a:rPr>
              <a:t>Nature News</a:t>
            </a:r>
            <a:r>
              <a:rPr lang="en-US" sz="1200" dirty="0">
                <a:ea typeface="+mn-lt"/>
                <a:cs typeface="+mn-lt"/>
              </a:rPr>
              <a:t>, Nature Publishing Group, 24 June 2019, www.nature.com/articles/d41586-019-01981-2.</a:t>
            </a:r>
            <a:endParaRPr lang="en-US" sz="1200" dirty="0"/>
          </a:p>
          <a:p>
            <a:r>
              <a:rPr lang="en-US" sz="1200" dirty="0">
                <a:ea typeface="+mn-lt"/>
                <a:cs typeface="+mn-lt"/>
              </a:rPr>
              <a:t>Madrigal, Alexis C. “From Sojourner to Curiosity: A Mars Rover Family Portrait.” </a:t>
            </a:r>
            <a:r>
              <a:rPr lang="en-US" sz="1200" i="1" dirty="0">
                <a:ea typeface="+mn-lt"/>
                <a:cs typeface="+mn-lt"/>
              </a:rPr>
              <a:t>The Atlantic</a:t>
            </a:r>
            <a:r>
              <a:rPr lang="en-US" sz="1200" dirty="0">
                <a:ea typeface="+mn-lt"/>
                <a:cs typeface="+mn-lt"/>
              </a:rPr>
              <a:t>, Atlantic Media Company, 6 Aug. 2012, www.theatlantic.com/technology/archive/2012/08/from-sojourner-to-curiosity-a-mars-rover-family-portrait/260779/.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“The Mars Exploration Family Portrait Is Expanding, and I Need Your Help.” </a:t>
            </a:r>
            <a:r>
              <a:rPr lang="en-US" sz="1200" i="1" dirty="0">
                <a:ea typeface="+mn-lt"/>
                <a:cs typeface="+mn-lt"/>
              </a:rPr>
              <a:t>The Planetary Society Blog</a:t>
            </a:r>
            <a:r>
              <a:rPr lang="en-US" sz="1200" dirty="0">
                <a:ea typeface="+mn-lt"/>
                <a:cs typeface="+mn-lt"/>
              </a:rPr>
              <a:t>, www.planetary.org/blogs/jason-davis/20140204-mars-portrait-expanding.html.</a:t>
            </a:r>
            <a:endParaRPr lang="en-US" dirty="0"/>
          </a:p>
          <a:p>
            <a:r>
              <a:rPr lang="en-US" sz="1200" dirty="0">
                <a:ea typeface="+mn-lt"/>
                <a:cs typeface="+mn-lt"/>
              </a:rPr>
              <a:t>“Mars Facts.” </a:t>
            </a:r>
            <a:r>
              <a:rPr lang="en-US" sz="1200" i="1" dirty="0">
                <a:ea typeface="+mn-lt"/>
                <a:cs typeface="+mn-lt"/>
              </a:rPr>
              <a:t>Nine Planets</a:t>
            </a:r>
            <a:r>
              <a:rPr lang="en-US" sz="1200" dirty="0">
                <a:ea typeface="+mn-lt"/>
                <a:cs typeface="+mn-lt"/>
              </a:rPr>
              <a:t>, nineplanets.org/mars.html.</a:t>
            </a:r>
            <a:endParaRPr lang="en-US" dirty="0"/>
          </a:p>
          <a:p>
            <a:r>
              <a:rPr lang="en-US" sz="1200" dirty="0">
                <a:ea typeface="+mn-lt"/>
                <a:cs typeface="+mn-lt"/>
              </a:rPr>
              <a:t>“See Mars With A Telescope [Easy Guide to Finding And Observing Mars].” </a:t>
            </a:r>
            <a:r>
              <a:rPr lang="en-US" sz="1200" i="1" dirty="0">
                <a:ea typeface="+mn-lt"/>
                <a:cs typeface="+mn-lt"/>
              </a:rPr>
              <a:t>Love the Night Sky</a:t>
            </a:r>
            <a:r>
              <a:rPr lang="en-US" sz="1200" dirty="0">
                <a:ea typeface="+mn-lt"/>
                <a:cs typeface="+mn-lt"/>
              </a:rPr>
              <a:t>, 15 Aug. 2019, lovethenightsky.com/how-to-see-mars/.</a:t>
            </a:r>
            <a:endParaRPr lang="en-US" dirty="0"/>
          </a:p>
          <a:p>
            <a:r>
              <a:rPr lang="en-US" sz="1200" dirty="0">
                <a:ea typeface="+mn-lt"/>
                <a:cs typeface="+mn-lt"/>
              </a:rPr>
              <a:t>“Timeline of Mars Exploration | Mars Exploration Section – NASA's Mars Exploration Program.” </a:t>
            </a:r>
            <a:r>
              <a:rPr lang="en-US" sz="1200" i="1" dirty="0">
                <a:ea typeface="+mn-lt"/>
                <a:cs typeface="+mn-lt"/>
              </a:rPr>
              <a:t>NASA</a:t>
            </a:r>
            <a:r>
              <a:rPr lang="en-US" sz="1200" dirty="0">
                <a:ea typeface="+mn-lt"/>
                <a:cs typeface="+mn-lt"/>
              </a:rPr>
              <a:t>, NASA, 26 June 2017, mars.nasa.gov/mars-exploration/timeline/.</a:t>
            </a:r>
            <a:endParaRPr lang="en-US" dirty="0"/>
          </a:p>
          <a:p>
            <a:r>
              <a:rPr lang="en-US" sz="1200" dirty="0">
                <a:ea typeface="+mn-lt"/>
                <a:cs typeface="+mn-lt"/>
              </a:rPr>
              <a:t>RichardB1983, director. </a:t>
            </a:r>
            <a:r>
              <a:rPr lang="en-US" sz="1200" i="1" dirty="0">
                <a:ea typeface="+mn-lt"/>
                <a:cs typeface="+mn-lt"/>
              </a:rPr>
              <a:t>Planet Mars Through a Telescope</a:t>
            </a:r>
            <a:r>
              <a:rPr lang="en-US" sz="1200" dirty="0">
                <a:ea typeface="+mn-lt"/>
                <a:cs typeface="+mn-lt"/>
              </a:rPr>
              <a:t>. </a:t>
            </a:r>
            <a:r>
              <a:rPr lang="en-US" sz="1200" i="1" dirty="0">
                <a:ea typeface="+mn-lt"/>
                <a:cs typeface="+mn-lt"/>
              </a:rPr>
              <a:t>YouTube</a:t>
            </a:r>
            <a:r>
              <a:rPr lang="en-US" sz="1200" dirty="0">
                <a:ea typeface="+mn-lt"/>
                <a:cs typeface="+mn-lt"/>
              </a:rPr>
              <a:t>, YouTube, 13 Apr. 2014, </a:t>
            </a:r>
            <a:r>
              <a:rPr lang="en-US" sz="1200" dirty="0">
                <a:ea typeface="+mn-lt"/>
                <a:cs typeface="+mn-lt"/>
                <a:hlinkClick r:id="rId2"/>
              </a:rPr>
              <a:t>www.youtube.com/watch?v=jdecDSzLYnE</a:t>
            </a:r>
            <a:r>
              <a:rPr lang="en-US" sz="1200" dirty="0">
                <a:ea typeface="+mn-lt"/>
                <a:cs typeface="+mn-lt"/>
              </a:rPr>
              <a:t>.</a:t>
            </a:r>
            <a:endParaRPr lang="en-US" sz="1200" dirty="0">
              <a:cs typeface="Calibri"/>
            </a:endParaRPr>
          </a:p>
          <a:p>
            <a:r>
              <a:rPr lang="en-US" sz="1200" dirty="0" err="1">
                <a:cs typeface="Calibri"/>
              </a:rPr>
              <a:t>Astrogirlwest</a:t>
            </a:r>
            <a:r>
              <a:rPr lang="en-US" sz="1200" dirty="0">
                <a:cs typeface="Calibri"/>
              </a:rPr>
              <a:t>, director. </a:t>
            </a:r>
            <a:r>
              <a:rPr lang="en-US" sz="1200" i="1" dirty="0">
                <a:cs typeface="Calibri"/>
              </a:rPr>
              <a:t>Retrograde Motion and the Opposition of Mars. YouTube</a:t>
            </a:r>
            <a:r>
              <a:rPr lang="en-US" sz="1200" dirty="0">
                <a:cs typeface="Calibri"/>
              </a:rPr>
              <a:t>, YouTube, 4 Nov. 2009, </a:t>
            </a:r>
            <a:r>
              <a:rPr lang="en-US" sz="1200" dirty="0">
                <a:ea typeface="+mn-lt"/>
                <a:cs typeface="+mn-lt"/>
                <a:hlinkClick r:id="rId3"/>
              </a:rPr>
              <a:t>https://www.youtube.com/watch?v=72FrZz_zJFU</a:t>
            </a:r>
            <a:endParaRPr lang="en-US" sz="1200" dirty="0">
              <a:ea typeface="+mn-lt"/>
              <a:cs typeface="+mn-lt"/>
            </a:endParaRPr>
          </a:p>
          <a:p>
            <a:r>
              <a:rPr lang="en-US" sz="1200" dirty="0">
                <a:ea typeface="+mn-lt"/>
                <a:cs typeface="+mn-lt"/>
              </a:rPr>
              <a:t>“Mars MAVEN Orbiter.” </a:t>
            </a:r>
            <a:r>
              <a:rPr lang="en-US" sz="1200" i="1" dirty="0">
                <a:ea typeface="+mn-lt"/>
                <a:cs typeface="+mn-lt"/>
              </a:rPr>
              <a:t>NASA</a:t>
            </a:r>
            <a:r>
              <a:rPr lang="en-US" sz="1200" dirty="0">
                <a:ea typeface="+mn-lt"/>
                <a:cs typeface="+mn-lt"/>
              </a:rPr>
              <a:t>, NASA, mars.nasa.gov/maven/.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ea typeface="+mn-lt"/>
                <a:cs typeface="+mn-lt"/>
              </a:rPr>
              <a:t>Rueb, Jeanette. “May 30, 1971: Mariner 9 Heads for Mars.” </a:t>
            </a:r>
            <a:r>
              <a:rPr lang="en-US" sz="1200" i="1" dirty="0">
                <a:ea typeface="+mn-lt"/>
                <a:cs typeface="+mn-lt"/>
              </a:rPr>
              <a:t>History 101</a:t>
            </a:r>
            <a:r>
              <a:rPr lang="en-US" sz="1200" dirty="0">
                <a:ea typeface="+mn-lt"/>
                <a:cs typeface="+mn-lt"/>
              </a:rPr>
              <a:t>, History 101, 31 May 2019, </a:t>
            </a:r>
            <a:r>
              <a:rPr lang="en-US" sz="1200" dirty="0">
                <a:ea typeface="+mn-lt"/>
                <a:cs typeface="+mn-lt"/>
                <a:hlinkClick r:id="rId4"/>
              </a:rPr>
              <a:t>www.history101.com/may-30-1971-mariner-9-heads-mars/</a:t>
            </a:r>
            <a:r>
              <a:rPr lang="en-US" sz="1200" dirty="0">
                <a:ea typeface="+mn-lt"/>
                <a:cs typeface="+mn-lt"/>
              </a:rPr>
              <a:t>.</a:t>
            </a: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endParaRPr lang="en-US" sz="1200" dirty="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21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7533-69A6-45B0-BE80-476ABB84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History</a:t>
            </a:r>
          </a:p>
        </p:txBody>
      </p:sp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D0295-921C-4D09-8E58-E2DE5D6D9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Some features suggest that Mars experienced huge floods about 3.5 billion years ago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Appears to have had a watery past, with ancient river valley networks, deltas and lakebeds, as well as rocks and minerals on the surface that could only have formed in liquid water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Areas of the Martian crust in the southern hemisphere are highly magnetized, indicating traces of a magnetic field from 4 billion years ago.</a:t>
            </a:r>
            <a:endParaRPr lang="en-US" sz="1800" dirty="0">
              <a:cs typeface="Calibri"/>
            </a:endParaRPr>
          </a:p>
        </p:txBody>
      </p:sp>
      <p:pic>
        <p:nvPicPr>
          <p:cNvPr id="5" name="Picture 5" descr="A picture containing sitting, indoor, cup, next&#10;&#10;Description generated with very high confidence">
            <a:extLst>
              <a:ext uri="{FF2B5EF4-FFF2-40B4-BE49-F238E27FC236}">
                <a16:creationId xmlns:a16="http://schemas.microsoft.com/office/drawing/2014/main" id="{210BDEEF-2348-426D-887A-A1402DDD11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71" r="267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759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64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658B8-D734-4C79-BA7A-D8AA6B07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cs typeface="Calibri Light"/>
              </a:rPr>
              <a:t>Today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5" name="Picture 5" descr="A picture containing table, indoor, sitting, cup&#10;&#10;Description generated with very high confidence">
            <a:extLst>
              <a:ext uri="{FF2B5EF4-FFF2-40B4-BE49-F238E27FC236}">
                <a16:creationId xmlns:a16="http://schemas.microsoft.com/office/drawing/2014/main" id="{844E744E-E2C1-4CB2-8A4F-9661B6E59E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" b="260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EBE6D-B1B7-4571-966D-D41E20458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541673"/>
            <a:ext cx="3424739" cy="54362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85750">
              <a:buChar char="•"/>
            </a:pPr>
            <a:r>
              <a:rPr lang="en-US" sz="1800" dirty="0">
                <a:solidFill>
                  <a:schemeClr val="bg1"/>
                </a:solidFill>
                <a:ea typeface="+mn-lt"/>
                <a:cs typeface="+mn-lt"/>
              </a:rPr>
              <a:t>Top and bottom of the planet both experience growth of polar ice caps during the respective northern and southern winters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Occasionally, winds on Mars are strong enough to create dust storms that cover much of the planet. After such storms, it can be months before all the dust settles.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Large features such as Valles </a:t>
            </a:r>
            <a:r>
              <a:rPr lang="en-US" sz="1800" dirty="0" err="1">
                <a:solidFill>
                  <a:srgbClr val="FFFFFF"/>
                </a:solidFill>
                <a:cs typeface="Calibri"/>
              </a:rPr>
              <a:t>Marineris</a:t>
            </a:r>
            <a:r>
              <a:rPr lang="en-US" sz="1800" dirty="0">
                <a:solidFill>
                  <a:srgbClr val="FFFFFF"/>
                </a:solidFill>
                <a:cs typeface="Calibri"/>
              </a:rPr>
              <a:t> and Olympus Mons can be seen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Mares (dark areas) can be seen with a smaller backyard telescope</a:t>
            </a:r>
          </a:p>
        </p:txBody>
      </p:sp>
    </p:spTree>
    <p:extLst>
      <p:ext uri="{BB962C8B-B14F-4D97-AF65-F5344CB8AC3E}">
        <p14:creationId xmlns:p14="http://schemas.microsoft.com/office/powerpoint/2010/main" val="276760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9EC8A598-8574-4484-AC71-3C0ECA56B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1920F-A5A5-4CE0-B23E-3A4F58A2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Surface 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E71F9-35C2-4011-A04B-8544F5AE0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445248"/>
            <a:ext cx="3363974" cy="34156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Wind-formed dunes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Sedimentary deposits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Recurring Slope </a:t>
            </a:r>
            <a:r>
              <a:rPr lang="en-US" sz="1800" dirty="0" err="1"/>
              <a:t>Lineae</a:t>
            </a:r>
            <a:r>
              <a:rPr lang="en-US" sz="1800" dirty="0"/>
              <a:t> (RSL)</a:t>
            </a:r>
            <a:endParaRPr lang="en-US" sz="1800" dirty="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Thought to be salty water flows during the warmest months or dry grains that flow downwards</a:t>
            </a:r>
            <a:endParaRPr lang="en-US" sz="1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Olympus Mons</a:t>
            </a:r>
            <a:endParaRPr lang="en-US" sz="1800" dirty="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Large basaltic shield volcano</a:t>
            </a:r>
            <a:endParaRPr lang="en-US" sz="1800" dirty="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374 mi. diameter</a:t>
            </a:r>
            <a:endParaRPr lang="en-US" sz="1800" dirty="0">
              <a:cs typeface="Calibri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16 mi. High (3x taller than Mt. Everest)</a:t>
            </a:r>
            <a:endParaRPr lang="en-US" sz="1800" dirty="0">
              <a:cs typeface="Calibri"/>
            </a:endParaRPr>
          </a:p>
        </p:txBody>
      </p:sp>
      <p:pic>
        <p:nvPicPr>
          <p:cNvPr id="5" name="Picture 5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47427840-D6DB-4CD9-AB5E-71F28DE5C2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42" r="642"/>
          <a:stretch/>
        </p:blipFill>
        <p:spPr>
          <a:xfrm>
            <a:off x="5297763" y="879058"/>
            <a:ext cx="6250769" cy="49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60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CB0F-981A-41DC-AF4E-B264C315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Meteorites and Minerals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08582-5CF6-4681-B166-666788C8D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20449" cy="4155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Most meteorites from Mars are igneous rocks known as basalt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The oldest Mars meteorite is 4.1 billion years old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The oldest known minerals from Mars are 4.4 billion years old zircons (zirconium silicate)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The youngest known rocks from Mars are basaltic meteorites, found to be 180 million years old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Rock types: igneous basalt, sedimentary sandstone, mudstone, impactites, etc.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Minerals: feldspar, carbonates, silica, phosphates, iron oxides, sulfates, etc.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ece of bread&#10;&#10;Description generated with high confidence">
            <a:extLst>
              <a:ext uri="{FF2B5EF4-FFF2-40B4-BE49-F238E27FC236}">
                <a16:creationId xmlns:a16="http://schemas.microsoft.com/office/drawing/2014/main" id="{74B40923-EA5D-4C71-94E1-FA8B2EC39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4057" y="1264136"/>
            <a:ext cx="3796790" cy="255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08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CBFCA-6D9C-4DFC-A693-F709ADA7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3780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Similarities and Differences to Earth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DE247-24B0-4F28-81A7-3D35A0794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958669"/>
            <a:ext cx="3363974" cy="34156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100000"/>
              </a:lnSpc>
              <a:buChar char="•"/>
            </a:pPr>
            <a:r>
              <a:rPr lang="en-US" sz="1800" dirty="0"/>
              <a:t>Majority of rocks on surface are basalt</a:t>
            </a:r>
            <a:endParaRPr lang="en-US" sz="1800" dirty="0">
              <a:cs typeface="Calibri"/>
            </a:endParaRP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Has an atmosphere, crust, mantle and core</a:t>
            </a:r>
            <a:endParaRPr lang="en-US" sz="1800" dirty="0">
              <a:cs typeface="Calibri"/>
            </a:endParaRP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Has four seasons and weather patterns</a:t>
            </a:r>
            <a:endParaRPr lang="en-US" sz="1800" dirty="0">
              <a:cs typeface="Calibri"/>
            </a:endParaRP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No active plate tectonics or magnetic field</a:t>
            </a:r>
            <a:endParaRPr lang="en-US" sz="1800" dirty="0">
              <a:cs typeface="Calibri"/>
            </a:endParaRP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Liquid water is not stable on Mars</a:t>
            </a:r>
            <a:endParaRPr lang="en-US" sz="1800" dirty="0">
              <a:cs typeface="Calibri"/>
            </a:endParaRP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Atmosphere is thin (pressure is 0.6% of Earth's)</a:t>
            </a:r>
            <a:endParaRPr lang="en-US" sz="1800" dirty="0">
              <a:cs typeface="Calibri"/>
            </a:endParaRPr>
          </a:p>
        </p:txBody>
      </p:sp>
      <p:pic>
        <p:nvPicPr>
          <p:cNvPr id="7" name="Picture 7" descr="A picture containing sitting&#10;&#10;Description generated with high confidence">
            <a:extLst>
              <a:ext uri="{FF2B5EF4-FFF2-40B4-BE49-F238E27FC236}">
                <a16:creationId xmlns:a16="http://schemas.microsoft.com/office/drawing/2014/main" id="{B0D0114E-7778-4EAF-96D3-6362338D94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381" r="14381"/>
          <a:stretch/>
        </p:blipFill>
        <p:spPr>
          <a:xfrm>
            <a:off x="5297763" y="880742"/>
            <a:ext cx="6250769" cy="49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5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0B6B6-CBC0-4B14-A2E8-7BCE683D1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Mars vs. Earth</a:t>
            </a:r>
          </a:p>
        </p:txBody>
      </p:sp>
      <p:pic>
        <p:nvPicPr>
          <p:cNvPr id="5" name="Picture 5" descr="A picture containing table, water, indoor&#10;&#10;Description generated with high confidence">
            <a:extLst>
              <a:ext uri="{FF2B5EF4-FFF2-40B4-BE49-F238E27FC236}">
                <a16:creationId xmlns:a16="http://schemas.microsoft.com/office/drawing/2014/main" id="{AEA2A3AE-E020-42E5-9813-5EEDAD5015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907" b="-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489CF-2CC3-4DE5-BADA-DE2FE6CA6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Avg. </a:t>
            </a:r>
            <a:r>
              <a:rPr lang="en-US" sz="2000" dirty="0" err="1">
                <a:solidFill>
                  <a:srgbClr val="FFFFFF"/>
                </a:solidFill>
              </a:rPr>
              <a:t>Dist</a:t>
            </a:r>
            <a:r>
              <a:rPr lang="en-US" sz="2000" dirty="0">
                <a:solidFill>
                  <a:srgbClr val="FFFFFF"/>
                </a:solidFill>
              </a:rPr>
              <a:t>: 142 million miles  (93 million miles)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Avg. Speed: 14.5 miles per sec (18.5)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Diameter: 4,220 miles (7,926)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Revolution around Sun: 687 Earth days (365.25)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Day: 24 </a:t>
            </a:r>
            <a:r>
              <a:rPr lang="en-US" sz="2000" dirty="0" err="1">
                <a:solidFill>
                  <a:srgbClr val="FFFFFF"/>
                </a:solidFill>
              </a:rPr>
              <a:t>hr</a:t>
            </a:r>
            <a:r>
              <a:rPr lang="en-US" sz="2000" dirty="0">
                <a:solidFill>
                  <a:srgbClr val="FFFFFF"/>
                </a:solidFill>
              </a:rPr>
              <a:t> 37 min (23 </a:t>
            </a:r>
            <a:r>
              <a:rPr lang="en-US" sz="2000" dirty="0" err="1">
                <a:solidFill>
                  <a:srgbClr val="FFFFFF"/>
                </a:solidFill>
              </a:rPr>
              <a:t>hr</a:t>
            </a:r>
            <a:r>
              <a:rPr lang="en-US" sz="2000" dirty="0">
                <a:solidFill>
                  <a:srgbClr val="FFFFFF"/>
                </a:solidFill>
              </a:rPr>
              <a:t> 56 min)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0.375 of Earth's gravity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Avg. Temp: –81 F (57 F)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Atmosphere: 96% CO2, nitrogen, argon, some water vapor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2 moons (Phobos and Deimos)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407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Office PowerPoint</Application>
  <PresentationFormat>Widescreen</PresentationFormat>
  <Paragraphs>87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MarS</vt:lpstr>
      <vt:lpstr>History (Red Planet, Ares, Her Desher)</vt:lpstr>
      <vt:lpstr>History</vt:lpstr>
      <vt:lpstr>Today</vt:lpstr>
      <vt:lpstr>PowerPoint Presentation</vt:lpstr>
      <vt:lpstr>Surface Features</vt:lpstr>
      <vt:lpstr>Meteorites and Minerals</vt:lpstr>
      <vt:lpstr>Similarities and Differences to Earth</vt:lpstr>
      <vt:lpstr>Mars vs. Earth</vt:lpstr>
      <vt:lpstr>Phobos and Deimos</vt:lpstr>
      <vt:lpstr>Observation</vt:lpstr>
      <vt:lpstr>Observation</vt:lpstr>
      <vt:lpstr>Mars Close Approach</vt:lpstr>
      <vt:lpstr>Mars Retrograde</vt:lpstr>
      <vt:lpstr>Mars Opposition</vt:lpstr>
      <vt:lpstr>Exploration</vt:lpstr>
      <vt:lpstr>Rovers</vt:lpstr>
      <vt:lpstr>Orbiters</vt:lpstr>
      <vt:lpstr>PowerPoint Presentation</vt:lpstr>
      <vt:lpstr>Works Cited: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Ares, Her Desher, Red Planet</dc:title>
  <dc:creator>Silva, Dylan</dc:creator>
  <cp:lastModifiedBy>Silva, Dylan</cp:lastModifiedBy>
  <cp:revision>494</cp:revision>
  <dcterms:created xsi:type="dcterms:W3CDTF">2019-09-13T19:21:11Z</dcterms:created>
  <dcterms:modified xsi:type="dcterms:W3CDTF">2019-09-20T18:23:18Z</dcterms:modified>
</cp:coreProperties>
</file>