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58" r:id="rId5"/>
    <p:sldId id="260" r:id="rId6"/>
    <p:sldId id="261" r:id="rId7"/>
    <p:sldId id="262" r:id="rId8"/>
    <p:sldId id="263" r:id="rId9"/>
    <p:sldId id="264" r:id="rId10"/>
    <p:sldId id="280" r:id="rId11"/>
    <p:sldId id="281" r:id="rId12"/>
    <p:sldId id="265" r:id="rId13"/>
    <p:sldId id="266" r:id="rId14"/>
    <p:sldId id="267" r:id="rId15"/>
    <p:sldId id="269" r:id="rId16"/>
    <p:sldId id="272" r:id="rId17"/>
    <p:sldId id="273" r:id="rId18"/>
    <p:sldId id="274" r:id="rId19"/>
    <p:sldId id="276" r:id="rId20"/>
    <p:sldId id="277" r:id="rId21"/>
    <p:sldId id="278" r:id="rId22"/>
    <p:sldId id="259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16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7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15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7613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59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87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05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38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7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3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8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27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9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40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9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2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95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B172F-9228-4AD9-AEF6-D81CC893B3F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3CC0-0F82-4B8D-A001-67E10D8B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04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nasahistory/status/502477778340438017" TargetMode="External"/><Relationship Id="rId3" Type="http://schemas.openxmlformats.org/officeDocument/2006/relationships/hyperlink" Target="https://www.nasa.gov/directorates/heo/scan/images/history/December1968_2.html" TargetMode="External"/><Relationship Id="rId7" Type="http://schemas.openxmlformats.org/officeDocument/2006/relationships/hyperlink" Target="https://www.nasa.gov/mission_pages/chandra/astronomy/index.html" TargetMode="External"/><Relationship Id="rId12" Type="http://schemas.openxmlformats.org/officeDocument/2006/relationships/hyperlink" Target="https://www.jpl.nasa.gov/spaceimages/details.php?id=PIA23127" TargetMode="External"/><Relationship Id="rId2" Type="http://schemas.openxmlformats.org/officeDocument/2006/relationships/hyperlink" Target="https://www.nasa.gov/feature/goddard/2018/nasa-s-first-stellar-observatory-oao-2-turns-5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pacetelescope.org/images/archive/top100/" TargetMode="External"/><Relationship Id="rId11" Type="http://schemas.openxmlformats.org/officeDocument/2006/relationships/hyperlink" Target="https://www.nasa.gov/mission_pages/spitzer/infrared/index.html" TargetMode="External"/><Relationship Id="rId5" Type="http://schemas.openxmlformats.org/officeDocument/2006/relationships/hyperlink" Target="https://www.nasa.gov/mission_pages/hubble/story/index.html" TargetMode="External"/><Relationship Id="rId10" Type="http://schemas.openxmlformats.org/officeDocument/2006/relationships/hyperlink" Target="https://www.nasa.gov/content/fermi/overview" TargetMode="External"/><Relationship Id="rId4" Type="http://schemas.openxmlformats.org/officeDocument/2006/relationships/hyperlink" Target="https://www.space.com/6716-major-space-telescopes.html" TargetMode="External"/><Relationship Id="rId9" Type="http://schemas.openxmlformats.org/officeDocument/2006/relationships/hyperlink" Target="https://www.nasa.gov/mission_pages/chandra/images/20th_anniversary_gallery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pl.nasa.gov/habex/#science" TargetMode="External"/><Relationship Id="rId3" Type="http://schemas.openxmlformats.org/officeDocument/2006/relationships/hyperlink" Target="https://www.jwst.nasa.gov/" TargetMode="External"/><Relationship Id="rId7" Type="http://schemas.openxmlformats.org/officeDocument/2006/relationships/hyperlink" Target="https://www.semanticscholar.org/paper/The-Habitable-Exoplanet-Observatory-(HabEx)-Mission-Gaudi-Seager/90935edbc36b92ad14c5396f35d250b110e7a244/figure/13" TargetMode="External"/><Relationship Id="rId2" Type="http://schemas.openxmlformats.org/officeDocument/2006/relationships/hyperlink" Target="https://jwst.nasa.gov/content/about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d.gsfc.nasa.gov/luvoir/" TargetMode="External"/><Relationship Id="rId5" Type="http://schemas.openxmlformats.org/officeDocument/2006/relationships/hyperlink" Target="https://www.jpl.nasa.gov/habex/" TargetMode="External"/><Relationship Id="rId4" Type="http://schemas.openxmlformats.org/officeDocument/2006/relationships/hyperlink" Target="https://airandspace.si.edu/collection-objects/telescope-oao-iii-princeton-experiment-package-copernicu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304C-6159-4444-AF1D-B704EB890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Orbiting Telescopes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2E8A8-4E6B-4848-94D4-6A3B55F5B7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Aymon Klem</a:t>
            </a:r>
          </a:p>
        </p:txBody>
      </p:sp>
    </p:spTree>
    <p:extLst>
      <p:ext uri="{BB962C8B-B14F-4D97-AF65-F5344CB8AC3E}">
        <p14:creationId xmlns:p14="http://schemas.microsoft.com/office/powerpoint/2010/main" val="1952453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E41B83-C09C-4859-AB94-511A2C0BB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E05C4E-6F76-43EC-9537-2BA7871BB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E744C0-CE0B-45DE-8DCA-A29F6A09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cap="none"/>
              <a:t>Initial Problem with HST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9D4B9-A3C7-44F5-97F6-35080AA26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en-US" sz="1600" dirty="0"/>
              <a:t>Initial images were too out of focus</a:t>
            </a:r>
          </a:p>
          <a:p>
            <a:r>
              <a:rPr lang="en-US" sz="1600" dirty="0" err="1"/>
              <a:t>Miscalibrated</a:t>
            </a:r>
            <a:r>
              <a:rPr lang="en-US" sz="1600" dirty="0"/>
              <a:t> equipment caused a spherical aberration 1/50</a:t>
            </a:r>
            <a:r>
              <a:rPr lang="en-US" sz="1600" baseline="30000" dirty="0"/>
              <a:t>th</a:t>
            </a:r>
            <a:r>
              <a:rPr lang="en-US" sz="1600" dirty="0"/>
              <a:t> the thickness of a human hair</a:t>
            </a:r>
          </a:p>
          <a:p>
            <a:pPr lvl="1"/>
            <a:r>
              <a:rPr lang="en-US" sz="1600" dirty="0"/>
              <a:t>Replaced instruments instead of entire mirror</a:t>
            </a:r>
          </a:p>
          <a:p>
            <a:r>
              <a:rPr lang="en-US" sz="1600" dirty="0"/>
              <a:t>COSTAR fixed flatness problem in mirror’s outer edge</a:t>
            </a:r>
          </a:p>
          <a:p>
            <a:pPr lvl="1"/>
            <a:r>
              <a:rPr lang="en-US" sz="1600" dirty="0"/>
              <a:t>5 pairs of corrective mirrors that remedied blurry vision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75161-EAD5-4C0B-A8F7-F61304200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r="2" b="2"/>
          <a:stretch/>
        </p:blipFill>
        <p:spPr>
          <a:xfrm>
            <a:off x="4972699" y="746126"/>
            <a:ext cx="6533501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15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7744C-3EB9-4FB4-9CE4-E80EFD8A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/>
              <a:t>Before and After Repairs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043DC7-79C1-4C64-9A20-4F00BDCEF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31" y="2193925"/>
            <a:ext cx="8085338" cy="40243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F5B8E3-DFED-4A91-B4A4-903217FF9E63}"/>
              </a:ext>
            </a:extLst>
          </p:cNvPr>
          <p:cNvSpPr txBox="1"/>
          <p:nvPr/>
        </p:nvSpPr>
        <p:spPr>
          <a:xfrm>
            <a:off x="5275102" y="6354762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M100 Galaxy</a:t>
            </a:r>
          </a:p>
        </p:txBody>
      </p:sp>
    </p:spTree>
    <p:extLst>
      <p:ext uri="{BB962C8B-B14F-4D97-AF65-F5344CB8AC3E}">
        <p14:creationId xmlns:p14="http://schemas.microsoft.com/office/powerpoint/2010/main" val="3233311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B8E41B83-C09C-4859-AB94-511A2C0BB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E05C4E-6F76-43EC-9537-2BA7871BB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E9D28A-2FE1-4603-8AA2-209C2938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cap="none" dirty="0"/>
              <a:t>Chandra Observatory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D407F-3724-404E-95BE-F7F91F029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en-US" sz="1600"/>
              <a:t>Launched in July 23, 1999 by STS-93 </a:t>
            </a:r>
            <a:r>
              <a:rPr lang="en-US" sz="1600" i="1"/>
              <a:t>Columbia</a:t>
            </a:r>
          </a:p>
          <a:p>
            <a:r>
              <a:rPr lang="en-US" sz="1600"/>
              <a:t>Studies X-rays</a:t>
            </a:r>
          </a:p>
          <a:p>
            <a:pPr lvl="1"/>
            <a:r>
              <a:rPr lang="en-US" sz="1600"/>
              <a:t>Allows scientists to observe x-ray images from exotic environments </a:t>
            </a:r>
          </a:p>
          <a:p>
            <a:r>
              <a:rPr lang="en-US" sz="1600"/>
              <a:t>Helps scientists understand “…origin, evolution, and destiny of the universe.” (NASA)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2F267-2A92-4D83-B134-5954E3111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r="9674" b="-2"/>
          <a:stretch/>
        </p:blipFill>
        <p:spPr>
          <a:xfrm>
            <a:off x="4972699" y="746126"/>
            <a:ext cx="6533501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53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F679-B04A-4437-9BBA-A52EC12A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69073"/>
            <a:ext cx="8610600" cy="1293028"/>
          </a:xfrm>
        </p:spPr>
        <p:txBody>
          <a:bodyPr/>
          <a:lstStyle/>
          <a:p>
            <a:pPr algn="ctr"/>
            <a:r>
              <a:rPr lang="en-US" cap="none" dirty="0"/>
              <a:t>CXO Images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9E0F2D-98ED-45F4-A16B-767982C8C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34" y="1416523"/>
            <a:ext cx="4285082" cy="50013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0D01E1-3E11-4BD8-8D86-6D6DA93F42CB}"/>
              </a:ext>
            </a:extLst>
          </p:cNvPr>
          <p:cNvSpPr txBox="1"/>
          <p:nvPr/>
        </p:nvSpPr>
        <p:spPr>
          <a:xfrm>
            <a:off x="2291042" y="6430019"/>
            <a:ext cx="129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Cygnus OB2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3C44AD-FDB2-48B9-8D73-7D74D589A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40" y="1365486"/>
            <a:ext cx="5991225" cy="5001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2AFBBF-D1D5-4121-A19F-2FDD3F2405DA}"/>
              </a:ext>
            </a:extLst>
          </p:cNvPr>
          <p:cNvSpPr txBox="1"/>
          <p:nvPr/>
        </p:nvSpPr>
        <p:spPr>
          <a:xfrm>
            <a:off x="8055448" y="6438184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NGC 604</a:t>
            </a:r>
          </a:p>
        </p:txBody>
      </p:sp>
    </p:spTree>
    <p:extLst>
      <p:ext uri="{BB962C8B-B14F-4D97-AF65-F5344CB8AC3E}">
        <p14:creationId xmlns:p14="http://schemas.microsoft.com/office/powerpoint/2010/main" val="1834293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E41B83-C09C-4859-AB94-511A2C0BB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E05C4E-6F76-43EC-9537-2BA7871BB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AFC2CB-8598-48CF-9B52-B9D1AE17F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cap="none" dirty="0"/>
              <a:t>Fermi Space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EB8-5225-4CA4-BB84-DE213CFB4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en-US" sz="1600"/>
              <a:t>Launched June 11, 2008 via Delta II Heavy rocket</a:t>
            </a:r>
          </a:p>
          <a:p>
            <a:r>
              <a:rPr lang="en-US" sz="1600"/>
              <a:t>Gamma ray telescope</a:t>
            </a:r>
          </a:p>
          <a:p>
            <a:pPr lvl="1"/>
            <a:r>
              <a:rPr lang="en-US" sz="1600"/>
              <a:t>Highest-energy form of light</a:t>
            </a:r>
          </a:p>
          <a:p>
            <a:pPr lvl="1"/>
            <a:r>
              <a:rPr lang="en-US" sz="1600"/>
              <a:t>Answers questions about black holes, pulsars, cosmic rays, etc.</a:t>
            </a:r>
          </a:p>
          <a:p>
            <a:r>
              <a:rPr lang="en-US" sz="1600"/>
              <a:t>August 2013 extended its mission</a:t>
            </a:r>
          </a:p>
          <a:p>
            <a:pPr lvl="1"/>
            <a:r>
              <a:rPr lang="en-US" sz="1600"/>
              <a:t>Deeper study of high-energy cosmos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436E4-8B2B-4D97-B5A9-021124C42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180" b="-2"/>
          <a:stretch/>
        </p:blipFill>
        <p:spPr>
          <a:xfrm>
            <a:off x="4972699" y="746126"/>
            <a:ext cx="6533501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03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B841-6A7A-453C-B0BB-5C88BC939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/>
              <a:t>Fermi Image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985B0C-0E30-409E-A23C-4CCD25C7D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40" y="2193925"/>
            <a:ext cx="7150520" cy="40243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22FE8-54A1-4D6D-BB48-1385E4A9937F}"/>
              </a:ext>
            </a:extLst>
          </p:cNvPr>
          <p:cNvSpPr txBox="1"/>
          <p:nvPr/>
        </p:nvSpPr>
        <p:spPr>
          <a:xfrm>
            <a:off x="3122974" y="6332954"/>
            <a:ext cx="594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Entire sky at energies greater than 1 GeV from 5 years of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C00D8-7B07-4270-A30F-E468FABBD3BA}"/>
              </a:ext>
            </a:extLst>
          </p:cNvPr>
          <p:cNvSpPr txBox="1"/>
          <p:nvPr/>
        </p:nvSpPr>
        <p:spPr>
          <a:xfrm>
            <a:off x="10413508" y="4572000"/>
            <a:ext cx="13998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brighter colors indicate brighter gamma-ray sources</a:t>
            </a:r>
          </a:p>
        </p:txBody>
      </p:sp>
    </p:spTree>
    <p:extLst>
      <p:ext uri="{BB962C8B-B14F-4D97-AF65-F5344CB8AC3E}">
        <p14:creationId xmlns:p14="http://schemas.microsoft.com/office/powerpoint/2010/main" val="2933959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E41B83-C09C-4859-AB94-511A2C0BB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E05C4E-6F76-43EC-9537-2BA7871BB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715DC8-992D-41A9-8D3F-7AF7CE012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cap="none" dirty="0"/>
              <a:t>Spitzer Space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DFDB1-3E87-4506-8EF6-6FD7FEAF9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en-US" sz="1500" dirty="0"/>
              <a:t>Launched  August 25, 2003 via Delta II Heavy rocket</a:t>
            </a:r>
          </a:p>
          <a:p>
            <a:r>
              <a:rPr lang="en-US" sz="1500" dirty="0"/>
              <a:t>Final mission of NASA’s Great Observatories program</a:t>
            </a:r>
          </a:p>
          <a:p>
            <a:r>
              <a:rPr lang="en-US" sz="1500" dirty="0"/>
              <a:t>Detects infrared radiation</a:t>
            </a:r>
          </a:p>
          <a:p>
            <a:r>
              <a:rPr lang="en-US" sz="1500" dirty="0"/>
              <a:t>2 major components</a:t>
            </a:r>
          </a:p>
          <a:p>
            <a:pPr lvl="1"/>
            <a:r>
              <a:rPr lang="en-US" sz="1500" dirty="0"/>
              <a:t>Cryogenic Tube Assembly</a:t>
            </a:r>
          </a:p>
          <a:p>
            <a:pPr lvl="2"/>
            <a:r>
              <a:rPr lang="en-US" sz="1500" dirty="0"/>
              <a:t>85 cm telescope &amp; 3 scientific instruments</a:t>
            </a:r>
          </a:p>
          <a:p>
            <a:pPr lvl="1"/>
            <a:r>
              <a:rPr lang="en-US" sz="1500" dirty="0"/>
              <a:t>Spacecraft</a:t>
            </a:r>
          </a:p>
          <a:p>
            <a:pPr lvl="2"/>
            <a:r>
              <a:rPr lang="en-US" sz="1500" dirty="0"/>
              <a:t>Controls telescope, provides power, communicates data</a:t>
            </a:r>
          </a:p>
          <a:p>
            <a:r>
              <a:rPr lang="en-US" sz="1500" dirty="0"/>
              <a:t>Planned retirement: January 2020</a:t>
            </a:r>
          </a:p>
          <a:p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455895-D8AA-4FA9-9702-78D2ED0641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r="1" b="1"/>
          <a:stretch/>
        </p:blipFill>
        <p:spPr>
          <a:xfrm>
            <a:off x="4972699" y="746126"/>
            <a:ext cx="6533501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98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72BCA-5398-4D3E-9D59-C09FD54DD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72346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Spitzer Images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A699B0-B35E-4364-B7DA-B5D6E55F0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92368" y="2188845"/>
            <a:ext cx="6199632" cy="4024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71432-B8C3-4069-99E0-1D1789D7D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0" r="2" b="2"/>
          <a:stretch/>
        </p:blipFill>
        <p:spPr>
          <a:xfrm>
            <a:off x="135636" y="2188845"/>
            <a:ext cx="5742432" cy="4078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B7D38D-FFA5-484A-B791-35F1FD956B97}"/>
              </a:ext>
            </a:extLst>
          </p:cNvPr>
          <p:cNvSpPr txBox="1"/>
          <p:nvPr/>
        </p:nvSpPr>
        <p:spPr>
          <a:xfrm>
            <a:off x="841248" y="6372601"/>
            <a:ext cx="3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Cepheus C and B Region (IRAC only)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3F07D-6510-4F2B-B13B-14B858FC565B}"/>
              </a:ext>
            </a:extLst>
          </p:cNvPr>
          <p:cNvSpPr txBox="1"/>
          <p:nvPr/>
        </p:nvSpPr>
        <p:spPr>
          <a:xfrm>
            <a:off x="7081505" y="6372601"/>
            <a:ext cx="402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Cepheus C and B Region (IRAC and MIPS)</a:t>
            </a:r>
          </a:p>
        </p:txBody>
      </p:sp>
    </p:spTree>
    <p:extLst>
      <p:ext uri="{BB962C8B-B14F-4D97-AF65-F5344CB8AC3E}">
        <p14:creationId xmlns:p14="http://schemas.microsoft.com/office/powerpoint/2010/main" val="4202485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B671-27B6-44DB-AA4E-981985FC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Space telescopes</a:t>
            </a:r>
          </a:p>
        </p:txBody>
      </p:sp>
    </p:spTree>
    <p:extLst>
      <p:ext uri="{BB962C8B-B14F-4D97-AF65-F5344CB8AC3E}">
        <p14:creationId xmlns:p14="http://schemas.microsoft.com/office/powerpoint/2010/main" val="1245267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EB8E3C-4688-4346-A8CF-0DC1F1C9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cap="none" dirty="0"/>
              <a:t>James Webb Space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B6626-6BFA-4F52-9664-27B715FE7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en-US" sz="1600" dirty="0"/>
              <a:t>Will launch from Ariane 5 rocket in 2021</a:t>
            </a:r>
          </a:p>
          <a:p>
            <a:r>
              <a:rPr lang="en-US" sz="1600" dirty="0"/>
              <a:t>“study every phase in the history of our Universe.”</a:t>
            </a:r>
          </a:p>
          <a:p>
            <a:r>
              <a:rPr lang="en-US" sz="1600" dirty="0"/>
              <a:t>Hunt for signs of life of nearby alien planets</a:t>
            </a:r>
          </a:p>
          <a:p>
            <a:r>
              <a:rPr lang="en-US" sz="1600" dirty="0"/>
              <a:t>Primary mirror made of 18 separate segments</a:t>
            </a:r>
          </a:p>
          <a:p>
            <a:pPr lvl="1"/>
            <a:r>
              <a:rPr lang="en-US" sz="1600" dirty="0"/>
              <a:t>Unfold and adjust after launch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61917F-3AC8-4FFF-8EB4-E4CDF2DC3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99" y="1065010"/>
            <a:ext cx="6533501" cy="48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3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55970-7B53-4AF7-A5BB-653E9069D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1852"/>
            <a:ext cx="6354933" cy="1267288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/>
              <a:t>What is an Orbiting Telescope?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55936-FCFE-402B-8136-056B4CD4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54928"/>
            <a:ext cx="4516515" cy="3963757"/>
          </a:xfrm>
        </p:spPr>
        <p:txBody>
          <a:bodyPr/>
          <a:lstStyle/>
          <a:p>
            <a:r>
              <a:rPr lang="en-US" dirty="0"/>
              <a:t>Any telescope that is put into orbit around a planet </a:t>
            </a:r>
          </a:p>
          <a:p>
            <a:r>
              <a:rPr lang="en-US" dirty="0"/>
              <a:t>Also called a space telescope or observatory</a:t>
            </a:r>
          </a:p>
          <a:p>
            <a:r>
              <a:rPr lang="en-US" dirty="0"/>
              <a:t>Negates atmospheric interference that interferes with ground-based telescopes</a:t>
            </a:r>
          </a:p>
          <a:p>
            <a:pPr lvl="1"/>
            <a:r>
              <a:rPr lang="en-US" dirty="0"/>
              <a:t>No concern for weather, always dark &amp; clear, more wavelengths to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FE65F-5C4E-40A1-9541-DE15CCB0E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" b="24874"/>
          <a:stretch/>
        </p:blipFill>
        <p:spPr>
          <a:xfrm>
            <a:off x="6535500" y="1690242"/>
            <a:ext cx="4479779" cy="4420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F1254-9003-4304-BCE3-B0F4306B8EA2}"/>
              </a:ext>
            </a:extLst>
          </p:cNvPr>
          <p:cNvSpPr txBox="1"/>
          <p:nvPr/>
        </p:nvSpPr>
        <p:spPr>
          <a:xfrm>
            <a:off x="6659942" y="6218685"/>
            <a:ext cx="423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HST &amp; ISS Orbit Path</a:t>
            </a:r>
          </a:p>
        </p:txBody>
      </p:sp>
    </p:spTree>
    <p:extLst>
      <p:ext uri="{BB962C8B-B14F-4D97-AF65-F5344CB8AC3E}">
        <p14:creationId xmlns:p14="http://schemas.microsoft.com/office/powerpoint/2010/main" val="4282926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0F914-1DB6-465A-91AE-4AC1DCB77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7" y="108640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cap="none" dirty="0"/>
              <a:t>Large UV Optical Infrared Surveyor (LUVOIR)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C13AD-91F8-4FB1-9DC1-5DA49936C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2686603"/>
            <a:ext cx="3977639" cy="3854112"/>
          </a:xfrm>
        </p:spPr>
        <p:txBody>
          <a:bodyPr>
            <a:normAutofit/>
          </a:bodyPr>
          <a:lstStyle/>
          <a:p>
            <a:r>
              <a:rPr lang="en-US" sz="1600" dirty="0"/>
              <a:t>Concept for highly capable, multi-wavelength observatory</a:t>
            </a:r>
          </a:p>
          <a:p>
            <a:r>
              <a:rPr lang="en-US" sz="1600" dirty="0"/>
              <a:t>Goal of characterizing exoplanets</a:t>
            </a:r>
          </a:p>
          <a:p>
            <a:r>
              <a:rPr lang="en-US" sz="1600" dirty="0"/>
              <a:t>ECLIPS coronagraph blocks out starlight to reveal faint Earth-like planets</a:t>
            </a:r>
          </a:p>
          <a:p>
            <a:pPr lvl="1"/>
            <a:r>
              <a:rPr lang="en-US" sz="1600" dirty="0"/>
              <a:t>Learn about planet’s color, radii, atmosphere,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437DB-EA75-464D-AC29-03099FE60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99" y="1367184"/>
            <a:ext cx="6533501" cy="423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96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888A8-2578-4596-97F2-AFF0E3E8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8720" y="1320521"/>
            <a:ext cx="5133975" cy="1956637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/>
              <a:t>Habitable Exoplanet Observatory (</a:t>
            </a:r>
            <a:r>
              <a:rPr lang="en-US" sz="3200" cap="none" dirty="0" err="1"/>
              <a:t>HabEx</a:t>
            </a:r>
            <a:r>
              <a:rPr lang="en-US" sz="3200" cap="none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5B45D-3897-419D-9234-87994D0B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2" y="2929631"/>
            <a:ext cx="4542230" cy="3909229"/>
          </a:xfrm>
        </p:spPr>
        <p:txBody>
          <a:bodyPr>
            <a:normAutofit/>
          </a:bodyPr>
          <a:lstStyle/>
          <a:p>
            <a:r>
              <a:rPr lang="en-US" sz="1600" dirty="0"/>
              <a:t>Rough launch date: 2035</a:t>
            </a:r>
          </a:p>
          <a:p>
            <a:r>
              <a:rPr lang="en-US" sz="1600" dirty="0"/>
              <a:t>Concept for mission to directly image planetary systems</a:t>
            </a:r>
          </a:p>
          <a:p>
            <a:pPr lvl="1"/>
            <a:r>
              <a:rPr lang="en-US" sz="1600" dirty="0"/>
              <a:t>Primarily around sun-like stars</a:t>
            </a:r>
          </a:p>
          <a:p>
            <a:r>
              <a:rPr lang="en-US" sz="1600" dirty="0"/>
              <a:t>Main goal to directly image Earth-like planets</a:t>
            </a:r>
          </a:p>
          <a:p>
            <a:pPr lvl="1"/>
            <a:r>
              <a:rPr lang="en-US" sz="1600" dirty="0"/>
              <a:t>Search for signatures of habitability like water 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330C8-1D98-4064-9F7F-D891F1935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82" y="1837345"/>
            <a:ext cx="7592618" cy="34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9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D899D-BCA6-4B5A-83CA-E0AB1D2A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25" y="240498"/>
            <a:ext cx="8610600" cy="1293028"/>
          </a:xfrm>
        </p:spPr>
        <p:txBody>
          <a:bodyPr/>
          <a:lstStyle/>
          <a:p>
            <a:pPr algn="ctr"/>
            <a:r>
              <a:rPr lang="en-US" cap="none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AB6E-3DFD-48BA-9990-7327B9248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85" y="1278384"/>
            <a:ext cx="11833934" cy="5579616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https://www.nasa.gov/feature/goddard/2018/nasa-s-first-stellar-observatory-oao-2-turns-50</a:t>
            </a:r>
            <a:r>
              <a:rPr lang="en-US" dirty="0"/>
              <a:t> (OAO-1, OAO-2, OAO-3)</a:t>
            </a:r>
          </a:p>
          <a:p>
            <a:r>
              <a:rPr lang="en-US" dirty="0">
                <a:hlinkClick r:id="rId3"/>
              </a:rPr>
              <a:t>https://www.nasa.gov/directorates/heo/scan/images/history/December1968_2.html</a:t>
            </a:r>
            <a:r>
              <a:rPr lang="en-US" dirty="0"/>
              <a:t> (OAO-2)</a:t>
            </a:r>
          </a:p>
          <a:p>
            <a:r>
              <a:rPr lang="en-US" dirty="0">
                <a:hlinkClick r:id="rId4"/>
              </a:rPr>
              <a:t>https://www.space.com/6716-major-space-telescopes.html</a:t>
            </a:r>
            <a:endParaRPr lang="en-US" dirty="0"/>
          </a:p>
          <a:p>
            <a:r>
              <a:rPr lang="en-US" dirty="0">
                <a:hlinkClick r:id="rId5"/>
              </a:rPr>
              <a:t>https://www.nasa.gov/mission_pages/hubble/story/index.html</a:t>
            </a:r>
            <a:r>
              <a:rPr lang="en-US" dirty="0"/>
              <a:t> (HST + scope)</a:t>
            </a:r>
          </a:p>
          <a:p>
            <a:r>
              <a:rPr lang="en-US" dirty="0">
                <a:hlinkClick r:id="rId6"/>
              </a:rPr>
              <a:t>https://www.spacetelescope.org/images/archive/top100/</a:t>
            </a:r>
            <a:r>
              <a:rPr lang="en-US" dirty="0"/>
              <a:t> (HST images)</a:t>
            </a:r>
          </a:p>
          <a:p>
            <a:r>
              <a:rPr lang="en-US" dirty="0">
                <a:hlinkClick r:id="rId7"/>
              </a:rPr>
              <a:t>https://www.nasa.gov/mission_pages/chandra/astronomy/index.html</a:t>
            </a:r>
            <a:r>
              <a:rPr lang="en-US" dirty="0"/>
              <a:t> (X-ray)</a:t>
            </a:r>
          </a:p>
          <a:p>
            <a:r>
              <a:rPr lang="en-US" dirty="0">
                <a:hlinkClick r:id="rId8"/>
              </a:rPr>
              <a:t>https://twitter.com/nasahistory/status/502477778340438017</a:t>
            </a:r>
            <a:r>
              <a:rPr lang="en-US" dirty="0"/>
              <a:t> (X-ray drawing)</a:t>
            </a:r>
          </a:p>
          <a:p>
            <a:r>
              <a:rPr lang="en-US" dirty="0">
                <a:hlinkClick r:id="rId9"/>
              </a:rPr>
              <a:t>https://www.nasa.gov/mission_pages/chandra/images/20th_anniversary_gallery.html</a:t>
            </a:r>
            <a:r>
              <a:rPr lang="en-US" dirty="0"/>
              <a:t> (x-ray images)</a:t>
            </a:r>
          </a:p>
          <a:p>
            <a:r>
              <a:rPr lang="en-US" dirty="0">
                <a:hlinkClick r:id="rId10"/>
              </a:rPr>
              <a:t>https://www.nasa.gov/content/fermi/overview</a:t>
            </a:r>
            <a:r>
              <a:rPr lang="en-US" dirty="0"/>
              <a:t> (Fermi + images)</a:t>
            </a:r>
          </a:p>
          <a:p>
            <a:r>
              <a:rPr lang="en-US" dirty="0">
                <a:hlinkClick r:id="rId11"/>
              </a:rPr>
              <a:t>https://www.nasa.gov/mission_pages/spitzer/infrared/index.html</a:t>
            </a:r>
            <a:r>
              <a:rPr lang="en-US" dirty="0"/>
              <a:t> (Spitzer + scope)</a:t>
            </a:r>
          </a:p>
          <a:p>
            <a:r>
              <a:rPr lang="en-US" dirty="0">
                <a:hlinkClick r:id="rId12"/>
              </a:rPr>
              <a:t>https://www.jpl.nasa.gov/spaceimages/details.php?id=PIA23127</a:t>
            </a:r>
            <a:r>
              <a:rPr lang="en-US" dirty="0"/>
              <a:t> (Spitzer images)</a:t>
            </a:r>
          </a:p>
        </p:txBody>
      </p:sp>
    </p:spTree>
    <p:extLst>
      <p:ext uri="{BB962C8B-B14F-4D97-AF65-F5344CB8AC3E}">
        <p14:creationId xmlns:p14="http://schemas.microsoft.com/office/powerpoint/2010/main" val="104092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450A-B85C-43CD-B037-BD2DB82B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/>
              <a:t>References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A22CF-0169-47E4-A081-F5DA1BC44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https://jwst.nasa.gov/content/about/index.html</a:t>
            </a:r>
            <a:r>
              <a:rPr lang="en-US" dirty="0"/>
              <a:t> (James Webb)</a:t>
            </a:r>
          </a:p>
          <a:p>
            <a:r>
              <a:rPr lang="en-US" dirty="0">
                <a:hlinkClick r:id="rId3"/>
              </a:rPr>
              <a:t>https://www.jwst.nasa.gov/</a:t>
            </a:r>
            <a:r>
              <a:rPr lang="en-US" dirty="0"/>
              <a:t> (JWST image)</a:t>
            </a:r>
          </a:p>
          <a:p>
            <a:r>
              <a:rPr lang="en-US" dirty="0">
                <a:hlinkClick r:id="rId4"/>
              </a:rPr>
              <a:t>https://airandspace.si.edu/collection-objects/telescope-oao-iii-princeton-experiment-package-copernicus</a:t>
            </a:r>
            <a:r>
              <a:rPr lang="en-US" dirty="0"/>
              <a:t> (OAO-3)</a:t>
            </a:r>
          </a:p>
          <a:p>
            <a:r>
              <a:rPr lang="en-US" dirty="0">
                <a:hlinkClick r:id="rId5"/>
              </a:rPr>
              <a:t>https://www.jpl.nasa.gov/habex/</a:t>
            </a:r>
            <a:r>
              <a:rPr lang="en-US" dirty="0"/>
              <a:t> (</a:t>
            </a:r>
            <a:r>
              <a:rPr lang="en-US" dirty="0" err="1"/>
              <a:t>HabEx</a:t>
            </a:r>
            <a:r>
              <a:rPr lang="en-US" dirty="0"/>
              <a:t>)</a:t>
            </a:r>
          </a:p>
          <a:p>
            <a:r>
              <a:rPr lang="en-US" dirty="0">
                <a:hlinkClick r:id="rId6"/>
              </a:rPr>
              <a:t>https://asd.gsfc.nasa.gov/luvoir/</a:t>
            </a:r>
            <a:r>
              <a:rPr lang="en-US" dirty="0"/>
              <a:t> (LUVOIR)</a:t>
            </a:r>
          </a:p>
          <a:p>
            <a:r>
              <a:rPr lang="en-US" dirty="0">
                <a:hlinkClick r:id="rId7"/>
              </a:rPr>
              <a:t>https://www.semanticscholar.org/paper/The-Habitable-Exoplanet-Observatory-(HabEx)-Mission-Gaudi-Seager/90935edbc36b92ad14c5396f35d250b110e7a244/figure/13</a:t>
            </a:r>
            <a:r>
              <a:rPr lang="en-US" dirty="0"/>
              <a:t> (</a:t>
            </a:r>
            <a:r>
              <a:rPr lang="en-US" dirty="0" err="1"/>
              <a:t>HabEx</a:t>
            </a:r>
            <a:r>
              <a:rPr lang="en-US" dirty="0"/>
              <a:t> Image)</a:t>
            </a:r>
          </a:p>
          <a:p>
            <a:r>
              <a:rPr lang="en-US" dirty="0">
                <a:hlinkClick r:id="rId8"/>
              </a:rPr>
              <a:t>https://www.jpl.nasa.gov/habex/#science</a:t>
            </a:r>
            <a:r>
              <a:rPr lang="en-US" dirty="0"/>
              <a:t> (</a:t>
            </a:r>
            <a:r>
              <a:rPr lang="en-US" dirty="0" err="1"/>
              <a:t>HabEx</a:t>
            </a:r>
            <a:r>
              <a:rPr lang="en-US" dirty="0"/>
              <a:t> info)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2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23E48-24A7-4C15-96E5-B07E86D5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FIRST ORBITING TELESCOPES</a:t>
            </a:r>
          </a:p>
        </p:txBody>
      </p:sp>
    </p:spTree>
    <p:extLst>
      <p:ext uri="{BB962C8B-B14F-4D97-AF65-F5344CB8AC3E}">
        <p14:creationId xmlns:p14="http://schemas.microsoft.com/office/powerpoint/2010/main" val="46434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BA0ED-DE77-4CCF-83FE-7EF864B84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109" y="764373"/>
            <a:ext cx="9482091" cy="1293028"/>
          </a:xfrm>
        </p:spPr>
        <p:txBody>
          <a:bodyPr/>
          <a:lstStyle/>
          <a:p>
            <a:pPr algn="ctr"/>
            <a:r>
              <a:rPr lang="en-US" cap="none" dirty="0"/>
              <a:t>Orbiting Astronomical Observatory 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0A0B0-C060-4C78-952B-8B279AD1F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NASA ultraviolet telescopes</a:t>
            </a:r>
          </a:p>
          <a:p>
            <a:r>
              <a:rPr lang="en-US" dirty="0"/>
              <a:t>OAO-1 </a:t>
            </a:r>
          </a:p>
          <a:p>
            <a:pPr lvl="1"/>
            <a:r>
              <a:rPr lang="en-US" dirty="0"/>
              <a:t>first ultraviolet telescope launched into space, April 1966</a:t>
            </a:r>
          </a:p>
          <a:p>
            <a:pPr lvl="1"/>
            <a:r>
              <a:rPr lang="en-US" dirty="0"/>
              <a:t>Mission was terminated after 3 days (20 orbits)</a:t>
            </a:r>
          </a:p>
          <a:p>
            <a:pPr lvl="2"/>
            <a:r>
              <a:rPr lang="en-US" dirty="0"/>
              <a:t>High voltage arcing and battery depletion, instruments never fully worked</a:t>
            </a:r>
          </a:p>
          <a:p>
            <a:r>
              <a:rPr lang="en-US" dirty="0"/>
              <a:t>OAO-2 “Stargazer” was the first working telescope in space, launched on December 1968</a:t>
            </a:r>
          </a:p>
          <a:p>
            <a:r>
              <a:rPr lang="en-US" dirty="0"/>
              <a:t>The WEP (Wisconsin Experiment Package) experienced fewer problems</a:t>
            </a:r>
          </a:p>
          <a:p>
            <a:pPr lvl="1"/>
            <a:r>
              <a:rPr lang="en-US" dirty="0"/>
              <a:t>WEP is a suite consisting of 7 telescopes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389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09FE0B-29A3-4E81-A966-9073A742E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32" y="2193925"/>
            <a:ext cx="5363935" cy="402431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A76056-E56D-48F9-8C22-C332526EBA77}"/>
              </a:ext>
            </a:extLst>
          </p:cNvPr>
          <p:cNvSpPr txBox="1"/>
          <p:nvPr/>
        </p:nvSpPr>
        <p:spPr>
          <a:xfrm>
            <a:off x="5140320" y="6392754"/>
            <a:ext cx="191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OAO-2 “Stargazer”</a:t>
            </a:r>
          </a:p>
        </p:txBody>
      </p:sp>
    </p:spTree>
    <p:extLst>
      <p:ext uri="{BB962C8B-B14F-4D97-AF65-F5344CB8AC3E}">
        <p14:creationId xmlns:p14="http://schemas.microsoft.com/office/powerpoint/2010/main" val="107581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B8E41B83-C09C-4859-AB94-511A2C0BB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39E05C4E-6F76-43EC-9537-2BA7871BB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8ACFC3-84E2-42D3-8582-A7D3BEF85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cap="none" dirty="0"/>
              <a:t>OAO-3 “Copernicus”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0318E-A7C7-4B38-95FC-3685FF926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en-US" sz="1600" dirty="0"/>
              <a:t>Launched on August 1972</a:t>
            </a:r>
          </a:p>
          <a:p>
            <a:r>
              <a:rPr lang="en-US" sz="1600" dirty="0"/>
              <a:t>Primary optic: Ultraviolet telescope</a:t>
            </a:r>
          </a:p>
          <a:p>
            <a:r>
              <a:rPr lang="en-US" sz="1600" dirty="0"/>
              <a:t>Secondary optic: X-ray detectors</a:t>
            </a:r>
          </a:p>
          <a:p>
            <a:r>
              <a:rPr lang="en-US" sz="1600" dirty="0"/>
              <a:t> Used Princeton Experiment Package (PEP) instead of WEP</a:t>
            </a:r>
          </a:p>
          <a:p>
            <a:pPr lvl="1"/>
            <a:r>
              <a:rPr lang="en-US" sz="1400" dirty="0"/>
              <a:t>82 cm parabolic mirror</a:t>
            </a:r>
          </a:p>
          <a:p>
            <a:pPr lvl="1"/>
            <a:r>
              <a:rPr lang="en-US" sz="1400" dirty="0"/>
              <a:t>High-res spectrograph</a:t>
            </a:r>
          </a:p>
          <a:p>
            <a:r>
              <a:rPr lang="en-US" sz="1600" dirty="0"/>
              <a:t>Terminated in February 1981</a:t>
            </a:r>
          </a:p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005DBD-64D4-4B4F-BBBF-1C0BD79C8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r="10741" b="-2"/>
          <a:stretch/>
        </p:blipFill>
        <p:spPr>
          <a:xfrm>
            <a:off x="4972699" y="746126"/>
            <a:ext cx="6533501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1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F2156F-D4DA-47BE-A696-590DA627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02" y="2896663"/>
            <a:ext cx="10335396" cy="1064673"/>
          </a:xfrm>
        </p:spPr>
        <p:txBody>
          <a:bodyPr/>
          <a:lstStyle/>
          <a:p>
            <a:pPr algn="ctr"/>
            <a:r>
              <a:rPr lang="en-US" dirty="0"/>
              <a:t>MAJOR ORBITING TELESCOPES</a:t>
            </a:r>
          </a:p>
        </p:txBody>
      </p:sp>
    </p:spTree>
    <p:extLst>
      <p:ext uri="{BB962C8B-B14F-4D97-AF65-F5344CB8AC3E}">
        <p14:creationId xmlns:p14="http://schemas.microsoft.com/office/powerpoint/2010/main" val="946165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756FAA-B798-40D0-8EAC-B580A40FD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cap="none" dirty="0"/>
              <a:t>Hubble Space Telescope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082056-E063-4123-86E4-491C90A28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en-US" sz="1600" dirty="0"/>
              <a:t>Launched April 24, 1990</a:t>
            </a:r>
          </a:p>
          <a:p>
            <a:pPr lvl="1"/>
            <a:r>
              <a:rPr lang="en-US" sz="1600" dirty="0"/>
              <a:t>Deployed from STS-31 </a:t>
            </a:r>
            <a:r>
              <a:rPr lang="en-US" sz="1600" i="1" dirty="0"/>
              <a:t>Discovery</a:t>
            </a:r>
            <a:endParaRPr lang="en-US" sz="1600" dirty="0"/>
          </a:p>
          <a:p>
            <a:r>
              <a:rPr lang="en-US" sz="1600" dirty="0"/>
              <a:t>Visible light telescope</a:t>
            </a:r>
          </a:p>
          <a:p>
            <a:r>
              <a:rPr lang="en-US" sz="1600" dirty="0"/>
              <a:t>Low Earth Orbit</a:t>
            </a:r>
          </a:p>
          <a:p>
            <a:pPr lvl="1"/>
            <a:r>
              <a:rPr lang="en-US" sz="1600" dirty="0"/>
              <a:t>Altitude of 340 miles</a:t>
            </a:r>
          </a:p>
          <a:p>
            <a:pPr lvl="1"/>
            <a:r>
              <a:rPr lang="en-US" sz="1600" dirty="0"/>
              <a:t>1 orbit = 95 minutes</a:t>
            </a:r>
          </a:p>
          <a:p>
            <a:r>
              <a:rPr lang="en-US" sz="1600" dirty="0"/>
              <a:t>Transmits about 19 GB per week</a:t>
            </a:r>
          </a:p>
          <a:p>
            <a:pPr lvl="1"/>
            <a:r>
              <a:rPr lang="en-US" sz="1600" dirty="0"/>
              <a:t>Total archive is 150 TB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3BD06-BEBC-4157-9A25-248C98DA2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11855"/>
          <a:stretch/>
        </p:blipFill>
        <p:spPr>
          <a:xfrm>
            <a:off x="5225895" y="746126"/>
            <a:ext cx="6027109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54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C6EBF-50E9-488F-BE56-B03E38EB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709309"/>
            <a:ext cx="8610600" cy="1293028"/>
          </a:xfrm>
        </p:spPr>
        <p:txBody>
          <a:bodyPr/>
          <a:lstStyle/>
          <a:p>
            <a:pPr algn="ctr"/>
            <a:r>
              <a:rPr lang="en-US" cap="none" dirty="0"/>
              <a:t>HST Images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4A093E-59B6-4ACA-921E-8FEA72BD0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8341"/>
            <a:ext cx="5438775" cy="43510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C92F77-7C6F-4D97-ADEA-49F24B0CD331}"/>
              </a:ext>
            </a:extLst>
          </p:cNvPr>
          <p:cNvSpPr txBox="1"/>
          <p:nvPr/>
        </p:nvSpPr>
        <p:spPr>
          <a:xfrm>
            <a:off x="6856645" y="6488668"/>
            <a:ext cx="391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Bubble Nebula – 26</a:t>
            </a:r>
            <a:r>
              <a:rPr lang="en-US" baseline="30000" dirty="0"/>
              <a:t>th</a:t>
            </a:r>
            <a:r>
              <a:rPr lang="en-US" dirty="0"/>
              <a:t> anniversary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C2206-A538-4B05-9CE7-A21135797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788341"/>
            <a:ext cx="5807408" cy="43510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39AEE5-2611-4531-8157-D9B866361BC9}"/>
              </a:ext>
            </a:extLst>
          </p:cNvPr>
          <p:cNvSpPr txBox="1"/>
          <p:nvPr/>
        </p:nvSpPr>
        <p:spPr>
          <a:xfrm>
            <a:off x="758472" y="6488668"/>
            <a:ext cx="450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Westerlund</a:t>
            </a:r>
            <a:r>
              <a:rPr lang="en-US" dirty="0"/>
              <a:t> 2 Cluster – 25</a:t>
            </a:r>
            <a:r>
              <a:rPr lang="en-US" baseline="30000" dirty="0"/>
              <a:t>th</a:t>
            </a:r>
            <a:r>
              <a:rPr lang="en-US" dirty="0"/>
              <a:t> anniversary image</a:t>
            </a:r>
          </a:p>
        </p:txBody>
      </p:sp>
    </p:spTree>
    <p:extLst>
      <p:ext uri="{BB962C8B-B14F-4D97-AF65-F5344CB8AC3E}">
        <p14:creationId xmlns:p14="http://schemas.microsoft.com/office/powerpoint/2010/main" val="49560640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5902</TotalTime>
  <Words>939</Words>
  <Application>Microsoft Office PowerPoint</Application>
  <PresentationFormat>Widescreen</PresentationFormat>
  <Paragraphs>117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Century Gothic</vt:lpstr>
      <vt:lpstr>Vapor Trail</vt:lpstr>
      <vt:lpstr>Orbiting Telescopes</vt:lpstr>
      <vt:lpstr>What is an Orbiting Telescope?</vt:lpstr>
      <vt:lpstr>FIRST ORBITING TELESCOPES</vt:lpstr>
      <vt:lpstr>Orbiting Astronomical Observatory Missions</vt:lpstr>
      <vt:lpstr>PowerPoint Presentation</vt:lpstr>
      <vt:lpstr>OAO-3 “Copernicus” </vt:lpstr>
      <vt:lpstr>MAJOR ORBITING TELESCOPES</vt:lpstr>
      <vt:lpstr>Hubble Space Telescope</vt:lpstr>
      <vt:lpstr>HST Images</vt:lpstr>
      <vt:lpstr>Initial Problem with HST</vt:lpstr>
      <vt:lpstr>Before and After Repairs</vt:lpstr>
      <vt:lpstr>Chandra Observatory</vt:lpstr>
      <vt:lpstr>CXO Images</vt:lpstr>
      <vt:lpstr>Fermi Space Telescope</vt:lpstr>
      <vt:lpstr>Fermi Image</vt:lpstr>
      <vt:lpstr>Spitzer Space Telescope</vt:lpstr>
      <vt:lpstr>Spitzer Images</vt:lpstr>
      <vt:lpstr>Future Space telescopes</vt:lpstr>
      <vt:lpstr>James Webb Space Telescope</vt:lpstr>
      <vt:lpstr>Large UV Optical Infrared Surveyor (LUVOIR)</vt:lpstr>
      <vt:lpstr>Habitable Exoplanet Observatory (HabEx)</vt:lpstr>
      <vt:lpstr>References</vt:lpstr>
      <vt:lpstr>References Part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Orbiting Telescopes</dc:title>
  <dc:creator>Aymon Klem</dc:creator>
  <cp:lastModifiedBy>Lulay, Kenneth</cp:lastModifiedBy>
  <cp:revision>6</cp:revision>
  <dcterms:created xsi:type="dcterms:W3CDTF">2019-11-08T05:34:00Z</dcterms:created>
  <dcterms:modified xsi:type="dcterms:W3CDTF">2019-11-12T23:13:17Z</dcterms:modified>
</cp:coreProperties>
</file>