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68" r:id="rId4"/>
    <p:sldId id="269" r:id="rId5"/>
    <p:sldId id="266" r:id="rId6"/>
    <p:sldId id="259" r:id="rId7"/>
    <p:sldId id="267" r:id="rId8"/>
    <p:sldId id="264" r:id="rId9"/>
    <p:sldId id="262" r:id="rId10"/>
    <p:sldId id="263" r:id="rId11"/>
    <p:sldId id="26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2066" autoAdjust="0"/>
  </p:normalViewPr>
  <p:slideViewPr>
    <p:cSldViewPr snapToGrid="0">
      <p:cViewPr varScale="1">
        <p:scale>
          <a:sx n="70" d="100"/>
          <a:sy n="70" d="100"/>
        </p:scale>
        <p:origin x="116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61215-34DD-42F7-8127-478623FF8C92}" type="datetimeFigureOut">
              <a:rPr lang="en-US" smtClean="0"/>
              <a:t>10/28/2019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0AF4E-E1E3-4277-85F9-69D212FB94EE}" type="slidenum">
              <a:rPr lang="en-US" smtClean="0"/>
              <a:t>‹#›</a:t>
            </a:fld>
            <a:endParaRPr lang="en-US"/>
          </a:p>
        </p:txBody>
      </p:sp>
    </p:spTree>
    <p:extLst>
      <p:ext uri="{BB962C8B-B14F-4D97-AF65-F5344CB8AC3E}">
        <p14:creationId xmlns:p14="http://schemas.microsoft.com/office/powerpoint/2010/main" val="2085806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-Planetary nebula are a type of emission nebula, expanding ionized gas that is emitted from late red giant stars</a:t>
            </a:r>
          </a:p>
          <a:p>
            <a:r>
              <a:rPr lang="en-US" dirty="0"/>
              <a:t>-The name is a misnomer as they do not deal with the formation of planets or exoplanets. The name is thought to be from the spherical shape of the nebula </a:t>
            </a:r>
          </a:p>
          <a:p>
            <a:r>
              <a:rPr lang="en-US" dirty="0"/>
              <a:t>-Possibly coined by William Herschel after the discovery of Uranus </a:t>
            </a:r>
          </a:p>
          <a:p>
            <a:r>
              <a:rPr lang="en-US" dirty="0"/>
              <a:t>-All planetary nebula are formed from the gasses emitted from late stars, as the nuclear fusion stops at the core, the star will eject its outer envelope. The hot core of the star then ionizes the surrounding cloud.</a:t>
            </a:r>
          </a:p>
          <a:p>
            <a:r>
              <a:rPr lang="en-US" dirty="0"/>
              <a:t>-All are relatively short lived, lasting only a few tens of thousands of years until it dissipates into the surrounding space.</a:t>
            </a:r>
          </a:p>
          <a:p>
            <a:r>
              <a:rPr lang="en-US" dirty="0"/>
              <a:t>-Research suggests that our sun has the possibility of forming a planetary nebula prior to death but it is still in question </a:t>
            </a:r>
          </a:p>
        </p:txBody>
      </p:sp>
      <p:sp>
        <p:nvSpPr>
          <p:cNvPr id="4" name="Slide Number Placeholder 3"/>
          <p:cNvSpPr>
            <a:spLocks noGrp="1"/>
          </p:cNvSpPr>
          <p:nvPr>
            <p:ph type="sldNum" sz="quarter" idx="5"/>
          </p:nvPr>
        </p:nvSpPr>
        <p:spPr/>
        <p:txBody>
          <a:bodyPr/>
          <a:lstStyle/>
          <a:p>
            <a:fld id="{D880AF4E-E1E3-4277-85F9-69D212FB94EE}" type="slidenum">
              <a:rPr lang="en-US" smtClean="0"/>
              <a:t>2</a:t>
            </a:fld>
            <a:endParaRPr lang="en-US"/>
          </a:p>
        </p:txBody>
      </p:sp>
    </p:spTree>
    <p:extLst>
      <p:ext uri="{BB962C8B-B14F-4D97-AF65-F5344CB8AC3E}">
        <p14:creationId xmlns:p14="http://schemas.microsoft.com/office/powerpoint/2010/main" val="2661091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 composition of dispersed gas, these nebula are typically hard to spot and cannot be seen with the naked eye</a:t>
            </a:r>
          </a:p>
          <a:p>
            <a:r>
              <a:rPr lang="en-US" dirty="0"/>
              <a:t>-They are considered rare due to the short life span (out of ~200 billion stars there are about 3000 planetary nebula)</a:t>
            </a:r>
          </a:p>
          <a:p>
            <a:pPr marL="0" indent="0">
              <a:buFontTx/>
              <a:buNone/>
            </a:pPr>
            <a:r>
              <a:rPr lang="en-US" dirty="0"/>
              <a:t>-The only way to determine if what you are observing is a planetary nebula is to use a filter that filters ionized oxygen. The nebula should become brighter when the filter is added. </a:t>
            </a:r>
          </a:p>
          <a:p>
            <a:pPr marL="0" indent="0">
              <a:buFontTx/>
              <a:buNone/>
            </a:pPr>
            <a:r>
              <a:rPr lang="en-US" dirty="0"/>
              <a:t>-Given that they are so dim most require much larger telescopes or greater magnification that what we are designing for. </a:t>
            </a:r>
          </a:p>
          <a:p>
            <a:pPr marL="0" indent="0">
              <a:buFontTx/>
              <a:buNone/>
            </a:pPr>
            <a:r>
              <a:rPr lang="en-US" dirty="0"/>
              <a:t>-Two exceptions are the nebula I am going to discuss next.</a:t>
            </a:r>
          </a:p>
          <a:p>
            <a:endParaRPr lang="en-US" dirty="0"/>
          </a:p>
        </p:txBody>
      </p:sp>
      <p:sp>
        <p:nvSpPr>
          <p:cNvPr id="4" name="Slide Number Placeholder 3"/>
          <p:cNvSpPr>
            <a:spLocks noGrp="1"/>
          </p:cNvSpPr>
          <p:nvPr>
            <p:ph type="sldNum" sz="quarter" idx="5"/>
          </p:nvPr>
        </p:nvSpPr>
        <p:spPr/>
        <p:txBody>
          <a:bodyPr/>
          <a:lstStyle/>
          <a:p>
            <a:fld id="{D880AF4E-E1E3-4277-85F9-69D212FB94EE}" type="slidenum">
              <a:rPr lang="en-US" smtClean="0"/>
              <a:t>3</a:t>
            </a:fld>
            <a:endParaRPr lang="en-US"/>
          </a:p>
        </p:txBody>
      </p:sp>
    </p:spTree>
    <p:extLst>
      <p:ext uri="{BB962C8B-B14F-4D97-AF65-F5344CB8AC3E}">
        <p14:creationId xmlns:p14="http://schemas.microsoft.com/office/powerpoint/2010/main" val="2314231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be referencing the summer triangle in this presentation for the locations of the planetary nebula I will be discussing.  This image shows the 3 stars that comprise the triangle and the constellations closest to it. </a:t>
            </a:r>
          </a:p>
        </p:txBody>
      </p:sp>
      <p:sp>
        <p:nvSpPr>
          <p:cNvPr id="4" name="Slide Number Placeholder 3"/>
          <p:cNvSpPr>
            <a:spLocks noGrp="1"/>
          </p:cNvSpPr>
          <p:nvPr>
            <p:ph type="sldNum" sz="quarter" idx="5"/>
          </p:nvPr>
        </p:nvSpPr>
        <p:spPr/>
        <p:txBody>
          <a:bodyPr/>
          <a:lstStyle/>
          <a:p>
            <a:fld id="{D880AF4E-E1E3-4277-85F9-69D212FB94EE}" type="slidenum">
              <a:rPr lang="en-US" smtClean="0"/>
              <a:t>4</a:t>
            </a:fld>
            <a:endParaRPr lang="en-US"/>
          </a:p>
        </p:txBody>
      </p:sp>
    </p:spTree>
    <p:extLst>
      <p:ext uri="{BB962C8B-B14F-4D97-AF65-F5344CB8AC3E}">
        <p14:creationId xmlns:p14="http://schemas.microsoft.com/office/powerpoint/2010/main" val="1485835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0AF4E-E1E3-4277-85F9-69D212FB94EE}" type="slidenum">
              <a:rPr lang="en-US" smtClean="0"/>
              <a:t>5</a:t>
            </a:fld>
            <a:endParaRPr lang="en-US"/>
          </a:p>
        </p:txBody>
      </p:sp>
    </p:spTree>
    <p:extLst>
      <p:ext uri="{BB962C8B-B14F-4D97-AF65-F5344CB8AC3E}">
        <p14:creationId xmlns:p14="http://schemas.microsoft.com/office/powerpoint/2010/main" val="676783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-dumbbell nebula was the first planetary nebula discovered by Charles Messier in 1764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-Named by John Herschel in 1828 </a:t>
            </a:r>
          </a:p>
          <a:p>
            <a:r>
              <a:rPr lang="en-US" dirty="0"/>
              <a:t>-About 1,200 light years away within the constellation Vulpecula (the Fox)</a:t>
            </a:r>
          </a:p>
          <a:p>
            <a:r>
              <a:rPr lang="en-US" dirty="0"/>
              <a:t>-Unfortunately the nebula appears only white even in larger telescopes, but details can be seen through color astrophotography. </a:t>
            </a:r>
          </a:p>
          <a:p>
            <a:r>
              <a:rPr lang="en-US" dirty="0"/>
              <a:t>-Best seen during the summer months and is within the summer triangle.</a:t>
            </a:r>
          </a:p>
          <a:p>
            <a:r>
              <a:rPr lang="en-US" dirty="0"/>
              <a:t>-Apparent size is 8 by 5.6 arcminutes and a brightness magnitude of 7.5 second brightest planetary nebula in the sky </a:t>
            </a:r>
          </a:p>
          <a:p>
            <a:r>
              <a:rPr lang="en-US" dirty="0"/>
              <a:t>-This is also one of the four planetary nebula that was catalogued by Charles messier along with the little dumbbell, ring, and owl nebula. </a:t>
            </a:r>
          </a:p>
        </p:txBody>
      </p:sp>
      <p:sp>
        <p:nvSpPr>
          <p:cNvPr id="4" name="Slide Number Placeholder 3"/>
          <p:cNvSpPr>
            <a:spLocks noGrp="1"/>
          </p:cNvSpPr>
          <p:nvPr>
            <p:ph type="sldNum" sz="quarter" idx="5"/>
          </p:nvPr>
        </p:nvSpPr>
        <p:spPr/>
        <p:txBody>
          <a:bodyPr/>
          <a:lstStyle/>
          <a:p>
            <a:fld id="{D880AF4E-E1E3-4277-85F9-69D212FB94EE}" type="slidenum">
              <a:rPr lang="en-US" smtClean="0"/>
              <a:t>6</a:t>
            </a:fld>
            <a:endParaRPr lang="en-US"/>
          </a:p>
        </p:txBody>
      </p:sp>
    </p:spTree>
    <p:extLst>
      <p:ext uri="{BB962C8B-B14F-4D97-AF65-F5344CB8AC3E}">
        <p14:creationId xmlns:p14="http://schemas.microsoft.com/office/powerpoint/2010/main" val="1974465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-Comprised from the glowing remains from a sun like star </a:t>
            </a:r>
          </a:p>
          <a:p>
            <a:r>
              <a:rPr lang="en-US" dirty="0"/>
              <a:t>-Nebula is tilted toward earth so that the ring is visible from earth </a:t>
            </a:r>
          </a:p>
          <a:p>
            <a:r>
              <a:rPr lang="en-US" dirty="0"/>
              <a:t>-Best seen in 8in or larger telescopes, to small to be resolved by small binoculars</a:t>
            </a:r>
          </a:p>
          <a:p>
            <a:r>
              <a:rPr lang="en-US" dirty="0"/>
              <a:t>-about 2000 </a:t>
            </a:r>
            <a:r>
              <a:rPr lang="en-US" dirty="0" err="1"/>
              <a:t>ly</a:t>
            </a:r>
            <a:r>
              <a:rPr lang="en-US" dirty="0"/>
              <a:t> away within the constellation Lyra</a:t>
            </a:r>
          </a:p>
          <a:p>
            <a:r>
              <a:rPr lang="en-US" dirty="0"/>
              <a:t>-Apparent size of 1.4 by 1 arcminute and an apparent brightness of 8.8 (dimmer that Dumbbell)</a:t>
            </a:r>
          </a:p>
          <a:p>
            <a:r>
              <a:rPr lang="en-US" dirty="0"/>
              <a:t>-Can be seen south of Vega, the brightest star in Lyra and one of the stars in the summer triangle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-Elements such as ionized oxygen, molecular nitrogen, molecular sulfur and helium </a:t>
            </a:r>
          </a:p>
          <a:p>
            <a:endParaRPr lang="en-US" dirty="0"/>
          </a:p>
        </p:txBody>
      </p:sp>
      <p:sp>
        <p:nvSpPr>
          <p:cNvPr id="4" name="Slide Number Placeholder 3"/>
          <p:cNvSpPr>
            <a:spLocks noGrp="1"/>
          </p:cNvSpPr>
          <p:nvPr>
            <p:ph type="sldNum" sz="quarter" idx="5"/>
          </p:nvPr>
        </p:nvSpPr>
        <p:spPr/>
        <p:txBody>
          <a:bodyPr/>
          <a:lstStyle/>
          <a:p>
            <a:fld id="{D880AF4E-E1E3-4277-85F9-69D212FB94EE}" type="slidenum">
              <a:rPr lang="en-US" smtClean="0"/>
              <a:t>9</a:t>
            </a:fld>
            <a:endParaRPr lang="en-US"/>
          </a:p>
        </p:txBody>
      </p:sp>
    </p:spTree>
    <p:extLst>
      <p:ext uri="{BB962C8B-B14F-4D97-AF65-F5344CB8AC3E}">
        <p14:creationId xmlns:p14="http://schemas.microsoft.com/office/powerpoint/2010/main" val="931256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0AF4E-E1E3-4277-85F9-69D212FB94EE}" type="slidenum">
              <a:rPr lang="en-US" smtClean="0"/>
              <a:t>10</a:t>
            </a:fld>
            <a:endParaRPr lang="en-US"/>
          </a:p>
        </p:txBody>
      </p:sp>
    </p:spTree>
    <p:extLst>
      <p:ext uri="{BB962C8B-B14F-4D97-AF65-F5344CB8AC3E}">
        <p14:creationId xmlns:p14="http://schemas.microsoft.com/office/powerpoint/2010/main" val="81853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EC5D6B1E-3C4C-40B0-9550-DE27B916C1DD}" type="datetimeFigureOut">
              <a:rPr lang="en-US" smtClean="0"/>
              <a:t>10/28/2019</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12B50037-7F50-4C39-B150-FE4630281D24}" type="slidenum">
              <a:rPr lang="en-US" smtClean="0"/>
              <a:t>‹#›</a:t>
            </a:fld>
            <a:endParaRPr lang="en-US"/>
          </a:p>
        </p:txBody>
      </p:sp>
    </p:spTree>
    <p:extLst>
      <p:ext uri="{BB962C8B-B14F-4D97-AF65-F5344CB8AC3E}">
        <p14:creationId xmlns:p14="http://schemas.microsoft.com/office/powerpoint/2010/main" val="208509756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5D6B1E-3C4C-40B0-9550-DE27B916C1DD}"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50037-7F50-4C39-B150-FE4630281D24}" type="slidenum">
              <a:rPr lang="en-US" smtClean="0"/>
              <a:t>‹#›</a:t>
            </a:fld>
            <a:endParaRPr lang="en-US"/>
          </a:p>
        </p:txBody>
      </p:sp>
    </p:spTree>
    <p:extLst>
      <p:ext uri="{BB962C8B-B14F-4D97-AF65-F5344CB8AC3E}">
        <p14:creationId xmlns:p14="http://schemas.microsoft.com/office/powerpoint/2010/main" val="230703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5D6B1E-3C4C-40B0-9550-DE27B916C1DD}"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50037-7F50-4C39-B150-FE4630281D24}" type="slidenum">
              <a:rPr lang="en-US" smtClean="0"/>
              <a:t>‹#›</a:t>
            </a:fld>
            <a:endParaRPr lang="en-US"/>
          </a:p>
        </p:txBody>
      </p:sp>
    </p:spTree>
    <p:extLst>
      <p:ext uri="{BB962C8B-B14F-4D97-AF65-F5344CB8AC3E}">
        <p14:creationId xmlns:p14="http://schemas.microsoft.com/office/powerpoint/2010/main" val="1009352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5D6B1E-3C4C-40B0-9550-DE27B916C1DD}"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50037-7F50-4C39-B150-FE4630281D24}" type="slidenum">
              <a:rPr lang="en-US" smtClean="0"/>
              <a:t>‹#›</a:t>
            </a:fld>
            <a:endParaRPr lang="en-US"/>
          </a:p>
        </p:txBody>
      </p:sp>
    </p:spTree>
    <p:extLst>
      <p:ext uri="{BB962C8B-B14F-4D97-AF65-F5344CB8AC3E}">
        <p14:creationId xmlns:p14="http://schemas.microsoft.com/office/powerpoint/2010/main" val="2431414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5D6B1E-3C4C-40B0-9550-DE27B916C1DD}"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50037-7F50-4C39-B150-FE4630281D24}" type="slidenum">
              <a:rPr lang="en-US" smtClean="0"/>
              <a:t>‹#›</a:t>
            </a:fld>
            <a:endParaRPr lang="en-US"/>
          </a:p>
        </p:txBody>
      </p:sp>
    </p:spTree>
    <p:extLst>
      <p:ext uri="{BB962C8B-B14F-4D97-AF65-F5344CB8AC3E}">
        <p14:creationId xmlns:p14="http://schemas.microsoft.com/office/powerpoint/2010/main" val="466842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5D6B1E-3C4C-40B0-9550-DE27B916C1DD}"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50037-7F50-4C39-B150-FE4630281D24}" type="slidenum">
              <a:rPr lang="en-US" smtClean="0"/>
              <a:t>‹#›</a:t>
            </a:fld>
            <a:endParaRPr lang="en-US"/>
          </a:p>
        </p:txBody>
      </p:sp>
    </p:spTree>
    <p:extLst>
      <p:ext uri="{BB962C8B-B14F-4D97-AF65-F5344CB8AC3E}">
        <p14:creationId xmlns:p14="http://schemas.microsoft.com/office/powerpoint/2010/main" val="1840703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5D6B1E-3C4C-40B0-9550-DE27B916C1DD}"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50037-7F50-4C39-B150-FE4630281D24}" type="slidenum">
              <a:rPr lang="en-US" smtClean="0"/>
              <a:t>‹#›</a:t>
            </a:fld>
            <a:endParaRPr lang="en-US"/>
          </a:p>
        </p:txBody>
      </p:sp>
    </p:spTree>
    <p:extLst>
      <p:ext uri="{BB962C8B-B14F-4D97-AF65-F5344CB8AC3E}">
        <p14:creationId xmlns:p14="http://schemas.microsoft.com/office/powerpoint/2010/main" val="3977662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5D6B1E-3C4C-40B0-9550-DE27B916C1DD}"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50037-7F50-4C39-B150-FE4630281D24}"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419136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5D6B1E-3C4C-40B0-9550-DE27B916C1DD}"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50037-7F50-4C39-B150-FE4630281D24}" type="slidenum">
              <a:rPr lang="en-US" smtClean="0"/>
              <a:t>‹#›</a:t>
            </a:fld>
            <a:endParaRPr lang="en-US"/>
          </a:p>
        </p:txBody>
      </p:sp>
    </p:spTree>
    <p:extLst>
      <p:ext uri="{BB962C8B-B14F-4D97-AF65-F5344CB8AC3E}">
        <p14:creationId xmlns:p14="http://schemas.microsoft.com/office/powerpoint/2010/main" val="2696901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5D6B1E-3C4C-40B0-9550-DE27B916C1DD}"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50037-7F50-4C39-B150-FE4630281D24}" type="slidenum">
              <a:rPr lang="en-US" smtClean="0"/>
              <a:t>‹#›</a:t>
            </a:fld>
            <a:endParaRPr lang="en-US"/>
          </a:p>
        </p:txBody>
      </p:sp>
    </p:spTree>
    <p:extLst>
      <p:ext uri="{BB962C8B-B14F-4D97-AF65-F5344CB8AC3E}">
        <p14:creationId xmlns:p14="http://schemas.microsoft.com/office/powerpoint/2010/main" val="1379950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5D6B1E-3C4C-40B0-9550-DE27B916C1DD}"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50037-7F50-4C39-B150-FE4630281D24}" type="slidenum">
              <a:rPr lang="en-US" smtClean="0"/>
              <a:t>‹#›</a:t>
            </a:fld>
            <a:endParaRPr lang="en-US"/>
          </a:p>
        </p:txBody>
      </p:sp>
    </p:spTree>
    <p:extLst>
      <p:ext uri="{BB962C8B-B14F-4D97-AF65-F5344CB8AC3E}">
        <p14:creationId xmlns:p14="http://schemas.microsoft.com/office/powerpoint/2010/main" val="971596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5D6B1E-3C4C-40B0-9550-DE27B916C1DD}"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50037-7F50-4C39-B150-FE4630281D24}" type="slidenum">
              <a:rPr lang="en-US" smtClean="0"/>
              <a:t>‹#›</a:t>
            </a:fld>
            <a:endParaRPr lang="en-US"/>
          </a:p>
        </p:txBody>
      </p:sp>
    </p:spTree>
    <p:extLst>
      <p:ext uri="{BB962C8B-B14F-4D97-AF65-F5344CB8AC3E}">
        <p14:creationId xmlns:p14="http://schemas.microsoft.com/office/powerpoint/2010/main" val="138122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5D6B1E-3C4C-40B0-9550-DE27B916C1DD}" type="datetimeFigureOut">
              <a:rPr lang="en-US" smtClean="0"/>
              <a:t>10/28/2019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B50037-7F50-4C39-B150-FE4630281D24}" type="slidenum">
              <a:rPr lang="en-US" smtClean="0"/>
              <a:t>‹#›</a:t>
            </a:fld>
            <a:endParaRPr lang="en-US"/>
          </a:p>
        </p:txBody>
      </p:sp>
    </p:spTree>
    <p:extLst>
      <p:ext uri="{BB962C8B-B14F-4D97-AF65-F5344CB8AC3E}">
        <p14:creationId xmlns:p14="http://schemas.microsoft.com/office/powerpoint/2010/main" val="3260722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5D6B1E-3C4C-40B0-9550-DE27B916C1DD}" type="datetimeFigureOut">
              <a:rPr lang="en-US" smtClean="0"/>
              <a:t>10/28/2019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B50037-7F50-4C39-B150-FE4630281D24}" type="slidenum">
              <a:rPr lang="en-US" smtClean="0"/>
              <a:t>‹#›</a:t>
            </a:fld>
            <a:endParaRPr lang="en-US"/>
          </a:p>
        </p:txBody>
      </p:sp>
    </p:spTree>
    <p:extLst>
      <p:ext uri="{BB962C8B-B14F-4D97-AF65-F5344CB8AC3E}">
        <p14:creationId xmlns:p14="http://schemas.microsoft.com/office/powerpoint/2010/main" val="1906438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EC5D6B1E-3C4C-40B0-9550-DE27B916C1DD}" type="datetimeFigureOut">
              <a:rPr lang="en-US" smtClean="0"/>
              <a:t>10/28/2019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B50037-7F50-4C39-B150-FE4630281D24}" type="slidenum">
              <a:rPr lang="en-US" smtClean="0"/>
              <a:t>‹#›</a:t>
            </a:fld>
            <a:endParaRPr lang="en-US"/>
          </a:p>
        </p:txBody>
      </p:sp>
    </p:spTree>
    <p:extLst>
      <p:ext uri="{BB962C8B-B14F-4D97-AF65-F5344CB8AC3E}">
        <p14:creationId xmlns:p14="http://schemas.microsoft.com/office/powerpoint/2010/main" val="116463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5D6B1E-3C4C-40B0-9550-DE27B916C1DD}"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50037-7F50-4C39-B150-FE4630281D24}" type="slidenum">
              <a:rPr lang="en-US" smtClean="0"/>
              <a:t>‹#›</a:t>
            </a:fld>
            <a:endParaRPr lang="en-US"/>
          </a:p>
        </p:txBody>
      </p:sp>
    </p:spTree>
    <p:extLst>
      <p:ext uri="{BB962C8B-B14F-4D97-AF65-F5344CB8AC3E}">
        <p14:creationId xmlns:p14="http://schemas.microsoft.com/office/powerpoint/2010/main" val="1496959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5D6B1E-3C4C-40B0-9550-DE27B916C1DD}"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50037-7F50-4C39-B150-FE4630281D24}" type="slidenum">
              <a:rPr lang="en-US" smtClean="0"/>
              <a:t>‹#›</a:t>
            </a:fld>
            <a:endParaRPr lang="en-US"/>
          </a:p>
        </p:txBody>
      </p:sp>
    </p:spTree>
    <p:extLst>
      <p:ext uri="{BB962C8B-B14F-4D97-AF65-F5344CB8AC3E}">
        <p14:creationId xmlns:p14="http://schemas.microsoft.com/office/powerpoint/2010/main" val="3910547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5D6B1E-3C4C-40B0-9550-DE27B916C1DD}" type="datetimeFigureOut">
              <a:rPr lang="en-US" smtClean="0"/>
              <a:t>10/28/2019</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B50037-7F50-4C39-B150-FE4630281D24}" type="slidenum">
              <a:rPr lang="en-US" smtClean="0"/>
              <a:t>‹#›</a:t>
            </a:fld>
            <a:endParaRPr lang="en-US"/>
          </a:p>
        </p:txBody>
      </p:sp>
    </p:spTree>
    <p:extLst>
      <p:ext uri="{BB962C8B-B14F-4D97-AF65-F5344CB8AC3E}">
        <p14:creationId xmlns:p14="http://schemas.microsoft.com/office/powerpoint/2010/main" val="30931865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hyperlink" Target="http://www.messier.seds.org/planetar.html" TargetMode="External"/><Relationship Id="rId3" Type="http://schemas.openxmlformats.org/officeDocument/2006/relationships/hyperlink" Target="https://en.wikipedia.org/wiki/Planetary_nebula" TargetMode="External"/><Relationship Id="rId7" Type="http://schemas.openxmlformats.org/officeDocument/2006/relationships/hyperlink" Target="https://www.messier-objects.com/messier-57-ring-nebula/" TargetMode="External"/><Relationship Id="rId2" Type="http://schemas.openxmlformats.org/officeDocument/2006/relationships/hyperlink" Target="https://www.nasa.gov/feature/goddard/2017/messier-27-the-dumbbell-nebula" TargetMode="External"/><Relationship Id="rId1" Type="http://schemas.openxmlformats.org/officeDocument/2006/relationships/slideLayout" Target="../slideLayouts/slideLayout2.xml"/><Relationship Id="rId6" Type="http://schemas.openxmlformats.org/officeDocument/2006/relationships/hyperlink" Target="https://en.wikipedia.org/wiki/Ring_Nebula" TargetMode="External"/><Relationship Id="rId5" Type="http://schemas.openxmlformats.org/officeDocument/2006/relationships/hyperlink" Target="https://www.nasa.gov/feature/goddard/2017/messier-57-the-ring-nebula" TargetMode="External"/><Relationship Id="rId4" Type="http://schemas.openxmlformats.org/officeDocument/2006/relationships/hyperlink" Target="https://www.messier-objects.com/messier-27-dumbbell-nebul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96DB6-30FA-473D-BCF3-47222557F65A}"/>
              </a:ext>
            </a:extLst>
          </p:cNvPr>
          <p:cNvSpPr>
            <a:spLocks noGrp="1"/>
          </p:cNvSpPr>
          <p:nvPr>
            <p:ph type="ctrTitle"/>
          </p:nvPr>
        </p:nvSpPr>
        <p:spPr/>
        <p:txBody>
          <a:bodyPr/>
          <a:lstStyle/>
          <a:p>
            <a:r>
              <a:rPr lang="en-US" sz="6000" dirty="0"/>
              <a:t>Planetary</a:t>
            </a:r>
            <a:r>
              <a:rPr lang="en-US" dirty="0"/>
              <a:t> Nebula</a:t>
            </a:r>
          </a:p>
        </p:txBody>
      </p:sp>
      <p:sp>
        <p:nvSpPr>
          <p:cNvPr id="3" name="Subtitle 2">
            <a:extLst>
              <a:ext uri="{FF2B5EF4-FFF2-40B4-BE49-F238E27FC236}">
                <a16:creationId xmlns:a16="http://schemas.microsoft.com/office/drawing/2014/main" id="{6847CAA2-31FC-4C82-AAFA-8656A30B9706}"/>
              </a:ext>
            </a:extLst>
          </p:cNvPr>
          <p:cNvSpPr>
            <a:spLocks noGrp="1"/>
          </p:cNvSpPr>
          <p:nvPr>
            <p:ph type="subTitle" idx="1"/>
          </p:nvPr>
        </p:nvSpPr>
        <p:spPr/>
        <p:txBody>
          <a:bodyPr>
            <a:normAutofit/>
          </a:bodyPr>
          <a:lstStyle/>
          <a:p>
            <a:r>
              <a:rPr lang="en-US" sz="2000" dirty="0"/>
              <a:t>Ryan Szto </a:t>
            </a:r>
          </a:p>
        </p:txBody>
      </p:sp>
    </p:spTree>
    <p:extLst>
      <p:ext uri="{BB962C8B-B14F-4D97-AF65-F5344CB8AC3E}">
        <p14:creationId xmlns:p14="http://schemas.microsoft.com/office/powerpoint/2010/main" val="4108437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57 nebula hand sketch">
            <a:extLst>
              <a:ext uri="{FF2B5EF4-FFF2-40B4-BE49-F238E27FC236}">
                <a16:creationId xmlns:a16="http://schemas.microsoft.com/office/drawing/2014/main" id="{E2EA7434-6331-47DE-8594-9E2AA9AB827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10866" y="673100"/>
            <a:ext cx="5511799" cy="5511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Image result for m57 nebula location">
            <a:extLst>
              <a:ext uri="{FF2B5EF4-FFF2-40B4-BE49-F238E27FC236}">
                <a16:creationId xmlns:a16="http://schemas.microsoft.com/office/drawing/2014/main" id="{7C83DBE9-840B-472E-BE43-FB70254B29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35" y="673100"/>
            <a:ext cx="6218636" cy="551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669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FDE70F-0748-494C-A563-A1E9E34B73D5}"/>
              </a:ext>
            </a:extLst>
          </p:cNvPr>
          <p:cNvSpPr>
            <a:spLocks noGrp="1"/>
          </p:cNvSpPr>
          <p:nvPr>
            <p:ph idx="1"/>
          </p:nvPr>
        </p:nvSpPr>
        <p:spPr>
          <a:xfrm>
            <a:off x="685801" y="1295400"/>
            <a:ext cx="10131425" cy="3649133"/>
          </a:xfrm>
        </p:spPr>
        <p:txBody>
          <a:bodyPr/>
          <a:lstStyle/>
          <a:p>
            <a:r>
              <a:rPr lang="en-US" dirty="0">
                <a:hlinkClick r:id="rId2"/>
              </a:rPr>
              <a:t>https://www.nasa.gov/feature/goddard/2017/messier-27-the-dumbbell-nebula</a:t>
            </a:r>
            <a:endParaRPr lang="en-US" dirty="0"/>
          </a:p>
          <a:p>
            <a:r>
              <a:rPr lang="en-US" dirty="0">
                <a:hlinkClick r:id="rId3"/>
              </a:rPr>
              <a:t>https://en.wikipedia.org/wiki/Planetary_nebula</a:t>
            </a:r>
            <a:endParaRPr lang="en-US" dirty="0"/>
          </a:p>
          <a:p>
            <a:r>
              <a:rPr lang="en-US" dirty="0">
                <a:hlinkClick r:id="rId4"/>
              </a:rPr>
              <a:t>https://www.messier-objects.com/messier-27-dumbbell-nebula/</a:t>
            </a:r>
            <a:endParaRPr lang="en-US" dirty="0"/>
          </a:p>
          <a:p>
            <a:r>
              <a:rPr lang="en-US" dirty="0">
                <a:hlinkClick r:id="rId5"/>
              </a:rPr>
              <a:t>https://www.nasa.gov/feature/goddard/2017/messier-57-the-ring-nebula</a:t>
            </a:r>
            <a:endParaRPr lang="en-US" dirty="0"/>
          </a:p>
          <a:p>
            <a:r>
              <a:rPr lang="en-US" dirty="0">
                <a:hlinkClick r:id="rId6"/>
              </a:rPr>
              <a:t>https://en.wikipedia.org/wiki/Ring_Nebula</a:t>
            </a:r>
            <a:endParaRPr lang="en-US" dirty="0"/>
          </a:p>
          <a:p>
            <a:r>
              <a:rPr lang="en-US" dirty="0">
                <a:hlinkClick r:id="rId7"/>
              </a:rPr>
              <a:t>https://www.messier-objects.com/messier-57-ring-nebula/</a:t>
            </a:r>
            <a:endParaRPr lang="en-US" dirty="0"/>
          </a:p>
          <a:p>
            <a:r>
              <a:rPr lang="en-US" dirty="0">
                <a:hlinkClick r:id="rId8"/>
              </a:rPr>
              <a:t>http://www.messier.seds.org/planetar.html</a:t>
            </a:r>
            <a:endParaRPr lang="en-US" dirty="0"/>
          </a:p>
        </p:txBody>
      </p:sp>
      <p:sp>
        <p:nvSpPr>
          <p:cNvPr id="5" name="Title 4">
            <a:extLst>
              <a:ext uri="{FF2B5EF4-FFF2-40B4-BE49-F238E27FC236}">
                <a16:creationId xmlns:a16="http://schemas.microsoft.com/office/drawing/2014/main" id="{C497E4A4-601D-45B4-B71D-D3CA44B1D602}"/>
              </a:ext>
            </a:extLst>
          </p:cNvPr>
          <p:cNvSpPr>
            <a:spLocks noGrp="1"/>
          </p:cNvSpPr>
          <p:nvPr>
            <p:ph type="title"/>
          </p:nvPr>
        </p:nvSpPr>
        <p:spPr>
          <a:xfrm>
            <a:off x="685801" y="169334"/>
            <a:ext cx="10131425" cy="1456267"/>
          </a:xfrm>
        </p:spPr>
        <p:txBody>
          <a:bodyPr>
            <a:normAutofit/>
          </a:bodyPr>
          <a:lstStyle/>
          <a:p>
            <a:r>
              <a:rPr lang="en-US" sz="2400" dirty="0"/>
              <a:t>References </a:t>
            </a:r>
          </a:p>
        </p:txBody>
      </p:sp>
    </p:spTree>
    <p:extLst>
      <p:ext uri="{BB962C8B-B14F-4D97-AF65-F5344CB8AC3E}">
        <p14:creationId xmlns:p14="http://schemas.microsoft.com/office/powerpoint/2010/main" val="3570600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336CE-4B04-42A7-8073-2FA66F52E50C}"/>
              </a:ext>
            </a:extLst>
          </p:cNvPr>
          <p:cNvSpPr>
            <a:spLocks noGrp="1"/>
          </p:cNvSpPr>
          <p:nvPr>
            <p:ph type="title"/>
          </p:nvPr>
        </p:nvSpPr>
        <p:spPr/>
        <p:txBody>
          <a:bodyPr/>
          <a:lstStyle/>
          <a:p>
            <a:r>
              <a:rPr lang="en-US" dirty="0"/>
              <a:t>Definition and Formation  </a:t>
            </a:r>
          </a:p>
        </p:txBody>
      </p:sp>
      <p:sp>
        <p:nvSpPr>
          <p:cNvPr id="3" name="Content Placeholder 2">
            <a:extLst>
              <a:ext uri="{FF2B5EF4-FFF2-40B4-BE49-F238E27FC236}">
                <a16:creationId xmlns:a16="http://schemas.microsoft.com/office/drawing/2014/main" id="{FCDE15E7-18AC-470F-98A8-481403F067DA}"/>
              </a:ext>
            </a:extLst>
          </p:cNvPr>
          <p:cNvSpPr>
            <a:spLocks noGrp="1"/>
          </p:cNvSpPr>
          <p:nvPr>
            <p:ph idx="1"/>
          </p:nvPr>
        </p:nvSpPr>
        <p:spPr>
          <a:xfrm>
            <a:off x="685802" y="2142067"/>
            <a:ext cx="4614332" cy="3649133"/>
          </a:xfrm>
        </p:spPr>
        <p:txBody>
          <a:bodyPr/>
          <a:lstStyle/>
          <a:p>
            <a:r>
              <a:rPr lang="en-US" dirty="0"/>
              <a:t>A type of a emission nebula </a:t>
            </a:r>
          </a:p>
          <a:p>
            <a:pPr lvl="1"/>
            <a:r>
              <a:rPr lang="en-US" dirty="0"/>
              <a:t>Outer gas layers of a dying star</a:t>
            </a:r>
          </a:p>
          <a:p>
            <a:pPr lvl="1"/>
            <a:r>
              <a:rPr lang="en-US" dirty="0"/>
              <a:t>Centered around white dwarf star</a:t>
            </a:r>
          </a:p>
          <a:p>
            <a:r>
              <a:rPr lang="en-US" dirty="0"/>
              <a:t>Smaller that other types of nebula</a:t>
            </a:r>
          </a:p>
          <a:p>
            <a:r>
              <a:rPr lang="en-US" dirty="0"/>
              <a:t>Not relate to the formation of planets</a:t>
            </a:r>
          </a:p>
          <a:p>
            <a:r>
              <a:rPr lang="en-US" dirty="0"/>
              <a:t>Name was coined by William Herschel </a:t>
            </a:r>
          </a:p>
          <a:p>
            <a:r>
              <a:rPr lang="en-US" dirty="0"/>
              <a:t>Short life span ~ few tens of thousands of yr.</a:t>
            </a:r>
          </a:p>
          <a:p>
            <a:r>
              <a:rPr lang="en-US" dirty="0"/>
              <a:t>Most stars within the size range of the sun will form planetary nebula  </a:t>
            </a:r>
          </a:p>
        </p:txBody>
      </p:sp>
      <p:pic>
        <p:nvPicPr>
          <p:cNvPr id="1026" name="Picture 2" descr="Image result for planetary nebula">
            <a:extLst>
              <a:ext uri="{FF2B5EF4-FFF2-40B4-BE49-F238E27FC236}">
                <a16:creationId xmlns:a16="http://schemas.microsoft.com/office/drawing/2014/main" id="{81C912D0-3EE8-4C3D-B6DB-8BF561B46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133" y="1695752"/>
            <a:ext cx="6891867" cy="516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558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4505-BC36-4B74-92E0-BB83612D46BF}"/>
              </a:ext>
            </a:extLst>
          </p:cNvPr>
          <p:cNvSpPr>
            <a:spLocks noGrp="1"/>
          </p:cNvSpPr>
          <p:nvPr>
            <p:ph type="title"/>
          </p:nvPr>
        </p:nvSpPr>
        <p:spPr/>
        <p:txBody>
          <a:bodyPr/>
          <a:lstStyle/>
          <a:p>
            <a:r>
              <a:rPr lang="en-US" dirty="0"/>
              <a:t>How to observe Planetary Nebula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C3302C0-4290-4609-A1EC-6ABBE2869360}"/>
                  </a:ext>
                </a:extLst>
              </p:cNvPr>
              <p:cNvSpPr>
                <a:spLocks noGrp="1"/>
              </p:cNvSpPr>
              <p:nvPr>
                <p:ph idx="1"/>
              </p:nvPr>
            </p:nvSpPr>
            <p:spPr>
              <a:xfrm>
                <a:off x="685801" y="2142067"/>
                <a:ext cx="10131425" cy="4302276"/>
              </a:xfrm>
            </p:spPr>
            <p:txBody>
              <a:bodyPr/>
              <a:lstStyle/>
              <a:p>
                <a:r>
                  <a:rPr lang="en-US" dirty="0"/>
                  <a:t>Most planetary nebula are very small and faint in comparison to other types.</a:t>
                </a:r>
              </a:p>
              <a:p>
                <a:pPr lvl="1"/>
                <a:r>
                  <a:rPr lang="en-US" dirty="0"/>
                  <a:t>Due to there composition </a:t>
                </a:r>
              </a:p>
              <a:p>
                <a:r>
                  <a:rPr lang="en-US" dirty="0"/>
                  <a:t>Rare among stars due to there short life span </a:t>
                </a:r>
              </a:p>
              <a:p>
                <a:pPr lvl="1"/>
                <a:r>
                  <a:rPr lang="en-US" dirty="0"/>
                  <a:t>(known stars to planetary nebula ~ </a:t>
                </a:r>
                <a14:m>
                  <m:oMath xmlns:m="http://schemas.openxmlformats.org/officeDocument/2006/math">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−8</m:t>
                        </m:r>
                      </m:sup>
                    </m:sSup>
                    <m:r>
                      <a:rPr lang="en-US" b="0" i="1" smtClean="0">
                        <a:latin typeface="Cambria Math" panose="02040503050406030204" pitchFamily="18" charset="0"/>
                      </a:rPr>
                      <m:t>:2</m:t>
                    </m:r>
                  </m:oMath>
                </a14:m>
                <a:r>
                  <a:rPr lang="en-US" dirty="0"/>
                  <a:t>)</a:t>
                </a:r>
              </a:p>
              <a:p>
                <a:r>
                  <a:rPr lang="en-US" dirty="0"/>
                  <a:t>Cannot be seen with naked eye. </a:t>
                </a:r>
              </a:p>
              <a:p>
                <a:r>
                  <a:rPr lang="en-US" dirty="0"/>
                  <a:t>Most require high level of magnification to be seen with any great detail </a:t>
                </a:r>
              </a:p>
              <a:p>
                <a:r>
                  <a:rPr lang="en-US" dirty="0"/>
                  <a:t>Identified by filter on telescopes </a:t>
                </a:r>
              </a:p>
              <a:p>
                <a:endParaRPr lang="en-US" dirty="0"/>
              </a:p>
              <a:p>
                <a:endParaRPr lang="en-US" dirty="0"/>
              </a:p>
            </p:txBody>
          </p:sp>
        </mc:Choice>
        <mc:Fallback>
          <p:sp>
            <p:nvSpPr>
              <p:cNvPr id="3" name="Content Placeholder 2">
                <a:extLst>
                  <a:ext uri="{FF2B5EF4-FFF2-40B4-BE49-F238E27FC236}">
                    <a16:creationId xmlns:a16="http://schemas.microsoft.com/office/drawing/2014/main" id="{6C3302C0-4290-4609-A1EC-6ABBE2869360}"/>
                  </a:ext>
                </a:extLst>
              </p:cNvPr>
              <p:cNvSpPr>
                <a:spLocks noGrp="1" noRot="1" noChangeAspect="1" noMove="1" noResize="1" noEditPoints="1" noAdjustHandles="1" noChangeArrowheads="1" noChangeShapeType="1" noTextEdit="1"/>
              </p:cNvSpPr>
              <p:nvPr>
                <p:ph idx="1"/>
              </p:nvPr>
            </p:nvSpPr>
            <p:spPr>
              <a:xfrm>
                <a:off x="685801" y="2142067"/>
                <a:ext cx="10131425" cy="4302276"/>
              </a:xfrm>
              <a:blipFill>
                <a:blip r:embed="rId3"/>
                <a:stretch>
                  <a:fillRect l="-421"/>
                </a:stretch>
              </a:blipFill>
            </p:spPr>
            <p:txBody>
              <a:bodyPr/>
              <a:lstStyle/>
              <a:p>
                <a:r>
                  <a:rPr lang="en-US">
                    <a:noFill/>
                  </a:rPr>
                  <a:t> </a:t>
                </a:r>
              </a:p>
            </p:txBody>
          </p:sp>
        </mc:Fallback>
      </mc:AlternateContent>
    </p:spTree>
    <p:extLst>
      <p:ext uri="{BB962C8B-B14F-4D97-AF65-F5344CB8AC3E}">
        <p14:creationId xmlns:p14="http://schemas.microsoft.com/office/powerpoint/2010/main" val="406832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1983-895D-4CDD-B51A-FE94D506A47C}"/>
              </a:ext>
            </a:extLst>
          </p:cNvPr>
          <p:cNvSpPr>
            <a:spLocks noGrp="1"/>
          </p:cNvSpPr>
          <p:nvPr>
            <p:ph type="title"/>
          </p:nvPr>
        </p:nvSpPr>
        <p:spPr>
          <a:xfrm>
            <a:off x="1030287" y="11459"/>
            <a:ext cx="10131425" cy="1456267"/>
          </a:xfrm>
        </p:spPr>
        <p:txBody>
          <a:bodyPr/>
          <a:lstStyle/>
          <a:p>
            <a:r>
              <a:rPr lang="en-US" dirty="0"/>
              <a:t>Summer triangle </a:t>
            </a:r>
          </a:p>
        </p:txBody>
      </p:sp>
      <p:pic>
        <p:nvPicPr>
          <p:cNvPr id="1028" name="Picture 4" descr="Related image">
            <a:extLst>
              <a:ext uri="{FF2B5EF4-FFF2-40B4-BE49-F238E27FC236}">
                <a16:creationId xmlns:a16="http://schemas.microsoft.com/office/drawing/2014/main" id="{F15CDF75-81E7-4042-AFF0-36F281DBD93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55802" y="1121802"/>
            <a:ext cx="7680394" cy="5724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7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69D4-E31D-4604-AAA1-35A0337C4475}"/>
              </a:ext>
            </a:extLst>
          </p:cNvPr>
          <p:cNvSpPr>
            <a:spLocks noGrp="1"/>
          </p:cNvSpPr>
          <p:nvPr>
            <p:ph type="title"/>
          </p:nvPr>
        </p:nvSpPr>
        <p:spPr>
          <a:xfrm>
            <a:off x="1170515" y="2514601"/>
            <a:ext cx="3680885" cy="1371600"/>
          </a:xfrm>
        </p:spPr>
        <p:txBody>
          <a:bodyPr>
            <a:normAutofit/>
          </a:bodyPr>
          <a:lstStyle/>
          <a:p>
            <a:r>
              <a:rPr lang="en-US" sz="6000" dirty="0"/>
              <a:t>M27</a:t>
            </a:r>
          </a:p>
        </p:txBody>
      </p:sp>
      <p:pic>
        <p:nvPicPr>
          <p:cNvPr id="3074" name="Picture 2" descr="Image result for m27 nebula">
            <a:extLst>
              <a:ext uri="{FF2B5EF4-FFF2-40B4-BE49-F238E27FC236}">
                <a16:creationId xmlns:a16="http://schemas.microsoft.com/office/drawing/2014/main" id="{5B658060-1B0B-4351-B0D3-ECC0A98D6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866" y="821266"/>
            <a:ext cx="7766405" cy="518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573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FA513-4B49-425D-9296-890E6C2EE5FC}"/>
              </a:ext>
            </a:extLst>
          </p:cNvPr>
          <p:cNvSpPr>
            <a:spLocks noGrp="1"/>
          </p:cNvSpPr>
          <p:nvPr>
            <p:ph type="title"/>
          </p:nvPr>
        </p:nvSpPr>
        <p:spPr/>
        <p:txBody>
          <a:bodyPr/>
          <a:lstStyle/>
          <a:p>
            <a:r>
              <a:rPr lang="en-US" dirty="0"/>
              <a:t>M27 Dumbbell Nebula </a:t>
            </a:r>
          </a:p>
        </p:txBody>
      </p:sp>
      <p:sp>
        <p:nvSpPr>
          <p:cNvPr id="3" name="Content Placeholder 2">
            <a:extLst>
              <a:ext uri="{FF2B5EF4-FFF2-40B4-BE49-F238E27FC236}">
                <a16:creationId xmlns:a16="http://schemas.microsoft.com/office/drawing/2014/main" id="{255B5B08-AA7F-4162-B13B-783C06AD9A98}"/>
              </a:ext>
            </a:extLst>
          </p:cNvPr>
          <p:cNvSpPr>
            <a:spLocks noGrp="1"/>
          </p:cNvSpPr>
          <p:nvPr>
            <p:ph idx="1"/>
          </p:nvPr>
        </p:nvSpPr>
        <p:spPr>
          <a:xfrm>
            <a:off x="685802" y="1491343"/>
            <a:ext cx="5889170" cy="4920343"/>
          </a:xfrm>
        </p:spPr>
        <p:txBody>
          <a:bodyPr>
            <a:normAutofit/>
          </a:bodyPr>
          <a:lstStyle/>
          <a:p>
            <a:endParaRPr lang="en-US" dirty="0"/>
          </a:p>
          <a:p>
            <a:endParaRPr lang="en-US" dirty="0"/>
          </a:p>
          <a:p>
            <a:r>
              <a:rPr lang="en-US" dirty="0"/>
              <a:t>First discovered planetary nebula by Charles Messier </a:t>
            </a:r>
          </a:p>
          <a:p>
            <a:pPr lvl="1"/>
            <a:r>
              <a:rPr lang="en-US" dirty="0"/>
              <a:t>One of the 4 planetary nebula catalogued by Messier </a:t>
            </a:r>
          </a:p>
          <a:p>
            <a:r>
              <a:rPr lang="en-US" dirty="0"/>
              <a:t>Named by John Herschel</a:t>
            </a:r>
          </a:p>
          <a:p>
            <a:r>
              <a:rPr lang="en-US" dirty="0"/>
              <a:t>Can be seen with large binoculars and small telescopes </a:t>
            </a:r>
          </a:p>
          <a:p>
            <a:r>
              <a:rPr lang="en-US" dirty="0"/>
              <a:t>Best viewed during the summer nights </a:t>
            </a:r>
          </a:p>
          <a:p>
            <a:pPr lvl="1"/>
            <a:r>
              <a:rPr lang="en-US" dirty="0"/>
              <a:t>(within the summer triangle) </a:t>
            </a:r>
          </a:p>
          <a:p>
            <a:r>
              <a:rPr lang="en-US" dirty="0"/>
              <a:t>~1200 light years away (south of Vulpecula constellation) </a:t>
            </a:r>
          </a:p>
          <a:p>
            <a:r>
              <a:rPr lang="en-US" dirty="0"/>
              <a:t>Apparent size: 8 by 5.6 arcminutes </a:t>
            </a:r>
          </a:p>
          <a:p>
            <a:r>
              <a:rPr lang="en-US" dirty="0"/>
              <a:t>Brightness: magnitude of 7.5</a:t>
            </a:r>
          </a:p>
          <a:p>
            <a:pPr marL="0" indent="0">
              <a:buNone/>
            </a:pPr>
            <a:endParaRPr lang="en-US" dirty="0"/>
          </a:p>
          <a:p>
            <a:pPr marL="0" indent="0">
              <a:buNone/>
            </a:pPr>
            <a:endParaRPr lang="en-US" dirty="0"/>
          </a:p>
          <a:p>
            <a:endParaRPr lang="en-US" dirty="0"/>
          </a:p>
        </p:txBody>
      </p:sp>
      <p:pic>
        <p:nvPicPr>
          <p:cNvPr id="1026" name="Picture 2" descr="Image result for dumbbell nebula">
            <a:extLst>
              <a:ext uri="{FF2B5EF4-FFF2-40B4-BE49-F238E27FC236}">
                <a16:creationId xmlns:a16="http://schemas.microsoft.com/office/drawing/2014/main" id="{7278ADBC-2BF7-4B29-899F-577A63465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4972" y="592051"/>
            <a:ext cx="5617028" cy="551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374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m27 nebula hand sketch">
            <a:extLst>
              <a:ext uri="{FF2B5EF4-FFF2-40B4-BE49-F238E27FC236}">
                <a16:creationId xmlns:a16="http://schemas.microsoft.com/office/drawing/2014/main" id="{360A9D3F-B52C-44C0-B24D-7F1C44F38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423858"/>
            <a:ext cx="4378325" cy="60102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a:extLst>
              <a:ext uri="{FF2B5EF4-FFF2-40B4-BE49-F238E27FC236}">
                <a16:creationId xmlns:a16="http://schemas.microsoft.com/office/drawing/2014/main" id="{85C9E442-042E-4C4A-AEE2-E0C449474B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755" y="673099"/>
            <a:ext cx="5830770" cy="551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8080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EC127-B020-4547-B721-B366DD619B83}"/>
              </a:ext>
            </a:extLst>
          </p:cNvPr>
          <p:cNvSpPr>
            <a:spLocks noGrp="1"/>
          </p:cNvSpPr>
          <p:nvPr>
            <p:ph type="title"/>
          </p:nvPr>
        </p:nvSpPr>
        <p:spPr>
          <a:xfrm>
            <a:off x="1573421" y="2514600"/>
            <a:ext cx="6164653" cy="1371600"/>
          </a:xfrm>
        </p:spPr>
        <p:txBody>
          <a:bodyPr>
            <a:normAutofit/>
          </a:bodyPr>
          <a:lstStyle/>
          <a:p>
            <a:r>
              <a:rPr lang="en-US" sz="6000" dirty="0"/>
              <a:t>M57</a:t>
            </a:r>
          </a:p>
        </p:txBody>
      </p:sp>
      <p:sp>
        <p:nvSpPr>
          <p:cNvPr id="6" name="Picture Placeholder 5">
            <a:extLst>
              <a:ext uri="{FF2B5EF4-FFF2-40B4-BE49-F238E27FC236}">
                <a16:creationId xmlns:a16="http://schemas.microsoft.com/office/drawing/2014/main" id="{A5E257F4-6ED2-4B33-A76F-5B30B4473456}"/>
              </a:ext>
            </a:extLst>
          </p:cNvPr>
          <p:cNvSpPr>
            <a:spLocks noGrp="1"/>
          </p:cNvSpPr>
          <p:nvPr>
            <p:ph type="pic" idx="1"/>
          </p:nvPr>
        </p:nvSpPr>
        <p:spPr/>
      </p:sp>
      <p:pic>
        <p:nvPicPr>
          <p:cNvPr id="1028" name="Picture 4" descr="messier 57,planetary nebula,ring nebula hubble">
            <a:extLst>
              <a:ext uri="{FF2B5EF4-FFF2-40B4-BE49-F238E27FC236}">
                <a16:creationId xmlns:a16="http://schemas.microsoft.com/office/drawing/2014/main" id="{EBDB6FEB-6737-4E5E-9EC6-B61F35247A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170" y="631783"/>
            <a:ext cx="6307388" cy="5857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922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511A-F829-4CAE-ABEE-B78ADB0CF5D1}"/>
              </a:ext>
            </a:extLst>
          </p:cNvPr>
          <p:cNvSpPr>
            <a:spLocks noGrp="1"/>
          </p:cNvSpPr>
          <p:nvPr>
            <p:ph type="title"/>
          </p:nvPr>
        </p:nvSpPr>
        <p:spPr/>
        <p:txBody>
          <a:bodyPr/>
          <a:lstStyle/>
          <a:p>
            <a:r>
              <a:rPr lang="en-US" dirty="0"/>
              <a:t>M57 Ring Nebula  </a:t>
            </a:r>
          </a:p>
        </p:txBody>
      </p:sp>
      <p:sp>
        <p:nvSpPr>
          <p:cNvPr id="3" name="Content Placeholder 2">
            <a:extLst>
              <a:ext uri="{FF2B5EF4-FFF2-40B4-BE49-F238E27FC236}">
                <a16:creationId xmlns:a16="http://schemas.microsoft.com/office/drawing/2014/main" id="{D5B243F6-3559-4E85-83A9-5B02BC84152E}"/>
              </a:ext>
            </a:extLst>
          </p:cNvPr>
          <p:cNvSpPr>
            <a:spLocks noGrp="1"/>
          </p:cNvSpPr>
          <p:nvPr>
            <p:ph idx="1"/>
          </p:nvPr>
        </p:nvSpPr>
        <p:spPr>
          <a:xfrm>
            <a:off x="685801" y="2142067"/>
            <a:ext cx="5410199" cy="4541762"/>
          </a:xfrm>
        </p:spPr>
        <p:txBody>
          <a:bodyPr>
            <a:normAutofit/>
          </a:bodyPr>
          <a:lstStyle/>
          <a:p>
            <a:r>
              <a:rPr lang="en-US" dirty="0"/>
              <a:t>Formed from a sun-like star </a:t>
            </a:r>
          </a:p>
          <a:p>
            <a:r>
              <a:rPr lang="en-US" dirty="0"/>
              <a:t>Can be seen with most medium sized telescopes</a:t>
            </a:r>
          </a:p>
          <a:p>
            <a:pPr lvl="1"/>
            <a:r>
              <a:rPr lang="en-US" dirty="0"/>
              <a:t>Rings are visible from Earth</a:t>
            </a:r>
          </a:p>
          <a:p>
            <a:r>
              <a:rPr lang="en-US" dirty="0"/>
              <a:t>Best seen during summer month</a:t>
            </a:r>
          </a:p>
          <a:p>
            <a:pPr lvl="1"/>
            <a:r>
              <a:rPr lang="en-US" dirty="0"/>
              <a:t>(Within the summer triangle)</a:t>
            </a:r>
          </a:p>
          <a:p>
            <a:r>
              <a:rPr lang="en-US" dirty="0"/>
              <a:t>About 2000 light years away (in constellation Lyra)</a:t>
            </a:r>
          </a:p>
          <a:p>
            <a:r>
              <a:rPr lang="en-US" dirty="0"/>
              <a:t>Apparent size: 1.4 by 1 arcminutes </a:t>
            </a:r>
          </a:p>
          <a:p>
            <a:r>
              <a:rPr lang="en-US" dirty="0"/>
              <a:t>Brightness: magnitude of 8.8</a:t>
            </a:r>
          </a:p>
          <a:p>
            <a:r>
              <a:rPr lang="en-US" dirty="0"/>
              <a:t>Rings viewed as layers due to central star layer and various elements at different temperatures</a:t>
            </a:r>
          </a:p>
          <a:p>
            <a:endParaRPr lang="en-US" dirty="0"/>
          </a:p>
          <a:p>
            <a:endParaRPr lang="en-US" dirty="0"/>
          </a:p>
          <a:p>
            <a:endParaRPr lang="en-US" dirty="0"/>
          </a:p>
        </p:txBody>
      </p:sp>
      <p:pic>
        <p:nvPicPr>
          <p:cNvPr id="2050" name="Picture 2" descr="Image result for ring nebula">
            <a:extLst>
              <a:ext uri="{FF2B5EF4-FFF2-40B4-BE49-F238E27FC236}">
                <a16:creationId xmlns:a16="http://schemas.microsoft.com/office/drawing/2014/main" id="{2F30040B-A211-46D2-A941-D4F6BC7C0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
            <a:ext cx="6096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5780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916</TotalTime>
  <Words>913</Words>
  <Application>Microsoft Office PowerPoint</Application>
  <PresentationFormat>Widescreen</PresentationFormat>
  <Paragraphs>87</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Cambria Math</vt:lpstr>
      <vt:lpstr>Celestial</vt:lpstr>
      <vt:lpstr>Planetary Nebula</vt:lpstr>
      <vt:lpstr>Definition and Formation  </vt:lpstr>
      <vt:lpstr>How to observe Planetary Nebula </vt:lpstr>
      <vt:lpstr>Summer triangle </vt:lpstr>
      <vt:lpstr>M27</vt:lpstr>
      <vt:lpstr>M27 Dumbbell Nebula </vt:lpstr>
      <vt:lpstr>PowerPoint Presentation</vt:lpstr>
      <vt:lpstr>M57</vt:lpstr>
      <vt:lpstr>M57 Ring Nebula  </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Planetary Nebula</dc:title>
  <dc:creator>Szto, Ryan</dc:creator>
  <cp:lastModifiedBy>Szto, Ryan</cp:lastModifiedBy>
  <cp:revision>25</cp:revision>
  <dcterms:created xsi:type="dcterms:W3CDTF">2019-10-22T22:19:05Z</dcterms:created>
  <dcterms:modified xsi:type="dcterms:W3CDTF">2019-10-29T05:41:39Z</dcterms:modified>
</cp:coreProperties>
</file>