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Montserrat"/>
      <p:regular r:id="rId19"/>
      <p:bold r:id="rId20"/>
      <p:italic r:id="rId21"/>
      <p:boldItalic r:id="rId22"/>
    </p:embeddedFont>
    <p:embeddedFont>
      <p:font typeface="La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fntdata"/><Relationship Id="rId22" Type="http://schemas.openxmlformats.org/officeDocument/2006/relationships/font" Target="fonts/Montserrat-boldItalic.fntdata"/><Relationship Id="rId21" Type="http://schemas.openxmlformats.org/officeDocument/2006/relationships/font" Target="fonts/Montserrat-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Italic.fntdata"/><Relationship Id="rId25"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Montserrat-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657931e0c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657931e0c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656b4f406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656b4f406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56b4f406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56b4f406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656cad9318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656cad9318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56cad931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56cad931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656cad931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656cad931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658083cca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658083cca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656b4f406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56b4f406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56b4f406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56b4f406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56b4f406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56b4f406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56b4f406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56b4f406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56b4f406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56b4f406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nasa.gov/audience/forstudents/5-8/features/nasa-knows/what-is-a-supernova.html" TargetMode="External"/><Relationship Id="rId4" Type="http://schemas.openxmlformats.org/officeDocument/2006/relationships/hyperlink" Target="https://www.space.com/6638-supernova.html" TargetMode="External"/><Relationship Id="rId10" Type="http://schemas.openxmlformats.org/officeDocument/2006/relationships/hyperlink" Target="http://curious.astro.cornell.edu/people-and-astronomy/85-the-universe/supernovae/general-questions/404-how-do-supernovae-show-us-that-the-universe-s-expansion-is-accelerating-advanced" TargetMode="External"/><Relationship Id="rId9" Type="http://schemas.openxmlformats.org/officeDocument/2006/relationships/hyperlink" Target="https://www.constellation-guide.com/veil-nebula/" TargetMode="External"/><Relationship Id="rId5" Type="http://schemas.openxmlformats.org/officeDocument/2006/relationships/hyperlink" Target="https://www.nasa.gov/feature/goddard/2017/messier-1-the-crab-nebula" TargetMode="External"/><Relationship Id="rId6" Type="http://schemas.openxmlformats.org/officeDocument/2006/relationships/hyperlink" Target="https://www.nasa.gov/feature/goddard/2017/messier-1-the-crab-nebula" TargetMode="External"/><Relationship Id="rId7" Type="http://schemas.openxmlformats.org/officeDocument/2006/relationships/hyperlink" Target="https://www.nasa.gov/feature/goddard/2017/messier-1-the-crab-nebula" TargetMode="External"/><Relationship Id="rId8" Type="http://schemas.openxmlformats.org/officeDocument/2006/relationships/hyperlink" Target="https://www.constellation-guide.com/veil-nebul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5C2mLKYM6fI"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Supernova </a:t>
            </a:r>
            <a:r>
              <a:rPr lang="en"/>
              <a:t>Remnants (SNR)</a:t>
            </a:r>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Kai Weyland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Google Shape;199;p22"/>
          <p:cNvPicPr preferRelativeResize="0"/>
          <p:nvPr/>
        </p:nvPicPr>
        <p:blipFill>
          <a:blip r:embed="rId3">
            <a:alphaModFix/>
          </a:blip>
          <a:stretch>
            <a:fillRect/>
          </a:stretch>
        </p:blipFill>
        <p:spPr>
          <a:xfrm>
            <a:off x="2362675" y="362425"/>
            <a:ext cx="4418650" cy="4418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Witch Head Nebula (IC 2118)</a:t>
            </a:r>
            <a:endParaRPr/>
          </a:p>
        </p:txBody>
      </p:sp>
      <p:sp>
        <p:nvSpPr>
          <p:cNvPr id="205" name="Google Shape;205;p23"/>
          <p:cNvSpPr txBox="1"/>
          <p:nvPr>
            <p:ph idx="1" type="body"/>
          </p:nvPr>
        </p:nvSpPr>
        <p:spPr>
          <a:xfrm>
            <a:off x="4174000" y="1567550"/>
            <a:ext cx="41625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Located about 1000 light years away from Earth</a:t>
            </a:r>
            <a:endParaRPr/>
          </a:p>
          <a:p>
            <a:pPr indent="-311150" lvl="0" marL="457200" rtl="0" algn="l">
              <a:spcBef>
                <a:spcPts val="0"/>
              </a:spcBef>
              <a:spcAft>
                <a:spcPts val="0"/>
              </a:spcAft>
              <a:buSzPts val="1300"/>
              <a:buChar char="-"/>
            </a:pPr>
            <a:r>
              <a:rPr lang="en"/>
              <a:t>Not visible with the naked eye, very faint nebula</a:t>
            </a:r>
            <a:endParaRPr/>
          </a:p>
          <a:p>
            <a:pPr indent="-311150" lvl="0" marL="457200" rtl="0" algn="l">
              <a:spcBef>
                <a:spcPts val="0"/>
              </a:spcBef>
              <a:spcAft>
                <a:spcPts val="0"/>
              </a:spcAft>
              <a:buSzPts val="1300"/>
              <a:buChar char="-"/>
            </a:pPr>
            <a:r>
              <a:rPr lang="en"/>
              <a:t>Has an apparent magnitude of 13</a:t>
            </a:r>
            <a:endParaRPr/>
          </a:p>
          <a:p>
            <a:pPr indent="-311150" lvl="0" marL="457200" rtl="0" algn="l">
              <a:spcBef>
                <a:spcPts val="0"/>
              </a:spcBef>
              <a:spcAft>
                <a:spcPts val="0"/>
              </a:spcAft>
              <a:buSzPts val="1300"/>
              <a:buChar char="-"/>
            </a:pPr>
            <a:r>
              <a:rPr lang="en"/>
              <a:t>Found in the constellation Eridanus</a:t>
            </a:r>
            <a:endParaRPr/>
          </a:p>
          <a:p>
            <a:pPr indent="-311150" lvl="0" marL="457200" rtl="0" algn="l">
              <a:spcBef>
                <a:spcPts val="0"/>
              </a:spcBef>
              <a:spcAft>
                <a:spcPts val="0"/>
              </a:spcAft>
              <a:buSzPts val="1300"/>
              <a:buChar char="-"/>
            </a:pPr>
            <a:r>
              <a:rPr lang="en"/>
              <a:t>Illuminated by the blue supergiant, Rigel, the 7th brightest star in the sky (120000 times brighter than the sun)</a:t>
            </a:r>
            <a:endParaRPr/>
          </a:p>
          <a:p>
            <a:pPr indent="-311150" lvl="0" marL="457200" rtl="0" algn="l">
              <a:spcBef>
                <a:spcPts val="0"/>
              </a:spcBef>
              <a:spcAft>
                <a:spcPts val="0"/>
              </a:spcAft>
              <a:buSzPts val="1300"/>
              <a:buChar char="-"/>
            </a:pPr>
            <a:r>
              <a:rPr lang="en"/>
              <a:t>About 50 light years across</a:t>
            </a:r>
            <a:endParaRPr/>
          </a:p>
          <a:p>
            <a:pPr indent="-311150" lvl="0" marL="457200" rtl="0" algn="l">
              <a:spcBef>
                <a:spcPts val="0"/>
              </a:spcBef>
              <a:spcAft>
                <a:spcPts val="0"/>
              </a:spcAft>
              <a:buSzPts val="1300"/>
              <a:buChar char="-"/>
            </a:pPr>
            <a:r>
              <a:rPr lang="en"/>
              <a:t>The blue in this nebula is the result of the blue supergiant </a:t>
            </a:r>
            <a:r>
              <a:rPr lang="en"/>
              <a:t>illuminating</a:t>
            </a:r>
            <a:r>
              <a:rPr lang="en"/>
              <a:t> the dust and gasses within the nebula</a:t>
            </a:r>
            <a:endParaRPr/>
          </a:p>
        </p:txBody>
      </p:sp>
      <p:pic>
        <p:nvPicPr>
          <p:cNvPr id="206" name="Google Shape;206;p23"/>
          <p:cNvPicPr preferRelativeResize="0"/>
          <p:nvPr/>
        </p:nvPicPr>
        <p:blipFill>
          <a:blip r:embed="rId3">
            <a:alphaModFix/>
          </a:blip>
          <a:stretch>
            <a:fillRect/>
          </a:stretch>
        </p:blipFill>
        <p:spPr>
          <a:xfrm>
            <a:off x="1175925" y="1084174"/>
            <a:ext cx="2805650" cy="3694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Witch Head Nebula (cont)</a:t>
            </a:r>
            <a:endParaRPr/>
          </a:p>
        </p:txBody>
      </p:sp>
      <p:sp>
        <p:nvSpPr>
          <p:cNvPr id="212" name="Google Shape;212;p24"/>
          <p:cNvSpPr txBox="1"/>
          <p:nvPr>
            <p:ph idx="1" type="body"/>
          </p:nvPr>
        </p:nvSpPr>
        <p:spPr>
          <a:xfrm>
            <a:off x="532850" y="1567550"/>
            <a:ext cx="39741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One of the most unique SNR as it is not only ancient, but also is illuminated by a nearby star without ionizing the matter</a:t>
            </a:r>
            <a:endParaRPr/>
          </a:p>
          <a:p>
            <a:pPr indent="-311150" lvl="0" marL="457200" rtl="0" algn="l">
              <a:spcBef>
                <a:spcPts val="0"/>
              </a:spcBef>
              <a:spcAft>
                <a:spcPts val="0"/>
              </a:spcAft>
              <a:buSzPts val="1300"/>
              <a:buChar char="-"/>
            </a:pPr>
            <a:r>
              <a:rPr lang="en"/>
              <a:t>Its age means that the nebula is beginning to form stars, which is valuable information to scientists to understand how stars form in the universe</a:t>
            </a:r>
            <a:endParaRPr/>
          </a:p>
          <a:p>
            <a:pPr indent="-311150" lvl="0" marL="457200" rtl="0" algn="l">
              <a:spcBef>
                <a:spcPts val="0"/>
              </a:spcBef>
              <a:spcAft>
                <a:spcPts val="0"/>
              </a:spcAft>
              <a:buSzPts val="1300"/>
              <a:buChar char="-"/>
            </a:pPr>
            <a:r>
              <a:rPr lang="en"/>
              <a:t>These newly formed stars have no visible light as the dust and gasses surrounding them absorb all visible light. </a:t>
            </a:r>
            <a:endParaRPr/>
          </a:p>
          <a:p>
            <a:pPr indent="-311150" lvl="0" marL="457200" rtl="0" algn="l">
              <a:spcBef>
                <a:spcPts val="0"/>
              </a:spcBef>
              <a:spcAft>
                <a:spcPts val="0"/>
              </a:spcAft>
              <a:buSzPts val="1300"/>
              <a:buChar char="-"/>
            </a:pPr>
            <a:r>
              <a:rPr lang="en"/>
              <a:t>One of these newly formed stars is believed to have a ring of dust and gas around it which may be the process of plants forming</a:t>
            </a:r>
            <a:endParaRPr/>
          </a:p>
        </p:txBody>
      </p:sp>
      <p:pic>
        <p:nvPicPr>
          <p:cNvPr id="213" name="Google Shape;213;p24"/>
          <p:cNvPicPr preferRelativeResize="0"/>
          <p:nvPr/>
        </p:nvPicPr>
        <p:blipFill>
          <a:blip r:embed="rId3">
            <a:alphaModFix/>
          </a:blip>
          <a:stretch>
            <a:fillRect/>
          </a:stretch>
        </p:blipFill>
        <p:spPr>
          <a:xfrm>
            <a:off x="4854675" y="1674850"/>
            <a:ext cx="3974099" cy="24092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219" name="Google Shape;219;p25"/>
          <p:cNvSpPr txBox="1"/>
          <p:nvPr>
            <p:ph idx="1" type="body"/>
          </p:nvPr>
        </p:nvSpPr>
        <p:spPr>
          <a:xfrm>
            <a:off x="1171700" y="1116150"/>
            <a:ext cx="7038900" cy="39798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Clr>
                <a:srgbClr val="FFFFFF"/>
              </a:buClr>
              <a:buSzPts val="1300"/>
              <a:buChar char="-"/>
            </a:pPr>
            <a:r>
              <a:rPr lang="en" sz="1200">
                <a:solidFill>
                  <a:srgbClr val="FFFFFF"/>
                </a:solidFill>
                <a:latin typeface="Times New Roman"/>
                <a:ea typeface="Times New Roman"/>
                <a:cs typeface="Times New Roman"/>
                <a:sym typeface="Times New Roman"/>
              </a:rPr>
              <a:t>May, Sandra. “What Is a Supernova?” </a:t>
            </a:r>
            <a:r>
              <a:rPr i="1" lang="en" sz="1200">
                <a:solidFill>
                  <a:srgbClr val="FFFFFF"/>
                </a:solidFill>
                <a:latin typeface="Times New Roman"/>
                <a:ea typeface="Times New Roman"/>
                <a:cs typeface="Times New Roman"/>
                <a:sym typeface="Times New Roman"/>
              </a:rPr>
              <a:t>NASA</a:t>
            </a:r>
            <a:r>
              <a:rPr lang="en" sz="1200">
                <a:solidFill>
                  <a:srgbClr val="FFFFFF"/>
                </a:solidFill>
                <a:latin typeface="Times New Roman"/>
                <a:ea typeface="Times New Roman"/>
                <a:cs typeface="Times New Roman"/>
                <a:sym typeface="Times New Roman"/>
              </a:rPr>
              <a:t>, NASA, 1 June 2015, </a:t>
            </a:r>
            <a:r>
              <a:rPr lang="en" sz="1200">
                <a:solidFill>
                  <a:srgbClr val="FFFFFF"/>
                </a:solidFill>
                <a:uFill>
                  <a:noFill/>
                </a:uFill>
                <a:latin typeface="Times New Roman"/>
                <a:ea typeface="Times New Roman"/>
                <a:cs typeface="Times New Roman"/>
                <a:sym typeface="Times New Roman"/>
                <a:hlinkClick r:id="rId3"/>
              </a:rPr>
              <a:t>https://www.nasa.gov/audience/forstudents/5-8/features/nasa-knows/what-is-a-supernova.html</a:t>
            </a:r>
            <a:r>
              <a:rPr lang="en" sz="1200">
                <a:solidFill>
                  <a:srgbClr val="FFFFFF"/>
                </a:solidFill>
                <a:latin typeface="Times New Roman"/>
                <a:ea typeface="Times New Roman"/>
                <a:cs typeface="Times New Roman"/>
                <a:sym typeface="Times New Roman"/>
              </a:rPr>
              <a:t>.</a:t>
            </a:r>
            <a:endParaRPr sz="1200">
              <a:solidFill>
                <a:srgbClr val="FFFFFF"/>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Thompson, Andrea. “What Is a Supernova?” </a:t>
            </a:r>
            <a:r>
              <a:rPr i="1" lang="en" sz="1200">
                <a:solidFill>
                  <a:srgbClr val="FFFFFF"/>
                </a:solidFill>
                <a:latin typeface="Times New Roman"/>
                <a:ea typeface="Times New Roman"/>
                <a:cs typeface="Times New Roman"/>
                <a:sym typeface="Times New Roman"/>
              </a:rPr>
              <a:t>Space.com</a:t>
            </a:r>
            <a:r>
              <a:rPr lang="en" sz="1200">
                <a:solidFill>
                  <a:srgbClr val="FFFFFF"/>
                </a:solidFill>
                <a:latin typeface="Times New Roman"/>
                <a:ea typeface="Times New Roman"/>
                <a:cs typeface="Times New Roman"/>
                <a:sym typeface="Times New Roman"/>
              </a:rPr>
              <a:t>, Space, 9 Feb. 2018, </a:t>
            </a:r>
            <a:r>
              <a:rPr lang="en" sz="1200">
                <a:solidFill>
                  <a:srgbClr val="FFFFFF"/>
                </a:solidFill>
                <a:uFill>
                  <a:noFill/>
                </a:uFill>
                <a:latin typeface="Times New Roman"/>
                <a:ea typeface="Times New Roman"/>
                <a:cs typeface="Times New Roman"/>
                <a:sym typeface="Times New Roman"/>
                <a:hlinkClick r:id="rId4"/>
              </a:rPr>
              <a:t>https://www.space.com/6638-supernova.html</a:t>
            </a:r>
            <a:r>
              <a:rPr lang="en" sz="1200">
                <a:solidFill>
                  <a:srgbClr val="FFFFFF"/>
                </a:solidFill>
                <a:latin typeface="Times New Roman"/>
                <a:ea typeface="Times New Roman"/>
                <a:cs typeface="Times New Roman"/>
                <a:sym typeface="Times New Roman"/>
              </a:rPr>
              <a:t>.</a:t>
            </a:r>
            <a:endParaRPr sz="1200">
              <a:solidFill>
                <a:srgbClr val="FFFFFF"/>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Garner, Rob. “Messier 1 (The Crab Nebula).” </a:t>
            </a:r>
            <a:r>
              <a:rPr i="1" lang="en" sz="1200">
                <a:solidFill>
                  <a:srgbClr val="FFFFFF"/>
                </a:solidFill>
                <a:latin typeface="Times New Roman"/>
                <a:ea typeface="Times New Roman"/>
                <a:cs typeface="Times New Roman"/>
                <a:sym typeface="Times New Roman"/>
              </a:rPr>
              <a:t>NASA</a:t>
            </a:r>
            <a:r>
              <a:rPr lang="en" sz="1200">
                <a:solidFill>
                  <a:srgbClr val="FFFFFF"/>
                </a:solidFill>
                <a:latin typeface="Times New Roman"/>
                <a:ea typeface="Times New Roman"/>
                <a:cs typeface="Times New Roman"/>
                <a:sym typeface="Times New Roman"/>
              </a:rPr>
              <a:t>, NASA, 6 Oct. 2017, </a:t>
            </a:r>
            <a:r>
              <a:rPr lang="en" sz="1200">
                <a:solidFill>
                  <a:srgbClr val="FFFFFF"/>
                </a:solidFill>
                <a:uFill>
                  <a:noFill/>
                </a:uFill>
                <a:latin typeface="Times New Roman"/>
                <a:ea typeface="Times New Roman"/>
                <a:cs typeface="Times New Roman"/>
                <a:sym typeface="Times New Roman"/>
                <a:hlinkClick r:id="rId5"/>
              </a:rPr>
              <a:t>ht</a:t>
            </a:r>
            <a:endParaRPr sz="1200">
              <a:solidFill>
                <a:srgbClr val="FFFFFF"/>
              </a:solidFill>
              <a:uFill>
                <a:noFill/>
              </a:uFill>
              <a:latin typeface="Times New Roman"/>
              <a:ea typeface="Times New Roman"/>
              <a:cs typeface="Times New Roman"/>
              <a:sym typeface="Times New Roman"/>
              <a:hlinkClick r:id="rId6"/>
            </a:endParaRPr>
          </a:p>
          <a:p>
            <a:pPr indent="-304800" lvl="0" marL="457200" rtl="0" algn="l">
              <a:lnSpc>
                <a:spcPct val="150000"/>
              </a:lnSpc>
              <a:spcBef>
                <a:spcPts val="0"/>
              </a:spcBef>
              <a:spcAft>
                <a:spcPts val="0"/>
              </a:spcAft>
              <a:buClr>
                <a:srgbClr val="FFFFFF"/>
              </a:buClr>
              <a:buSzPts val="1200"/>
              <a:buFont typeface="Times New Roman"/>
              <a:buChar char="-"/>
            </a:pPr>
            <a:r>
              <a:rPr lang="en" sz="1200">
                <a:solidFill>
                  <a:srgbClr val="FFFFFF"/>
                </a:solidFill>
                <a:uFill>
                  <a:noFill/>
                </a:uFill>
                <a:latin typeface="Times New Roman"/>
                <a:ea typeface="Times New Roman"/>
                <a:cs typeface="Times New Roman"/>
                <a:sym typeface="Times New Roman"/>
                <a:hlinkClick r:id="rId7"/>
              </a:rPr>
              <a:t>tps://www.nasa.gov/feature/goddard/2017/messier-1-the-crab-nebula</a:t>
            </a:r>
            <a:r>
              <a:rPr lang="en" sz="1200">
                <a:solidFill>
                  <a:srgbClr val="FFFFFF"/>
                </a:solidFill>
                <a:latin typeface="Times New Roman"/>
                <a:ea typeface="Times New Roman"/>
                <a:cs typeface="Times New Roman"/>
                <a:sym typeface="Times New Roman"/>
              </a:rPr>
              <a:t>.</a:t>
            </a:r>
            <a:endParaRPr sz="1200">
              <a:solidFill>
                <a:srgbClr val="FFFFFF"/>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Admin. “Veil Nebula.” </a:t>
            </a:r>
            <a:r>
              <a:rPr i="1" lang="en" sz="1200">
                <a:solidFill>
                  <a:srgbClr val="FFFFFF"/>
                </a:solidFill>
                <a:latin typeface="Times New Roman"/>
                <a:ea typeface="Times New Roman"/>
                <a:cs typeface="Times New Roman"/>
                <a:sym typeface="Times New Roman"/>
              </a:rPr>
              <a:t>Constellation Guide</a:t>
            </a:r>
            <a:r>
              <a:rPr lang="en" sz="1200">
                <a:solidFill>
                  <a:srgbClr val="FFFFFF"/>
                </a:solidFill>
                <a:latin typeface="Times New Roman"/>
                <a:ea typeface="Times New Roman"/>
                <a:cs typeface="Times New Roman"/>
                <a:sym typeface="Times New Roman"/>
              </a:rPr>
              <a:t>, 19 Aug. 2014, </a:t>
            </a:r>
            <a:r>
              <a:rPr lang="en" sz="1200">
                <a:solidFill>
                  <a:srgbClr val="FFFFFF"/>
                </a:solidFill>
                <a:uFill>
                  <a:noFill/>
                </a:uFill>
                <a:latin typeface="Times New Roman"/>
                <a:ea typeface="Times New Roman"/>
                <a:cs typeface="Times New Roman"/>
                <a:sym typeface="Times New Roman"/>
                <a:hlinkClick r:id="rId8"/>
              </a:rPr>
              <a:t>https://www.constellation-guide.com/veil-nebula/</a:t>
            </a:r>
            <a:r>
              <a:rPr lang="en" sz="1200">
                <a:solidFill>
                  <a:srgbClr val="FFFFFF"/>
                </a:solidFill>
                <a:latin typeface="Times New Roman"/>
                <a:ea typeface="Times New Roman"/>
                <a:cs typeface="Times New Roman"/>
                <a:sym typeface="Times New Roman"/>
              </a:rPr>
              <a:t>.</a:t>
            </a:r>
            <a:endParaRPr sz="1200">
              <a:solidFill>
                <a:srgbClr val="FFFFFF"/>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Admin. “Veil Nebula.” </a:t>
            </a:r>
            <a:r>
              <a:rPr i="1" lang="en" sz="1200">
                <a:solidFill>
                  <a:srgbClr val="FFFFFF"/>
                </a:solidFill>
                <a:latin typeface="Times New Roman"/>
                <a:ea typeface="Times New Roman"/>
                <a:cs typeface="Times New Roman"/>
                <a:sym typeface="Times New Roman"/>
              </a:rPr>
              <a:t>Constellation Guide</a:t>
            </a:r>
            <a:r>
              <a:rPr lang="en" sz="1200">
                <a:solidFill>
                  <a:srgbClr val="FFFFFF"/>
                </a:solidFill>
                <a:latin typeface="Times New Roman"/>
                <a:ea typeface="Times New Roman"/>
                <a:cs typeface="Times New Roman"/>
                <a:sym typeface="Times New Roman"/>
              </a:rPr>
              <a:t>, 19 Aug. 2014, </a:t>
            </a:r>
            <a:r>
              <a:rPr lang="en" sz="1200">
                <a:solidFill>
                  <a:srgbClr val="FFFFFF"/>
                </a:solidFill>
                <a:uFill>
                  <a:noFill/>
                </a:uFill>
                <a:latin typeface="Times New Roman"/>
                <a:ea typeface="Times New Roman"/>
                <a:cs typeface="Times New Roman"/>
                <a:sym typeface="Times New Roman"/>
                <a:hlinkClick r:id="rId9"/>
              </a:rPr>
              <a:t>https://www.constellation-guide.com/veil-nebula/</a:t>
            </a:r>
            <a:r>
              <a:rPr lang="en" sz="1200">
                <a:solidFill>
                  <a:srgbClr val="FFFFFF"/>
                </a:solidFill>
                <a:latin typeface="Times New Roman"/>
                <a:ea typeface="Times New Roman"/>
                <a:cs typeface="Times New Roman"/>
                <a:sym typeface="Times New Roman"/>
              </a:rPr>
              <a:t>.</a:t>
            </a:r>
            <a:endParaRPr sz="1200">
              <a:solidFill>
                <a:srgbClr val="FFFFFF"/>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Martin, Ann. “How Do Supernovae Show Us That the Universe's Expansion Is Accelerating? (Advanced).” </a:t>
            </a:r>
            <a:r>
              <a:rPr i="1" lang="en" sz="1200">
                <a:solidFill>
                  <a:srgbClr val="FFFFFF"/>
                </a:solidFill>
                <a:latin typeface="Times New Roman"/>
                <a:ea typeface="Times New Roman"/>
                <a:cs typeface="Times New Roman"/>
                <a:sym typeface="Times New Roman"/>
              </a:rPr>
              <a:t>Home - Curious About Astronomy? Ask an Astronomer</a:t>
            </a:r>
            <a:r>
              <a:rPr lang="en" sz="1200">
                <a:solidFill>
                  <a:srgbClr val="FFFFFF"/>
                </a:solidFill>
                <a:latin typeface="Times New Roman"/>
                <a:ea typeface="Times New Roman"/>
                <a:cs typeface="Times New Roman"/>
                <a:sym typeface="Times New Roman"/>
              </a:rPr>
              <a:t>, </a:t>
            </a:r>
            <a:r>
              <a:rPr lang="en" sz="1200">
                <a:solidFill>
                  <a:srgbClr val="FFFFFF"/>
                </a:solidFill>
                <a:uFill>
                  <a:noFill/>
                </a:uFill>
                <a:latin typeface="Times New Roman"/>
                <a:ea typeface="Times New Roman"/>
                <a:cs typeface="Times New Roman"/>
                <a:sym typeface="Times New Roman"/>
                <a:hlinkClick r:id="rId10"/>
              </a:rPr>
              <a:t>http://curious.astro.cornell.edu/people-and-astronomy/85-the-universe/supernovae/general-questions/404-how-do-supernovae-show-us-that-the-universe-s-expansion-is-accelerating-advanced</a:t>
            </a:r>
            <a:r>
              <a:rPr lang="en" sz="1200">
                <a:solidFill>
                  <a:srgbClr val="FFFFFF"/>
                </a:solidFill>
                <a:latin typeface="Times New Roman"/>
                <a:ea typeface="Times New Roman"/>
                <a:cs typeface="Times New Roman"/>
                <a:sym typeface="Times New Roman"/>
              </a:rPr>
              <a:t>.</a:t>
            </a:r>
            <a:endParaRPr sz="1200">
              <a:solidFill>
                <a:srgbClr val="FFFFFF"/>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rgbClr val="FFFFFF"/>
              </a:buClr>
              <a:buSzPts val="1200"/>
              <a:buFont typeface="Times New Roman"/>
              <a:buChar char="-"/>
            </a:pPr>
            <a:r>
              <a:t/>
            </a:r>
            <a:endParaRPr sz="1200">
              <a:solidFill>
                <a:srgbClr val="FFFFFF"/>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Supernova?</a:t>
            </a:r>
            <a:endParaRPr/>
          </a:p>
        </p:txBody>
      </p:sp>
      <p:sp>
        <p:nvSpPr>
          <p:cNvPr id="141" name="Google Shape;141;p14"/>
          <p:cNvSpPr txBox="1"/>
          <p:nvPr>
            <p:ph idx="1" type="body"/>
          </p:nvPr>
        </p:nvSpPr>
        <p:spPr>
          <a:xfrm>
            <a:off x="853475" y="1259775"/>
            <a:ext cx="4778400" cy="2288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The most powerful </a:t>
            </a:r>
            <a:r>
              <a:rPr lang="en"/>
              <a:t>explosion</a:t>
            </a:r>
            <a:r>
              <a:rPr lang="en"/>
              <a:t> known to man and can radiate more energy than the sun will produce in its lifetime</a:t>
            </a:r>
            <a:endParaRPr/>
          </a:p>
          <a:p>
            <a:pPr indent="-311150" lvl="0" marL="457200" rtl="0" algn="l">
              <a:spcBef>
                <a:spcPts val="0"/>
              </a:spcBef>
              <a:spcAft>
                <a:spcPts val="0"/>
              </a:spcAft>
              <a:buSzPts val="1300"/>
              <a:buChar char="-"/>
            </a:pPr>
            <a:r>
              <a:rPr lang="en"/>
              <a:t>The blast is extremely bright, and can be seen across the universe, and even outshine galaxies</a:t>
            </a:r>
            <a:endParaRPr/>
          </a:p>
          <a:p>
            <a:pPr indent="-311150" lvl="0" marL="457200" rtl="0" algn="l">
              <a:spcBef>
                <a:spcPts val="0"/>
              </a:spcBef>
              <a:spcAft>
                <a:spcPts val="0"/>
              </a:spcAft>
              <a:buSzPts val="1300"/>
              <a:buChar char="-"/>
            </a:pPr>
            <a:r>
              <a:rPr lang="en"/>
              <a:t>The shockwave of the blast spreads matter light years across</a:t>
            </a:r>
            <a:endParaRPr/>
          </a:p>
          <a:p>
            <a:pPr indent="-311150" lvl="0" marL="457200" rtl="0" algn="l">
              <a:spcBef>
                <a:spcPts val="0"/>
              </a:spcBef>
              <a:spcAft>
                <a:spcPts val="0"/>
              </a:spcAft>
              <a:buSzPts val="1300"/>
              <a:buChar char="-"/>
            </a:pPr>
            <a:r>
              <a:rPr lang="en"/>
              <a:t>Are known as the primary source of heavy elements (heavier than iron) in the universe</a:t>
            </a:r>
            <a:endParaRPr/>
          </a:p>
          <a:p>
            <a:pPr indent="-298450" lvl="1" marL="914400" rtl="0" algn="l">
              <a:spcBef>
                <a:spcPts val="0"/>
              </a:spcBef>
              <a:spcAft>
                <a:spcPts val="0"/>
              </a:spcAft>
              <a:buSzPts val="1100"/>
              <a:buChar char="-"/>
            </a:pPr>
            <a:r>
              <a:rPr lang="en"/>
              <a:t>Naturally </a:t>
            </a:r>
            <a:r>
              <a:rPr lang="en"/>
              <a:t>occurring</a:t>
            </a:r>
            <a:r>
              <a:rPr lang="en"/>
              <a:t> elements, such as Uranium and Gold </a:t>
            </a:r>
            <a:endParaRPr/>
          </a:p>
          <a:p>
            <a:pPr indent="0" lvl="0" marL="0" rtl="0" algn="l">
              <a:spcBef>
                <a:spcPts val="1600"/>
              </a:spcBef>
              <a:spcAft>
                <a:spcPts val="1600"/>
              </a:spcAft>
              <a:buNone/>
            </a:pPr>
            <a:r>
              <a:t/>
            </a:r>
            <a:endParaRPr/>
          </a:p>
        </p:txBody>
      </p:sp>
      <p:pic>
        <p:nvPicPr>
          <p:cNvPr id="142" name="Google Shape;142;p14"/>
          <p:cNvPicPr preferRelativeResize="0"/>
          <p:nvPr/>
        </p:nvPicPr>
        <p:blipFill>
          <a:blip r:embed="rId3">
            <a:alphaModFix/>
          </a:blip>
          <a:stretch>
            <a:fillRect/>
          </a:stretch>
        </p:blipFill>
        <p:spPr>
          <a:xfrm>
            <a:off x="5808175" y="1571725"/>
            <a:ext cx="3048000" cy="1905000"/>
          </a:xfrm>
          <a:prstGeom prst="rect">
            <a:avLst/>
          </a:prstGeom>
          <a:noFill/>
          <a:ln>
            <a:noFill/>
          </a:ln>
        </p:spPr>
      </p:pic>
      <p:sp>
        <p:nvSpPr>
          <p:cNvPr id="143" name="Google Shape;143;p14"/>
          <p:cNvSpPr txBox="1"/>
          <p:nvPr/>
        </p:nvSpPr>
        <p:spPr>
          <a:xfrm>
            <a:off x="6003400" y="3559050"/>
            <a:ext cx="2571600" cy="51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Lato"/>
                <a:ea typeface="Lato"/>
                <a:cs typeface="Lato"/>
                <a:sym typeface="Lato"/>
              </a:rPr>
              <a:t>Image of Supernova 1987A before and after it exploded</a:t>
            </a:r>
            <a:endParaRPr sz="1300">
              <a:solidFill>
                <a:srgbClr val="FFFFFF"/>
              </a:solidFill>
              <a:latin typeface="Lato"/>
              <a:ea typeface="Lato"/>
              <a:cs typeface="Lato"/>
              <a:sym typeface="Lato"/>
            </a:endParaRPr>
          </a:p>
        </p:txBody>
      </p:sp>
      <p:sp>
        <p:nvSpPr>
          <p:cNvPr id="144" name="Google Shape;144;p14"/>
          <p:cNvSpPr txBox="1"/>
          <p:nvPr/>
        </p:nvSpPr>
        <p:spPr>
          <a:xfrm>
            <a:off x="853475" y="3499800"/>
            <a:ext cx="4778400" cy="9141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FFFFFF"/>
              </a:buClr>
              <a:buSzPts val="1300"/>
              <a:buFont typeface="Lato"/>
              <a:buChar char="-"/>
            </a:pPr>
            <a:r>
              <a:rPr lang="en" sz="1300">
                <a:solidFill>
                  <a:srgbClr val="FFFFFF"/>
                </a:solidFill>
                <a:latin typeface="Lato"/>
                <a:ea typeface="Lato"/>
                <a:cs typeface="Lato"/>
                <a:sym typeface="Lato"/>
              </a:rPr>
              <a:t>Stars can also create heavier elements through the process of nucleosynthesis</a:t>
            </a:r>
            <a:endParaRPr sz="1300">
              <a:solidFill>
                <a:srgbClr val="FFFFFF"/>
              </a:solidFill>
              <a:latin typeface="Lato"/>
              <a:ea typeface="Lato"/>
              <a:cs typeface="Lato"/>
              <a:sym typeface="Lato"/>
            </a:endParaRPr>
          </a:p>
          <a:p>
            <a:pPr indent="-311150" lvl="0" marL="457200" rtl="0" algn="l">
              <a:spcBef>
                <a:spcPts val="0"/>
              </a:spcBef>
              <a:spcAft>
                <a:spcPts val="0"/>
              </a:spcAft>
              <a:buClr>
                <a:srgbClr val="FFFFFF"/>
              </a:buClr>
              <a:buSzPts val="1300"/>
              <a:buFont typeface="Lato"/>
              <a:buChar char="-"/>
            </a:pPr>
            <a:r>
              <a:rPr lang="en" sz="1300">
                <a:solidFill>
                  <a:srgbClr val="FFFFFF"/>
                </a:solidFill>
                <a:latin typeface="Lato"/>
                <a:ea typeface="Lato"/>
                <a:cs typeface="Lato"/>
                <a:sym typeface="Lato"/>
              </a:rPr>
              <a:t>Nucleosynthesis</a:t>
            </a:r>
            <a:r>
              <a:rPr lang="en" sz="1300">
                <a:solidFill>
                  <a:srgbClr val="FFFFFF"/>
                </a:solidFill>
                <a:latin typeface="Lato"/>
                <a:ea typeface="Lato"/>
                <a:cs typeface="Lato"/>
                <a:sym typeface="Lato"/>
              </a:rPr>
              <a:t> requires a tremendous amount of energy which is why heavy elements can be less abundant.</a:t>
            </a:r>
            <a:endParaRPr sz="1300">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they form</a:t>
            </a:r>
            <a:r>
              <a:rPr lang="en"/>
              <a:t>?</a:t>
            </a:r>
            <a:endParaRPr/>
          </a:p>
        </p:txBody>
      </p:sp>
      <p:sp>
        <p:nvSpPr>
          <p:cNvPr id="150" name="Google Shape;150;p15"/>
          <p:cNvSpPr txBox="1"/>
          <p:nvPr>
            <p:ph idx="1" type="body"/>
          </p:nvPr>
        </p:nvSpPr>
        <p:spPr>
          <a:xfrm>
            <a:off x="3879700" y="1252100"/>
            <a:ext cx="51060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A supernova can happen in 2 ways</a:t>
            </a:r>
            <a:endParaRPr/>
          </a:p>
          <a:p>
            <a:pPr indent="-298450" lvl="1" marL="914400" rtl="0" algn="l">
              <a:spcBef>
                <a:spcPts val="0"/>
              </a:spcBef>
              <a:spcAft>
                <a:spcPts val="0"/>
              </a:spcAft>
              <a:buSzPts val="1100"/>
              <a:buChar char="-"/>
            </a:pPr>
            <a:r>
              <a:rPr lang="en"/>
              <a:t>Type I) In a Binary Star System (Two Stars Orbiting each other) consisting of a white dwarf, and another star, the white dwarf will steal the matter of the other star overtime. When the mass of the white dwarf reaches a critical level, the star explodes into a supernova. This critical point is where the white dwarf accumulates too much mass. </a:t>
            </a:r>
            <a:endParaRPr/>
          </a:p>
          <a:p>
            <a:pPr indent="-298450" lvl="1" marL="914400" rtl="0" algn="l">
              <a:spcBef>
                <a:spcPts val="0"/>
              </a:spcBef>
              <a:spcAft>
                <a:spcPts val="0"/>
              </a:spcAft>
              <a:buSzPts val="1100"/>
              <a:buChar char="-"/>
            </a:pPr>
            <a:r>
              <a:rPr lang="en"/>
              <a:t>Type II) When a large star nears the end of its life, it begins to run out of matter to fuse. Overtime, the core of the star builds up heavier and heavier elements. At the critical point, known as the Chandrasekar limit,  the outward pressure inside the core begins to drop, and the gravitational force of the core causes the star to collapse in on itself, and create a huge explosion known as a supernova. </a:t>
            </a:r>
            <a:endParaRPr/>
          </a:p>
          <a:p>
            <a:pPr indent="-311150" lvl="0" marL="457200" rtl="0" algn="l">
              <a:spcBef>
                <a:spcPts val="0"/>
              </a:spcBef>
              <a:spcAft>
                <a:spcPts val="0"/>
              </a:spcAft>
              <a:buSzPts val="1300"/>
              <a:buChar char="-"/>
            </a:pPr>
            <a:r>
              <a:rPr lang="en"/>
              <a:t>This collapse happens so quickly, it releases a shockwave which causes the outer part of the star to explode</a:t>
            </a:r>
            <a:endParaRPr/>
          </a:p>
        </p:txBody>
      </p:sp>
      <p:pic>
        <p:nvPicPr>
          <p:cNvPr id="151" name="Google Shape;151;p15"/>
          <p:cNvPicPr preferRelativeResize="0"/>
          <p:nvPr/>
        </p:nvPicPr>
        <p:blipFill>
          <a:blip r:embed="rId3">
            <a:alphaModFix/>
          </a:blip>
          <a:stretch>
            <a:fillRect/>
          </a:stretch>
        </p:blipFill>
        <p:spPr>
          <a:xfrm>
            <a:off x="1099075" y="1307850"/>
            <a:ext cx="2913574" cy="3258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are the types Important?</a:t>
            </a:r>
            <a:endParaRPr/>
          </a:p>
        </p:txBody>
      </p:sp>
      <p:sp>
        <p:nvSpPr>
          <p:cNvPr id="157" name="Google Shape;157;p16"/>
          <p:cNvSpPr txBox="1"/>
          <p:nvPr>
            <p:ph idx="1" type="body"/>
          </p:nvPr>
        </p:nvSpPr>
        <p:spPr>
          <a:xfrm>
            <a:off x="431625" y="1589750"/>
            <a:ext cx="58368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These types of supernovas are important because scientists can use the brightness and luminosity to determine its distance away from Earth.</a:t>
            </a:r>
            <a:endParaRPr/>
          </a:p>
          <a:p>
            <a:pPr indent="-311150" lvl="0" marL="457200" rtl="0" algn="l">
              <a:spcBef>
                <a:spcPts val="0"/>
              </a:spcBef>
              <a:spcAft>
                <a:spcPts val="0"/>
              </a:spcAft>
              <a:buSzPts val="1300"/>
              <a:buChar char="-"/>
            </a:pPr>
            <a:r>
              <a:rPr lang="en"/>
              <a:t>They use objects known as “Standard Candles” which are astrophysical objects with certain characteristics that allows scientists to determine its total luminosity. </a:t>
            </a:r>
            <a:endParaRPr/>
          </a:p>
          <a:p>
            <a:pPr indent="-311150" lvl="0" marL="457200" rtl="0" algn="l">
              <a:spcBef>
                <a:spcPts val="0"/>
              </a:spcBef>
              <a:spcAft>
                <a:spcPts val="0"/>
              </a:spcAft>
              <a:buSzPts val="1300"/>
              <a:buChar char="-"/>
            </a:pPr>
            <a:r>
              <a:rPr lang="en"/>
              <a:t>Type 1a Supernovae are used by astronomers to find the distance to its galaxy, and how redshifted the galaxy is</a:t>
            </a:r>
            <a:endParaRPr/>
          </a:p>
          <a:p>
            <a:pPr indent="-311150" lvl="0" marL="457200" rtl="0" algn="l">
              <a:spcBef>
                <a:spcPts val="0"/>
              </a:spcBef>
              <a:spcAft>
                <a:spcPts val="0"/>
              </a:spcAft>
              <a:buSzPts val="1300"/>
              <a:buChar char="-"/>
            </a:pPr>
            <a:r>
              <a:rPr lang="en"/>
              <a:t>Using this information, they can recreate a history of how far the galaxy moved during the time the light took to reach Earth. From this, they found that the universe is expanding at an accelerating rate.</a:t>
            </a:r>
            <a:endParaRPr/>
          </a:p>
          <a:p>
            <a:pPr indent="-311150" lvl="0" marL="457200" rtl="0" algn="l">
              <a:spcBef>
                <a:spcPts val="0"/>
              </a:spcBef>
              <a:spcAft>
                <a:spcPts val="0"/>
              </a:spcAft>
              <a:buSzPts val="1300"/>
              <a:buChar char="-"/>
            </a:pPr>
            <a:r>
              <a:rPr lang="en"/>
              <a:t>Type 1a supernovae helped prove the </a:t>
            </a:r>
            <a:r>
              <a:rPr lang="en"/>
              <a:t>existence</a:t>
            </a:r>
            <a:r>
              <a:rPr lang="en"/>
              <a:t> of “dark energy” which is believed to be causing  the universe to expand at an accelerating rate.</a:t>
            </a:r>
            <a:endParaRPr/>
          </a:p>
        </p:txBody>
      </p:sp>
      <p:pic>
        <p:nvPicPr>
          <p:cNvPr id="158" name="Google Shape;158;p16"/>
          <p:cNvPicPr preferRelativeResize="0"/>
          <p:nvPr/>
        </p:nvPicPr>
        <p:blipFill>
          <a:blip r:embed="rId3">
            <a:alphaModFix/>
          </a:blip>
          <a:stretch>
            <a:fillRect/>
          </a:stretch>
        </p:blipFill>
        <p:spPr>
          <a:xfrm>
            <a:off x="6480050" y="1815500"/>
            <a:ext cx="2151299" cy="2151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1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happens after the explosion?</a:t>
            </a:r>
            <a:endParaRPr/>
          </a:p>
        </p:txBody>
      </p:sp>
      <p:sp>
        <p:nvSpPr>
          <p:cNvPr id="164" name="Google Shape;164;p17"/>
          <p:cNvSpPr txBox="1"/>
          <p:nvPr>
            <p:ph idx="1" type="body"/>
          </p:nvPr>
        </p:nvSpPr>
        <p:spPr>
          <a:xfrm>
            <a:off x="853450" y="1582350"/>
            <a:ext cx="38313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When supernovas explode, they release a tremendous amount of energy and matter</a:t>
            </a:r>
            <a:endParaRPr/>
          </a:p>
          <a:p>
            <a:pPr indent="-311150" lvl="0" marL="457200" rtl="0" algn="l">
              <a:spcBef>
                <a:spcPts val="0"/>
              </a:spcBef>
              <a:spcAft>
                <a:spcPts val="0"/>
              </a:spcAft>
              <a:buSzPts val="1300"/>
              <a:buChar char="-"/>
            </a:pPr>
            <a:r>
              <a:rPr lang="en"/>
              <a:t>The spreading matter left behind are known as supernova remnants, and is a combination of light and heavy elements</a:t>
            </a:r>
            <a:endParaRPr/>
          </a:p>
          <a:p>
            <a:pPr indent="-311150" lvl="0" marL="457200" rtl="0" algn="l">
              <a:spcBef>
                <a:spcPts val="0"/>
              </a:spcBef>
              <a:spcAft>
                <a:spcPts val="0"/>
              </a:spcAft>
              <a:buSzPts val="1300"/>
              <a:buChar char="-"/>
            </a:pPr>
            <a:r>
              <a:rPr lang="en"/>
              <a:t>In the center of the supernova remnants, the core of the star is very dense and is known as a neutron star</a:t>
            </a:r>
            <a:endParaRPr/>
          </a:p>
          <a:p>
            <a:pPr indent="-311150" lvl="0" marL="457200" rtl="0" algn="l">
              <a:spcBef>
                <a:spcPts val="0"/>
              </a:spcBef>
              <a:spcAft>
                <a:spcPts val="0"/>
              </a:spcAft>
              <a:buSzPts val="1300"/>
              <a:buChar char="-"/>
            </a:pPr>
            <a:r>
              <a:rPr lang="en"/>
              <a:t>The supernova remnants are also referred to as nebula, or a cloud of space dust</a:t>
            </a:r>
            <a:endParaRPr/>
          </a:p>
        </p:txBody>
      </p:sp>
      <p:pic>
        <p:nvPicPr>
          <p:cNvPr descr="&quot;The brilliant flash of an exploding star’s shockwave - what astronomers call the “shock breakout”... captured for the first time in the optical wavelength or visible light by NASA's planet-hunter, the Kepler space telescope.&quot;" id="165" name="Google Shape;165;p17" title="Watch a Supernova Explode Via Telescope">
            <a:hlinkClick r:id="rId3"/>
          </p:cNvPr>
          <p:cNvPicPr preferRelativeResize="0"/>
          <p:nvPr/>
        </p:nvPicPr>
        <p:blipFill>
          <a:blip r:embed="rId4">
            <a:alphaModFix/>
          </a:blip>
          <a:stretch>
            <a:fillRect/>
          </a:stretch>
        </p:blipFill>
        <p:spPr>
          <a:xfrm>
            <a:off x="4940750" y="1430650"/>
            <a:ext cx="3499250" cy="26244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1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M1 Nebula (Crab Nebula)</a:t>
            </a:r>
            <a:endParaRPr/>
          </a:p>
        </p:txBody>
      </p:sp>
      <p:sp>
        <p:nvSpPr>
          <p:cNvPr id="171" name="Google Shape;171;p18"/>
          <p:cNvSpPr txBox="1"/>
          <p:nvPr>
            <p:ph idx="1" type="body"/>
          </p:nvPr>
        </p:nvSpPr>
        <p:spPr>
          <a:xfrm>
            <a:off x="4084550" y="1567550"/>
            <a:ext cx="42519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The crab nebula is the oldest recorded supernova, being observed in 1054 by Chinese, and was </a:t>
            </a:r>
            <a:r>
              <a:rPr lang="en"/>
              <a:t>observable</a:t>
            </a:r>
            <a:r>
              <a:rPr lang="en"/>
              <a:t> during the daytime for almost a month. </a:t>
            </a:r>
            <a:endParaRPr/>
          </a:p>
          <a:p>
            <a:pPr indent="-311150" lvl="0" marL="457200" rtl="0" algn="l">
              <a:spcBef>
                <a:spcPts val="0"/>
              </a:spcBef>
              <a:spcAft>
                <a:spcPts val="0"/>
              </a:spcAft>
              <a:buSzPts val="1300"/>
              <a:buChar char="-"/>
            </a:pPr>
            <a:r>
              <a:rPr lang="en"/>
              <a:t>Located in the constellation of Taurus</a:t>
            </a:r>
            <a:endParaRPr/>
          </a:p>
          <a:p>
            <a:pPr indent="-311150" lvl="0" marL="457200" rtl="0" algn="l">
              <a:spcBef>
                <a:spcPts val="0"/>
              </a:spcBef>
              <a:spcAft>
                <a:spcPts val="0"/>
              </a:spcAft>
              <a:buSzPts val="1300"/>
              <a:buChar char="-"/>
            </a:pPr>
            <a:r>
              <a:rPr lang="en"/>
              <a:t>Today, we are able to observe the supernova </a:t>
            </a:r>
            <a:r>
              <a:rPr lang="en"/>
              <a:t>remnants</a:t>
            </a:r>
            <a:r>
              <a:rPr lang="en"/>
              <a:t>, shown on the image to the left.</a:t>
            </a:r>
            <a:endParaRPr/>
          </a:p>
          <a:p>
            <a:pPr indent="-311150" lvl="0" marL="457200" rtl="0" algn="l">
              <a:spcBef>
                <a:spcPts val="0"/>
              </a:spcBef>
              <a:spcAft>
                <a:spcPts val="0"/>
              </a:spcAft>
              <a:buSzPts val="1300"/>
              <a:buChar char="-"/>
            </a:pPr>
            <a:r>
              <a:rPr lang="en"/>
              <a:t>Has an apparent magnitude of 8.6, and is located around 6,500 </a:t>
            </a:r>
            <a:r>
              <a:rPr lang="en"/>
              <a:t>light years</a:t>
            </a:r>
            <a:r>
              <a:rPr lang="en"/>
              <a:t> from Earth.</a:t>
            </a:r>
            <a:endParaRPr/>
          </a:p>
          <a:p>
            <a:pPr indent="-311150" lvl="0" marL="457200" rtl="0" algn="l">
              <a:spcBef>
                <a:spcPts val="0"/>
              </a:spcBef>
              <a:spcAft>
                <a:spcPts val="0"/>
              </a:spcAft>
              <a:buSzPts val="1300"/>
              <a:buChar char="-"/>
            </a:pPr>
            <a:r>
              <a:t/>
            </a:r>
            <a:endParaRPr/>
          </a:p>
        </p:txBody>
      </p:sp>
      <p:pic>
        <p:nvPicPr>
          <p:cNvPr id="172" name="Google Shape;172;p18"/>
          <p:cNvPicPr preferRelativeResize="0"/>
          <p:nvPr/>
        </p:nvPicPr>
        <p:blipFill>
          <a:blip r:embed="rId3">
            <a:alphaModFix/>
          </a:blip>
          <a:stretch>
            <a:fillRect/>
          </a:stretch>
        </p:blipFill>
        <p:spPr>
          <a:xfrm>
            <a:off x="938250" y="1450000"/>
            <a:ext cx="3146299" cy="3146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1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M1 Nebula (Cont)</a:t>
            </a:r>
            <a:endParaRPr/>
          </a:p>
        </p:txBody>
      </p:sp>
      <p:sp>
        <p:nvSpPr>
          <p:cNvPr id="178" name="Google Shape;178;p19"/>
          <p:cNvSpPr txBox="1"/>
          <p:nvPr>
            <p:ph idx="1" type="body"/>
          </p:nvPr>
        </p:nvSpPr>
        <p:spPr>
          <a:xfrm>
            <a:off x="1297500" y="1567550"/>
            <a:ext cx="44544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This image of the M1 Nebula was taken by the hubble space telescope, over the course of 3 months</a:t>
            </a:r>
            <a:endParaRPr/>
          </a:p>
          <a:p>
            <a:pPr indent="-311150" lvl="0" marL="457200" rtl="0" algn="l">
              <a:spcBef>
                <a:spcPts val="0"/>
              </a:spcBef>
              <a:spcAft>
                <a:spcPts val="0"/>
              </a:spcAft>
              <a:buSzPts val="1300"/>
              <a:buChar char="-"/>
            </a:pPr>
            <a:r>
              <a:rPr lang="en"/>
              <a:t>Although the colors of the image may not be accurate to the human eye, they also can provide information on the content of the nebula</a:t>
            </a:r>
            <a:endParaRPr/>
          </a:p>
          <a:p>
            <a:pPr indent="-311150" lvl="0" marL="457200" rtl="0" algn="l">
              <a:spcBef>
                <a:spcPts val="0"/>
              </a:spcBef>
              <a:spcAft>
                <a:spcPts val="0"/>
              </a:spcAft>
              <a:buSzPts val="1300"/>
              <a:buChar char="-"/>
            </a:pPr>
            <a:r>
              <a:rPr lang="en"/>
              <a:t>Scientists have concluded that the orange </a:t>
            </a:r>
            <a:r>
              <a:rPr lang="en"/>
              <a:t>veins</a:t>
            </a:r>
            <a:r>
              <a:rPr lang="en"/>
              <a:t> consist of oxygen, the blue veins, hydrogen, and the red indicates ionized oxygen. There is also a small amount of green which they believe is sulfur</a:t>
            </a:r>
            <a:endParaRPr/>
          </a:p>
          <a:p>
            <a:pPr indent="-311150" lvl="0" marL="457200" rtl="0" algn="l">
              <a:spcBef>
                <a:spcPts val="0"/>
              </a:spcBef>
              <a:spcAft>
                <a:spcPts val="0"/>
              </a:spcAft>
              <a:buSzPts val="1300"/>
              <a:buChar char="-"/>
            </a:pPr>
            <a:r>
              <a:rPr lang="en"/>
              <a:t>In the center of the nebula, there is a rapidly spinning neutron star, shown by the rings in the image. </a:t>
            </a:r>
            <a:endParaRPr/>
          </a:p>
        </p:txBody>
      </p:sp>
      <p:pic>
        <p:nvPicPr>
          <p:cNvPr id="179" name="Google Shape;179;p19"/>
          <p:cNvPicPr preferRelativeResize="0"/>
          <p:nvPr/>
        </p:nvPicPr>
        <p:blipFill>
          <a:blip r:embed="rId3">
            <a:alphaModFix/>
          </a:blip>
          <a:stretch>
            <a:fillRect/>
          </a:stretch>
        </p:blipFill>
        <p:spPr>
          <a:xfrm>
            <a:off x="5752004" y="1502325"/>
            <a:ext cx="2877251" cy="2812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Veil Nebula</a:t>
            </a:r>
            <a:endParaRPr/>
          </a:p>
        </p:txBody>
      </p:sp>
      <p:sp>
        <p:nvSpPr>
          <p:cNvPr id="185" name="Google Shape;185;p20"/>
          <p:cNvSpPr txBox="1"/>
          <p:nvPr>
            <p:ph idx="1" type="body"/>
          </p:nvPr>
        </p:nvSpPr>
        <p:spPr>
          <a:xfrm>
            <a:off x="4516825" y="1552750"/>
            <a:ext cx="44898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The Veil Nebula is a supernova remnant of a star that exploded around 8000 years ago</a:t>
            </a:r>
            <a:endParaRPr/>
          </a:p>
          <a:p>
            <a:pPr indent="-311150" lvl="0" marL="457200" rtl="0" algn="l">
              <a:spcBef>
                <a:spcPts val="0"/>
              </a:spcBef>
              <a:spcAft>
                <a:spcPts val="0"/>
              </a:spcAft>
              <a:buSzPts val="1300"/>
              <a:buChar char="-"/>
            </a:pPr>
            <a:r>
              <a:rPr lang="en"/>
              <a:t>Around 110 light years across</a:t>
            </a:r>
            <a:endParaRPr/>
          </a:p>
          <a:p>
            <a:pPr indent="-311150" lvl="0" marL="457200" rtl="0" algn="l">
              <a:spcBef>
                <a:spcPts val="0"/>
              </a:spcBef>
              <a:spcAft>
                <a:spcPts val="0"/>
              </a:spcAft>
              <a:buSzPts val="1300"/>
              <a:buChar char="-"/>
            </a:pPr>
            <a:r>
              <a:rPr lang="en"/>
              <a:t>Located about 1500 light years away from Earth, in the Cygnus </a:t>
            </a:r>
            <a:r>
              <a:rPr lang="en"/>
              <a:t>constellation</a:t>
            </a:r>
            <a:endParaRPr/>
          </a:p>
          <a:p>
            <a:pPr indent="-311150" lvl="0" marL="457200" rtl="0" algn="l">
              <a:spcBef>
                <a:spcPts val="0"/>
              </a:spcBef>
              <a:spcAft>
                <a:spcPts val="0"/>
              </a:spcAft>
              <a:buSzPts val="1300"/>
              <a:buChar char="-"/>
            </a:pPr>
            <a:r>
              <a:rPr lang="en"/>
              <a:t>Cannot be seen with the naked eye</a:t>
            </a:r>
            <a:endParaRPr/>
          </a:p>
          <a:p>
            <a:pPr indent="-311150" lvl="0" marL="457200" rtl="0" algn="l">
              <a:spcBef>
                <a:spcPts val="0"/>
              </a:spcBef>
              <a:spcAft>
                <a:spcPts val="0"/>
              </a:spcAft>
              <a:buSzPts val="1300"/>
              <a:buChar char="-"/>
            </a:pPr>
            <a:r>
              <a:rPr lang="en"/>
              <a:t>Apparent Magnitude of 7.0, however the surface brightness is spread through its large area, making it difficult to see without a filter (OIII filter)</a:t>
            </a:r>
            <a:endParaRPr/>
          </a:p>
        </p:txBody>
      </p:sp>
      <p:pic>
        <p:nvPicPr>
          <p:cNvPr id="186" name="Google Shape;186;p20"/>
          <p:cNvPicPr preferRelativeResize="0"/>
          <p:nvPr/>
        </p:nvPicPr>
        <p:blipFill>
          <a:blip r:embed="rId3">
            <a:alphaModFix/>
          </a:blip>
          <a:stretch>
            <a:fillRect/>
          </a:stretch>
        </p:blipFill>
        <p:spPr>
          <a:xfrm>
            <a:off x="298400" y="1594675"/>
            <a:ext cx="4218426" cy="2812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Veil Nebula (Cont)</a:t>
            </a:r>
            <a:endParaRPr/>
          </a:p>
        </p:txBody>
      </p:sp>
      <p:sp>
        <p:nvSpPr>
          <p:cNvPr id="192" name="Google Shape;192;p21"/>
          <p:cNvSpPr txBox="1"/>
          <p:nvPr>
            <p:ph idx="1" type="body"/>
          </p:nvPr>
        </p:nvSpPr>
        <p:spPr>
          <a:xfrm>
            <a:off x="868275" y="1552750"/>
            <a:ext cx="41790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Astronomers believe that before the star exploded, it gave off a very strong solar wind, and in combination with the supernova explosion, the veil nebula took a unique shape.</a:t>
            </a:r>
            <a:endParaRPr/>
          </a:p>
          <a:p>
            <a:pPr indent="-311150" lvl="0" marL="457200" rtl="0" algn="l">
              <a:spcBef>
                <a:spcPts val="0"/>
              </a:spcBef>
              <a:spcAft>
                <a:spcPts val="0"/>
              </a:spcAft>
              <a:buSzPts val="1300"/>
              <a:buChar char="-"/>
            </a:pPr>
            <a:r>
              <a:rPr lang="en"/>
              <a:t>The nebula is so large that it has been broken into regions: Western Veil and Eastern Veil</a:t>
            </a:r>
            <a:endParaRPr/>
          </a:p>
          <a:p>
            <a:pPr indent="-311150" lvl="0" marL="457200" rtl="0" algn="l">
              <a:spcBef>
                <a:spcPts val="0"/>
              </a:spcBef>
              <a:spcAft>
                <a:spcPts val="0"/>
              </a:spcAft>
              <a:buSzPts val="1300"/>
              <a:buChar char="-"/>
            </a:pPr>
            <a:r>
              <a:rPr lang="en"/>
              <a:t>The nebula is still changing and moving at speeds upwards of 600,000 km/hr</a:t>
            </a:r>
            <a:endParaRPr/>
          </a:p>
          <a:p>
            <a:pPr indent="0" lvl="0" marL="0" rtl="0" algn="l">
              <a:spcBef>
                <a:spcPts val="1600"/>
              </a:spcBef>
              <a:spcAft>
                <a:spcPts val="1600"/>
              </a:spcAft>
              <a:buNone/>
            </a:pPr>
            <a:r>
              <a:t/>
            </a:r>
            <a:endParaRPr/>
          </a:p>
        </p:txBody>
      </p:sp>
      <p:pic>
        <p:nvPicPr>
          <p:cNvPr id="193" name="Google Shape;193;p21"/>
          <p:cNvPicPr preferRelativeResize="0"/>
          <p:nvPr/>
        </p:nvPicPr>
        <p:blipFill>
          <a:blip r:embed="rId3">
            <a:alphaModFix/>
          </a:blip>
          <a:stretch>
            <a:fillRect/>
          </a:stretch>
        </p:blipFill>
        <p:spPr>
          <a:xfrm>
            <a:off x="5532825" y="1041425"/>
            <a:ext cx="3140527" cy="3530850"/>
          </a:xfrm>
          <a:prstGeom prst="rect">
            <a:avLst/>
          </a:prstGeom>
          <a:noFill/>
          <a:ln>
            <a:noFill/>
          </a:ln>
        </p:spPr>
      </p:pic>
      <p:sp>
        <p:nvSpPr>
          <p:cNvPr id="194" name="Google Shape;194;p21"/>
          <p:cNvSpPr txBox="1"/>
          <p:nvPr/>
        </p:nvSpPr>
        <p:spPr>
          <a:xfrm>
            <a:off x="5532825" y="4572275"/>
            <a:ext cx="3140400" cy="2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Lato"/>
                <a:ea typeface="Lato"/>
                <a:cs typeface="Lato"/>
                <a:sym typeface="Lato"/>
              </a:rPr>
              <a:t>Captured by Hubble Space Telescope</a:t>
            </a:r>
            <a:endParaRPr sz="1300">
              <a:solidFill>
                <a:srgbClr val="FFFFFF"/>
              </a:solidFill>
              <a:latin typeface="Lato"/>
              <a:ea typeface="Lato"/>
              <a:cs typeface="Lato"/>
              <a:sym typeface="Lato"/>
            </a:endParaRPr>
          </a:p>
          <a:p>
            <a:pPr indent="0" lvl="0" marL="0" rtl="0" algn="l">
              <a:spcBef>
                <a:spcPts val="0"/>
              </a:spcBef>
              <a:spcAft>
                <a:spcPts val="0"/>
              </a:spcAft>
              <a:buNone/>
            </a:pPr>
            <a:r>
              <a:t/>
            </a:r>
            <a:endParaRPr sz="1300">
              <a:solidFill>
                <a:srgbClr val="FFFFFF"/>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