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61" r:id="rId5"/>
    <p:sldId id="260" r:id="rId6"/>
    <p:sldId id="268" r:id="rId7"/>
    <p:sldId id="262" r:id="rId8"/>
    <p:sldId id="263" r:id="rId9"/>
    <p:sldId id="267" r:id="rId10"/>
    <p:sldId id="269" r:id="rId11"/>
    <p:sldId id="25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07CD1-9899-42FE-ACBC-8AF2E53B307C}" type="doc">
      <dgm:prSet loTypeId="urn:microsoft.com/office/officeart/2005/8/layout/cycle8" loCatId="cycle" qsTypeId="urn:microsoft.com/office/officeart/2005/8/quickstyle/simple5" qsCatId="simple" csTypeId="urn:microsoft.com/office/officeart/2005/8/colors/accent4_4" csCatId="accent4" phldr="1"/>
      <dgm:spPr/>
    </dgm:pt>
    <dgm:pt modelId="{B5F04365-4B4F-41D6-99B1-F4C35C191874}">
      <dgm:prSet phldrT="[Text]" custT="1"/>
      <dgm:spPr/>
      <dgm:t>
        <a:bodyPr/>
        <a:lstStyle/>
        <a:p>
          <a:r>
            <a:rPr lang="en-US" sz="1000" b="0" dirty="0">
              <a:latin typeface="BankGothic Md BT" panose="020B0807020203060204" pitchFamily="34" charset="0"/>
            </a:rPr>
            <a:t>Rotation Time</a:t>
          </a:r>
          <a:br>
            <a:rPr lang="en-US" sz="1500" dirty="0"/>
          </a:br>
          <a:r>
            <a:rPr lang="en-US" sz="2000" dirty="0">
              <a:latin typeface="BankGothic Md BT" panose="020B0807020203060204" pitchFamily="34" charset="0"/>
            </a:rPr>
            <a:t>10.7</a:t>
          </a:r>
          <a:r>
            <a:rPr lang="en-US" sz="1500" dirty="0">
              <a:latin typeface="BankGothic Md BT" panose="020B0807020203060204" pitchFamily="34" charset="0"/>
            </a:rPr>
            <a:t> hours</a:t>
          </a:r>
        </a:p>
      </dgm:t>
    </dgm:pt>
    <dgm:pt modelId="{F7F6AFEC-4AE3-4599-85D4-ADFA0C74F081}" type="parTrans" cxnId="{CCABD3A8-B90F-4383-B869-346FBC93B9C6}">
      <dgm:prSet/>
      <dgm:spPr/>
      <dgm:t>
        <a:bodyPr/>
        <a:lstStyle/>
        <a:p>
          <a:endParaRPr lang="en-US"/>
        </a:p>
      </dgm:t>
    </dgm:pt>
    <dgm:pt modelId="{0394EAE1-0A72-4250-988C-0EF11C363A9E}" type="sibTrans" cxnId="{CCABD3A8-B90F-4383-B869-346FBC93B9C6}">
      <dgm:prSet/>
      <dgm:spPr/>
      <dgm:t>
        <a:bodyPr/>
        <a:lstStyle/>
        <a:p>
          <a:endParaRPr lang="en-US"/>
        </a:p>
      </dgm:t>
    </dgm:pt>
    <dgm:pt modelId="{FCFB0FD2-E10C-4E6B-A294-CBA6DAF145FF}" type="pres">
      <dgm:prSet presAssocID="{1D807CD1-9899-42FE-ACBC-8AF2E53B307C}" presName="compositeShape" presStyleCnt="0">
        <dgm:presLayoutVars>
          <dgm:chMax val="7"/>
          <dgm:dir/>
          <dgm:resizeHandles val="exact"/>
        </dgm:presLayoutVars>
      </dgm:prSet>
      <dgm:spPr/>
    </dgm:pt>
    <dgm:pt modelId="{F96840CB-79AE-41A1-9A96-6E756C93DD0D}" type="pres">
      <dgm:prSet presAssocID="{1D807CD1-9899-42FE-ACBC-8AF2E53B307C}" presName="wedge1" presStyleLbl="node1" presStyleIdx="0" presStyleCnt="1" custLinFactNeighborX="-8178" custLinFactNeighborY="-14252"/>
      <dgm:spPr/>
    </dgm:pt>
    <dgm:pt modelId="{E5E62C45-246C-47E0-9651-9FE9C5A54F3E}" type="pres">
      <dgm:prSet presAssocID="{1D807CD1-9899-42FE-ACBC-8AF2E53B307C}" presName="dummy1a" presStyleCnt="0"/>
      <dgm:spPr/>
    </dgm:pt>
    <dgm:pt modelId="{51E8365E-2516-4A95-B78E-0138FDC8D465}" type="pres">
      <dgm:prSet presAssocID="{1D807CD1-9899-42FE-ACBC-8AF2E53B307C}" presName="dummy1b" presStyleCnt="0"/>
      <dgm:spPr/>
    </dgm:pt>
    <dgm:pt modelId="{02AE19AB-A3FD-4B09-B465-A0E005040E11}" type="pres">
      <dgm:prSet presAssocID="{1D807CD1-9899-42FE-ACBC-8AF2E53B307C}" presName="wedge1Tx" presStyleLbl="node1" presStyleIdx="0" presStyleCnt="1">
        <dgm:presLayoutVars>
          <dgm:chMax val="0"/>
          <dgm:chPref val="0"/>
          <dgm:bulletEnabled val="1"/>
        </dgm:presLayoutVars>
      </dgm:prSet>
      <dgm:spPr/>
    </dgm:pt>
    <dgm:pt modelId="{FE912A90-D897-46DF-A748-F6C245C945DB}" type="pres">
      <dgm:prSet presAssocID="{0394EAE1-0A72-4250-988C-0EF11C363A9E}" presName="arrowWedge1single" presStyleLbl="fgSibTrans2D1" presStyleIdx="0" presStyleCnt="1"/>
      <dgm:spPr/>
    </dgm:pt>
  </dgm:ptLst>
  <dgm:cxnLst>
    <dgm:cxn modelId="{34B6F32A-4F23-4F1E-A0B2-00FCD505F17F}" type="presOf" srcId="{B5F04365-4B4F-41D6-99B1-F4C35C191874}" destId="{F96840CB-79AE-41A1-9A96-6E756C93DD0D}" srcOrd="0" destOrd="0" presId="urn:microsoft.com/office/officeart/2005/8/layout/cycle8"/>
    <dgm:cxn modelId="{67F72F4D-CE33-49A4-8804-9F84DE881914}" type="presOf" srcId="{1D807CD1-9899-42FE-ACBC-8AF2E53B307C}" destId="{FCFB0FD2-E10C-4E6B-A294-CBA6DAF145FF}" srcOrd="0" destOrd="0" presId="urn:microsoft.com/office/officeart/2005/8/layout/cycle8"/>
    <dgm:cxn modelId="{CCABD3A8-B90F-4383-B869-346FBC93B9C6}" srcId="{1D807CD1-9899-42FE-ACBC-8AF2E53B307C}" destId="{B5F04365-4B4F-41D6-99B1-F4C35C191874}" srcOrd="0" destOrd="0" parTransId="{F7F6AFEC-4AE3-4599-85D4-ADFA0C74F081}" sibTransId="{0394EAE1-0A72-4250-988C-0EF11C363A9E}"/>
    <dgm:cxn modelId="{3A8AA6E9-BEEF-4280-8547-63F9F9699E1D}" type="presOf" srcId="{B5F04365-4B4F-41D6-99B1-F4C35C191874}" destId="{02AE19AB-A3FD-4B09-B465-A0E005040E11}" srcOrd="1" destOrd="0" presId="urn:microsoft.com/office/officeart/2005/8/layout/cycle8"/>
    <dgm:cxn modelId="{D2FCAE3C-3B1A-4990-83D7-E3E37456E6F6}" type="presParOf" srcId="{FCFB0FD2-E10C-4E6B-A294-CBA6DAF145FF}" destId="{F96840CB-79AE-41A1-9A96-6E756C93DD0D}" srcOrd="0" destOrd="0" presId="urn:microsoft.com/office/officeart/2005/8/layout/cycle8"/>
    <dgm:cxn modelId="{2210E166-1254-45FC-A30F-0182F585BE6B}" type="presParOf" srcId="{FCFB0FD2-E10C-4E6B-A294-CBA6DAF145FF}" destId="{E5E62C45-246C-47E0-9651-9FE9C5A54F3E}" srcOrd="1" destOrd="0" presId="urn:microsoft.com/office/officeart/2005/8/layout/cycle8"/>
    <dgm:cxn modelId="{3B2202E4-DA80-4269-91D2-768E7E4D8571}" type="presParOf" srcId="{FCFB0FD2-E10C-4E6B-A294-CBA6DAF145FF}" destId="{51E8365E-2516-4A95-B78E-0138FDC8D465}" srcOrd="2" destOrd="0" presId="urn:microsoft.com/office/officeart/2005/8/layout/cycle8"/>
    <dgm:cxn modelId="{88C1282D-6E28-4ABF-9D0F-4A178E1147D0}" type="presParOf" srcId="{FCFB0FD2-E10C-4E6B-A294-CBA6DAF145FF}" destId="{02AE19AB-A3FD-4B09-B465-A0E005040E11}" srcOrd="3" destOrd="0" presId="urn:microsoft.com/office/officeart/2005/8/layout/cycle8"/>
    <dgm:cxn modelId="{B0A33396-8C65-4846-B244-24DE18F51365}" type="presParOf" srcId="{FCFB0FD2-E10C-4E6B-A294-CBA6DAF145FF}" destId="{FE912A90-D897-46DF-A748-F6C245C945DB}" srcOrd="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07CD1-9899-42FE-ACBC-8AF2E53B307C}" type="doc">
      <dgm:prSet loTypeId="urn:microsoft.com/office/officeart/2005/8/layout/cycle8" loCatId="cycle" qsTypeId="urn:microsoft.com/office/officeart/2005/8/quickstyle/simple5" qsCatId="simple" csTypeId="urn:microsoft.com/office/officeart/2005/8/colors/accent2_5" csCatId="accent2" phldr="1"/>
      <dgm:spPr/>
    </dgm:pt>
    <dgm:pt modelId="{B5F04365-4B4F-41D6-99B1-F4C35C191874}">
      <dgm:prSet phldrT="[Text]" custT="1"/>
      <dgm:spPr/>
      <dgm:t>
        <a:bodyPr/>
        <a:lstStyle/>
        <a:p>
          <a:r>
            <a:rPr lang="en-US" sz="950" b="0" dirty="0">
              <a:latin typeface="BankGothic Md BT" panose="020B0807020203060204" pitchFamily="34" charset="0"/>
            </a:rPr>
            <a:t>Orbital Period</a:t>
          </a:r>
          <a:br>
            <a:rPr lang="en-US" sz="850" b="0" dirty="0">
              <a:latin typeface="BankGothic Md BT" panose="020B0807020203060204" pitchFamily="34" charset="0"/>
            </a:rPr>
          </a:br>
          <a:r>
            <a:rPr lang="en-US" sz="2000" dirty="0">
              <a:latin typeface="BankGothic Md BT" panose="020B0807020203060204" pitchFamily="34" charset="0"/>
            </a:rPr>
            <a:t>29.4</a:t>
          </a:r>
          <a:br>
            <a:rPr lang="en-US" sz="2000" dirty="0">
              <a:latin typeface="BankGothic Md BT" panose="020B0807020203060204" pitchFamily="34" charset="0"/>
            </a:rPr>
          </a:br>
          <a:r>
            <a:rPr lang="en-US" sz="1500" dirty="0">
              <a:latin typeface="BankGothic Md BT" panose="020B0807020203060204" pitchFamily="34" charset="0"/>
            </a:rPr>
            <a:t>years</a:t>
          </a:r>
        </a:p>
      </dgm:t>
    </dgm:pt>
    <dgm:pt modelId="{F7F6AFEC-4AE3-4599-85D4-ADFA0C74F081}" type="parTrans" cxnId="{CCABD3A8-B90F-4383-B869-346FBC93B9C6}">
      <dgm:prSet/>
      <dgm:spPr/>
      <dgm:t>
        <a:bodyPr/>
        <a:lstStyle/>
        <a:p>
          <a:endParaRPr lang="en-US"/>
        </a:p>
      </dgm:t>
    </dgm:pt>
    <dgm:pt modelId="{0394EAE1-0A72-4250-988C-0EF11C363A9E}" type="sibTrans" cxnId="{CCABD3A8-B90F-4383-B869-346FBC93B9C6}">
      <dgm:prSet/>
      <dgm:spPr/>
      <dgm:t>
        <a:bodyPr/>
        <a:lstStyle/>
        <a:p>
          <a:endParaRPr lang="en-US"/>
        </a:p>
      </dgm:t>
    </dgm:pt>
    <dgm:pt modelId="{FCFB0FD2-E10C-4E6B-A294-CBA6DAF145FF}" type="pres">
      <dgm:prSet presAssocID="{1D807CD1-9899-42FE-ACBC-8AF2E53B307C}" presName="compositeShape" presStyleCnt="0">
        <dgm:presLayoutVars>
          <dgm:chMax val="7"/>
          <dgm:dir/>
          <dgm:resizeHandles val="exact"/>
        </dgm:presLayoutVars>
      </dgm:prSet>
      <dgm:spPr/>
    </dgm:pt>
    <dgm:pt modelId="{F96840CB-79AE-41A1-9A96-6E756C93DD0D}" type="pres">
      <dgm:prSet presAssocID="{1D807CD1-9899-42FE-ACBC-8AF2E53B307C}" presName="wedge1" presStyleLbl="node1" presStyleIdx="0" presStyleCnt="1" custLinFactNeighborX="-8178" custLinFactNeighborY="-14252"/>
      <dgm:spPr/>
    </dgm:pt>
    <dgm:pt modelId="{E5E62C45-246C-47E0-9651-9FE9C5A54F3E}" type="pres">
      <dgm:prSet presAssocID="{1D807CD1-9899-42FE-ACBC-8AF2E53B307C}" presName="dummy1a" presStyleCnt="0"/>
      <dgm:spPr/>
    </dgm:pt>
    <dgm:pt modelId="{51E8365E-2516-4A95-B78E-0138FDC8D465}" type="pres">
      <dgm:prSet presAssocID="{1D807CD1-9899-42FE-ACBC-8AF2E53B307C}" presName="dummy1b" presStyleCnt="0"/>
      <dgm:spPr/>
    </dgm:pt>
    <dgm:pt modelId="{02AE19AB-A3FD-4B09-B465-A0E005040E11}" type="pres">
      <dgm:prSet presAssocID="{1D807CD1-9899-42FE-ACBC-8AF2E53B307C}" presName="wedge1Tx" presStyleLbl="node1" presStyleIdx="0" presStyleCnt="1">
        <dgm:presLayoutVars>
          <dgm:chMax val="0"/>
          <dgm:chPref val="0"/>
          <dgm:bulletEnabled val="1"/>
        </dgm:presLayoutVars>
      </dgm:prSet>
      <dgm:spPr/>
    </dgm:pt>
    <dgm:pt modelId="{FE912A90-D897-46DF-A748-F6C245C945DB}" type="pres">
      <dgm:prSet presAssocID="{0394EAE1-0A72-4250-988C-0EF11C363A9E}" presName="arrowWedge1single" presStyleLbl="fgSibTrans2D1" presStyleIdx="0" presStyleCnt="1" custLinFactNeighborX="1503"/>
      <dgm:spPr/>
    </dgm:pt>
  </dgm:ptLst>
  <dgm:cxnLst>
    <dgm:cxn modelId="{34B6F32A-4F23-4F1E-A0B2-00FCD505F17F}" type="presOf" srcId="{B5F04365-4B4F-41D6-99B1-F4C35C191874}" destId="{F96840CB-79AE-41A1-9A96-6E756C93DD0D}" srcOrd="0" destOrd="0" presId="urn:microsoft.com/office/officeart/2005/8/layout/cycle8"/>
    <dgm:cxn modelId="{67F72F4D-CE33-49A4-8804-9F84DE881914}" type="presOf" srcId="{1D807CD1-9899-42FE-ACBC-8AF2E53B307C}" destId="{FCFB0FD2-E10C-4E6B-A294-CBA6DAF145FF}" srcOrd="0" destOrd="0" presId="urn:microsoft.com/office/officeart/2005/8/layout/cycle8"/>
    <dgm:cxn modelId="{CCABD3A8-B90F-4383-B869-346FBC93B9C6}" srcId="{1D807CD1-9899-42FE-ACBC-8AF2E53B307C}" destId="{B5F04365-4B4F-41D6-99B1-F4C35C191874}" srcOrd="0" destOrd="0" parTransId="{F7F6AFEC-4AE3-4599-85D4-ADFA0C74F081}" sibTransId="{0394EAE1-0A72-4250-988C-0EF11C363A9E}"/>
    <dgm:cxn modelId="{3A8AA6E9-BEEF-4280-8547-63F9F9699E1D}" type="presOf" srcId="{B5F04365-4B4F-41D6-99B1-F4C35C191874}" destId="{02AE19AB-A3FD-4B09-B465-A0E005040E11}" srcOrd="1" destOrd="0" presId="urn:microsoft.com/office/officeart/2005/8/layout/cycle8"/>
    <dgm:cxn modelId="{D2FCAE3C-3B1A-4990-83D7-E3E37456E6F6}" type="presParOf" srcId="{FCFB0FD2-E10C-4E6B-A294-CBA6DAF145FF}" destId="{F96840CB-79AE-41A1-9A96-6E756C93DD0D}" srcOrd="0" destOrd="0" presId="urn:microsoft.com/office/officeart/2005/8/layout/cycle8"/>
    <dgm:cxn modelId="{2210E166-1254-45FC-A30F-0182F585BE6B}" type="presParOf" srcId="{FCFB0FD2-E10C-4E6B-A294-CBA6DAF145FF}" destId="{E5E62C45-246C-47E0-9651-9FE9C5A54F3E}" srcOrd="1" destOrd="0" presId="urn:microsoft.com/office/officeart/2005/8/layout/cycle8"/>
    <dgm:cxn modelId="{3B2202E4-DA80-4269-91D2-768E7E4D8571}" type="presParOf" srcId="{FCFB0FD2-E10C-4E6B-A294-CBA6DAF145FF}" destId="{51E8365E-2516-4A95-B78E-0138FDC8D465}" srcOrd="2" destOrd="0" presId="urn:microsoft.com/office/officeart/2005/8/layout/cycle8"/>
    <dgm:cxn modelId="{88C1282D-6E28-4ABF-9D0F-4A178E1147D0}" type="presParOf" srcId="{FCFB0FD2-E10C-4E6B-A294-CBA6DAF145FF}" destId="{02AE19AB-A3FD-4B09-B465-A0E005040E11}" srcOrd="3" destOrd="0" presId="urn:microsoft.com/office/officeart/2005/8/layout/cycle8"/>
    <dgm:cxn modelId="{B0A33396-8C65-4846-B244-24DE18F51365}" type="presParOf" srcId="{FCFB0FD2-E10C-4E6B-A294-CBA6DAF145FF}" destId="{FE912A90-D897-46DF-A748-F6C245C945DB}" srcOrd="4"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40CB-79AE-41A1-9A96-6E756C93DD0D}">
      <dsp:nvSpPr>
        <dsp:cNvPr id="0" name=""/>
        <dsp:cNvSpPr/>
      </dsp:nvSpPr>
      <dsp:spPr>
        <a:xfrm>
          <a:off x="229369" y="0"/>
          <a:ext cx="1539872" cy="1539872"/>
        </a:xfrm>
        <a:prstGeom prst="ellipse">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BankGothic Md BT" panose="020B0807020203060204" pitchFamily="34" charset="0"/>
            </a:rPr>
            <a:t>Rotation Time</a:t>
          </a:r>
          <a:br>
            <a:rPr lang="en-US" sz="1500" kern="1200" dirty="0"/>
          </a:br>
          <a:r>
            <a:rPr lang="en-US" sz="2000" kern="1200" dirty="0">
              <a:latin typeface="BankGothic Md BT" panose="020B0807020203060204" pitchFamily="34" charset="0"/>
            </a:rPr>
            <a:t>10.7</a:t>
          </a:r>
          <a:r>
            <a:rPr lang="en-US" sz="1500" kern="1200" dirty="0">
              <a:latin typeface="BankGothic Md BT" panose="020B0807020203060204" pitchFamily="34" charset="0"/>
            </a:rPr>
            <a:t> hours</a:t>
          </a:r>
        </a:p>
      </dsp:txBody>
      <dsp:txXfrm>
        <a:off x="486014" y="256645"/>
        <a:ext cx="1026581" cy="1026581"/>
      </dsp:txXfrm>
    </dsp:sp>
    <dsp:sp modelId="{FE912A90-D897-46DF-A748-F6C245C945DB}">
      <dsp:nvSpPr>
        <dsp:cNvPr id="0" name=""/>
        <dsp:cNvSpPr/>
      </dsp:nvSpPr>
      <dsp:spPr>
        <a:xfrm>
          <a:off x="152043" y="-95535"/>
          <a:ext cx="1730523" cy="1730523"/>
        </a:xfrm>
        <a:prstGeom prst="circularArrow">
          <a:avLst>
            <a:gd name="adj1" fmla="val 5085"/>
            <a:gd name="adj2" fmla="val 327528"/>
            <a:gd name="adj3" fmla="val 15792095"/>
            <a:gd name="adj4" fmla="val 16280377"/>
            <a:gd name="adj5" fmla="val 5932"/>
          </a:avLst>
        </a:prstGeom>
        <a:gradFill rotWithShape="0">
          <a:gsLst>
            <a:gs pos="0">
              <a:schemeClr val="accent4">
                <a:shade val="90000"/>
                <a:hueOff val="0"/>
                <a:satOff val="0"/>
                <a:lumOff val="0"/>
                <a:alphaOff val="0"/>
                <a:satMod val="103000"/>
                <a:lumMod val="102000"/>
                <a:tint val="94000"/>
              </a:schemeClr>
            </a:gs>
            <a:gs pos="50000">
              <a:schemeClr val="accent4">
                <a:shade val="90000"/>
                <a:hueOff val="0"/>
                <a:satOff val="0"/>
                <a:lumOff val="0"/>
                <a:alphaOff val="0"/>
                <a:satMod val="110000"/>
                <a:lumMod val="100000"/>
                <a:shade val="100000"/>
              </a:schemeClr>
            </a:gs>
            <a:gs pos="100000">
              <a:schemeClr val="accent4">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40CB-79AE-41A1-9A96-6E756C93DD0D}">
      <dsp:nvSpPr>
        <dsp:cNvPr id="0" name=""/>
        <dsp:cNvSpPr/>
      </dsp:nvSpPr>
      <dsp:spPr>
        <a:xfrm>
          <a:off x="296628" y="0"/>
          <a:ext cx="1625517" cy="1625517"/>
        </a:xfrm>
        <a:prstGeom prst="ellipse">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en-US" sz="950" b="0" kern="1200" dirty="0">
              <a:latin typeface="BankGothic Md BT" panose="020B0807020203060204" pitchFamily="34" charset="0"/>
            </a:rPr>
            <a:t>Orbital Period</a:t>
          </a:r>
          <a:br>
            <a:rPr lang="en-US" sz="850" b="0" kern="1200" dirty="0">
              <a:latin typeface="BankGothic Md BT" panose="020B0807020203060204" pitchFamily="34" charset="0"/>
            </a:rPr>
          </a:br>
          <a:r>
            <a:rPr lang="en-US" sz="2000" kern="1200" dirty="0">
              <a:latin typeface="BankGothic Md BT" panose="020B0807020203060204" pitchFamily="34" charset="0"/>
            </a:rPr>
            <a:t>29.4</a:t>
          </a:r>
          <a:br>
            <a:rPr lang="en-US" sz="2000" kern="1200" dirty="0">
              <a:latin typeface="BankGothic Md BT" panose="020B0807020203060204" pitchFamily="34" charset="0"/>
            </a:rPr>
          </a:br>
          <a:r>
            <a:rPr lang="en-US" sz="1500" kern="1200" dirty="0">
              <a:latin typeface="BankGothic Md BT" panose="020B0807020203060204" pitchFamily="34" charset="0"/>
            </a:rPr>
            <a:t>years</a:t>
          </a:r>
        </a:p>
      </dsp:txBody>
      <dsp:txXfrm>
        <a:off x="567547" y="270919"/>
        <a:ext cx="1083678" cy="1083678"/>
      </dsp:txXfrm>
    </dsp:sp>
    <dsp:sp modelId="{FE912A90-D897-46DF-A748-F6C245C945DB}">
      <dsp:nvSpPr>
        <dsp:cNvPr id="0" name=""/>
        <dsp:cNvSpPr/>
      </dsp:nvSpPr>
      <dsp:spPr>
        <a:xfrm>
          <a:off x="241457" y="-100826"/>
          <a:ext cx="1826772" cy="1826772"/>
        </a:xfrm>
        <a:prstGeom prst="circularArrow">
          <a:avLst>
            <a:gd name="adj1" fmla="val 5085"/>
            <a:gd name="adj2" fmla="val 327528"/>
            <a:gd name="adj3" fmla="val 15796330"/>
            <a:gd name="adj4" fmla="val 16276141"/>
            <a:gd name="adj5" fmla="val 5932"/>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1C537-1C1D-45F7-9062-CBC669B2DACE}"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E434-5E98-4A22-9664-53F1741517F7}" type="slidenum">
              <a:rPr lang="en-US" smtClean="0"/>
              <a:t>‹#›</a:t>
            </a:fld>
            <a:endParaRPr lang="en-US"/>
          </a:p>
        </p:txBody>
      </p:sp>
    </p:spTree>
    <p:extLst>
      <p:ext uri="{BB962C8B-B14F-4D97-AF65-F5344CB8AC3E}">
        <p14:creationId xmlns:p14="http://schemas.microsoft.com/office/powerpoint/2010/main" val="102640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pl.nasa.gov/missions/cassini-huygens/" TargetMode="External"/><Relationship Id="rId7" Type="http://schemas.openxmlformats.org/officeDocument/2006/relationships/hyperlink" Target="https://solarscience.msfc.nasa.gov/papers/hathadh/SolarSystemModel.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space.com/29444-saturn-rings-moons-skywatching.html" TargetMode="External"/><Relationship Id="rId5" Type="http://schemas.openxmlformats.org/officeDocument/2006/relationships/hyperlink" Target="https://science.nasa.gov/science-news/science-at-nasa/2008/18mar_saturn" TargetMode="External"/><Relationship Id="rId4" Type="http://schemas.openxmlformats.org/officeDocument/2006/relationships/hyperlink" Target="https://www.nasa.gov/press-release/nasa-s-cassini-spacecraft-ends-its-historic-exploration-of-satur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rthsky.org/astronomy-essentials/viewing-saturns-rings-tips-for-beginner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pace.com/29444-saturn-rings-moons-skywatching.html" TargetMode="External"/><Relationship Id="rId4" Type="http://schemas.openxmlformats.org/officeDocument/2006/relationships/hyperlink" Target="https://cosmicpursuits.com/2560/guide-to-observing-saturn-in-20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Location: https://cdn.theatlantic.com/assets/media/img/mt/2016/01/Saturn3/lead_720_405.jpg?mod=1533691796 </a:t>
            </a:r>
          </a:p>
        </p:txBody>
      </p:sp>
      <p:sp>
        <p:nvSpPr>
          <p:cNvPr id="4" name="Slide Number Placeholder 3"/>
          <p:cNvSpPr>
            <a:spLocks noGrp="1"/>
          </p:cNvSpPr>
          <p:nvPr>
            <p:ph type="sldNum" sz="quarter" idx="5"/>
          </p:nvPr>
        </p:nvSpPr>
        <p:spPr/>
        <p:txBody>
          <a:bodyPr/>
          <a:lstStyle/>
          <a:p>
            <a:fld id="{DBAAE434-5E98-4A22-9664-53F1741517F7}" type="slidenum">
              <a:rPr lang="en-US" smtClean="0"/>
              <a:t>1</a:t>
            </a:fld>
            <a:endParaRPr lang="en-US"/>
          </a:p>
        </p:txBody>
      </p:sp>
    </p:spTree>
    <p:extLst>
      <p:ext uri="{BB962C8B-B14F-4D97-AF65-F5344CB8AC3E}">
        <p14:creationId xmlns:p14="http://schemas.microsoft.com/office/powerpoint/2010/main" val="375396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https://www.jpl.nasa.gov/missions/cassini-huygens/</a:t>
            </a:r>
            <a:endParaRPr lang="en-US" dirty="0"/>
          </a:p>
          <a:p>
            <a:r>
              <a:rPr lang="en-US" dirty="0"/>
              <a:t>https://solarsystem.nasa.gov/system/downloadable_items/2552_cassinihuygens_BTN_16_purple_final_01.jpg</a:t>
            </a:r>
          </a:p>
          <a:p>
            <a:r>
              <a:rPr lang="en-US" dirty="0">
                <a:hlinkClick r:id="rId4"/>
              </a:rPr>
              <a:t>https://www.nasa.gov/press-release/nasa-s-cassini-spacecraft-ends-its-historic-exploration-of-Saturn</a:t>
            </a:r>
            <a:endParaRPr lang="en-US" dirty="0"/>
          </a:p>
          <a:p>
            <a:r>
              <a:rPr lang="en-US" dirty="0">
                <a:hlinkClick r:id="rId5"/>
              </a:rPr>
              <a:t>https://science.nasa.gov/science-news/science-at-nasa/2008/18mar_Saturn</a:t>
            </a:r>
            <a:endParaRPr lang="en-US" dirty="0"/>
          </a:p>
          <a:p>
            <a:r>
              <a:rPr lang="en-US" dirty="0">
                <a:hlinkClick r:id="rId6"/>
              </a:rPr>
              <a:t>https://www.space.com/29444-saturn-rings-moons-skywatching.html</a:t>
            </a:r>
            <a:endParaRPr lang="en-US" dirty="0"/>
          </a:p>
          <a:p>
            <a:r>
              <a:rPr lang="en-US" dirty="0">
                <a:hlinkClick r:id="rId7"/>
              </a:rPr>
              <a:t>https://solarscience.msfc.nasa.gov/papers/hathadh/SolarSystemModel.pdf</a:t>
            </a:r>
            <a:endParaRPr lang="en-US" dirty="0"/>
          </a:p>
          <a:p>
            <a:endParaRPr lang="en-US" dirty="0"/>
          </a:p>
        </p:txBody>
      </p:sp>
      <p:sp>
        <p:nvSpPr>
          <p:cNvPr id="4" name="Slide Number Placeholder 3"/>
          <p:cNvSpPr>
            <a:spLocks noGrp="1"/>
          </p:cNvSpPr>
          <p:nvPr>
            <p:ph type="sldNum" sz="quarter" idx="5"/>
          </p:nvPr>
        </p:nvSpPr>
        <p:spPr/>
        <p:txBody>
          <a:bodyPr/>
          <a:lstStyle/>
          <a:p>
            <a:fld id="{DBAAE434-5E98-4A22-9664-53F1741517F7}" type="slidenum">
              <a:rPr lang="en-US" smtClean="0"/>
              <a:t>11</a:t>
            </a:fld>
            <a:endParaRPr lang="en-US"/>
          </a:p>
        </p:txBody>
      </p:sp>
    </p:spTree>
    <p:extLst>
      <p:ext uri="{BB962C8B-B14F-4D97-AF65-F5344CB8AC3E}">
        <p14:creationId xmlns:p14="http://schemas.microsoft.com/office/powerpoint/2010/main" val="380163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https://www.windows2universe.org/mythology/images/Saturn.gif</a:t>
            </a:r>
          </a:p>
        </p:txBody>
      </p:sp>
      <p:sp>
        <p:nvSpPr>
          <p:cNvPr id="4" name="Slide Number Placeholder 3"/>
          <p:cNvSpPr>
            <a:spLocks noGrp="1"/>
          </p:cNvSpPr>
          <p:nvPr>
            <p:ph type="sldNum" sz="quarter" idx="5"/>
          </p:nvPr>
        </p:nvSpPr>
        <p:spPr/>
        <p:txBody>
          <a:bodyPr/>
          <a:lstStyle/>
          <a:p>
            <a:fld id="{DBAAE434-5E98-4A22-9664-53F1741517F7}" type="slidenum">
              <a:rPr lang="en-US" smtClean="0"/>
              <a:t>2</a:t>
            </a:fld>
            <a:endParaRPr lang="en-US"/>
          </a:p>
        </p:txBody>
      </p:sp>
    </p:spTree>
    <p:extLst>
      <p:ext uri="{BB962C8B-B14F-4D97-AF65-F5344CB8AC3E}">
        <p14:creationId xmlns:p14="http://schemas.microsoft.com/office/powerpoint/2010/main" val="4608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Saturn is the seventh planet from the sun.</a:t>
            </a:r>
          </a:p>
          <a:p>
            <a:pPr marL="171450" indent="-171450">
              <a:buFont typeface="Arial" panose="020B0604020202020204" pitchFamily="34" charset="0"/>
              <a:buChar char="•"/>
            </a:pPr>
            <a:r>
              <a:rPr lang="en-US" dirty="0"/>
              <a:t>It lies beyond Jupiter at 886 million miles (9.5 astronomical units away from the sun).</a:t>
            </a:r>
          </a:p>
          <a:p>
            <a:pPr marL="171450" indent="-171450">
              <a:buFont typeface="Arial" panose="020B0604020202020204" pitchFamily="34" charset="0"/>
              <a:buChar char="•"/>
            </a:pPr>
            <a:r>
              <a:rPr lang="en-US" dirty="0"/>
              <a:t>If the sun were the size of a volleyball, Saturn would be about the size of an acorn and a football field away.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just over 72,000 miles in diameter, Saturn is the second largest in our Solar System after Jupiter.</a:t>
            </a:r>
          </a:p>
          <a:p>
            <a:pPr marL="171450" indent="-171450">
              <a:buFont typeface="Arial" panose="020B0604020202020204" pitchFamily="34" charset="0"/>
              <a:buChar char="•"/>
            </a:pPr>
            <a:r>
              <a:rPr lang="en-US" dirty="0"/>
              <a:t>To put the size of Saturn in perspective, if Earth’s diameter was the size of nickel, Saturn’s would be the size of a volleyball.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takes approximately 10.7 hours for Saturn to rotate, the second quickest rotation speed among planets in our solar system</a:t>
            </a:r>
          </a:p>
          <a:p>
            <a:pPr marL="171450" indent="-171450">
              <a:buFont typeface="Arial" panose="020B0604020202020204" pitchFamily="34" charset="0"/>
              <a:buChar char="•"/>
            </a:pPr>
            <a:r>
              <a:rPr lang="en-US" dirty="0"/>
              <a:t>One revolution around the sun takes Saturn almost 30 years.</a:t>
            </a:r>
          </a:p>
          <a:p>
            <a:pPr marL="171450" indent="-171450">
              <a:buFont typeface="Arial" panose="020B0604020202020204" pitchFamily="34" charset="0"/>
              <a:buChar char="•"/>
            </a:pPr>
            <a:endParaRPr lang="en-US" dirty="0"/>
          </a:p>
          <a:p>
            <a:pPr marL="171450" indent="-171450">
              <a:buFontTx/>
              <a:buChar char="-"/>
            </a:pPr>
            <a:r>
              <a:rPr lang="en-US" dirty="0"/>
              <a:t>Saturn’s axis is tilted 26.73 degrees with respect to its orbit. This causes Saturn to have seasons like Earth which has an orbital tilt of 23.5 degrees.</a:t>
            </a:r>
          </a:p>
          <a:p>
            <a:pPr marL="171450" indent="-171450">
              <a:buFontTx/>
              <a:buChar char="-"/>
            </a:pPr>
            <a:r>
              <a:rPr lang="en-US" dirty="0"/>
              <a:t>Saturn also has extreme weather and heavy winds that can be up to 1,600 ft/s</a:t>
            </a:r>
          </a:p>
          <a:p>
            <a:pPr marL="171450" indent="-171450">
              <a:buFontTx/>
              <a:buChar char="-"/>
            </a:pPr>
            <a:endParaRPr lang="en-US" dirty="0"/>
          </a:p>
          <a:p>
            <a:pPr marL="171450" indent="-171450">
              <a:buFontTx/>
              <a:buChar char="-"/>
            </a:pPr>
            <a:r>
              <a:rPr lang="en-US" dirty="0"/>
              <a:t>Image: https://www.syfy.com/sites/syfy/files/styles/1200x680/public/solarsystem_diagram.jpg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AAE434-5E98-4A22-9664-53F1741517F7}" type="slidenum">
              <a:rPr lang="en-US" smtClean="0"/>
              <a:t>3</a:t>
            </a:fld>
            <a:endParaRPr lang="en-US"/>
          </a:p>
        </p:txBody>
      </p:sp>
    </p:spTree>
    <p:extLst>
      <p:ext uri="{BB962C8B-B14F-4D97-AF65-F5344CB8AC3E}">
        <p14:creationId xmlns:p14="http://schemas.microsoft.com/office/powerpoint/2010/main" val="262067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Saturn’s Rings are made up of pieces of comets, asteroids, and shattered moons. They are torn apart by Saturn’s powerful gravity and now float as chunks of ice and rock orbiting around Saturn.</a:t>
            </a:r>
          </a:p>
          <a:p>
            <a:endParaRPr lang="en-US" dirty="0"/>
          </a:p>
          <a:p>
            <a:r>
              <a:rPr lang="en-US" dirty="0"/>
              <a:t>Saturn has seven main rings with a diameters of up to175,000 miles which is more than twice the diameter of Jupiter, while only about 30 feet in height.</a:t>
            </a:r>
          </a:p>
          <a:p>
            <a:endParaRPr lang="en-US" dirty="0"/>
          </a:p>
          <a:p>
            <a:r>
              <a:rPr lang="en-US" dirty="0"/>
              <a:t>The rings were named in the order in which they were discovered.</a:t>
            </a:r>
          </a:p>
          <a:p>
            <a:endParaRPr lang="en-US" dirty="0"/>
          </a:p>
          <a:p>
            <a:r>
              <a:rPr lang="en-US" dirty="0"/>
              <a:t>From inside out the order is D ring, C ring, B ring, then the Cassini Division, the A ring, F ring, G ring and E ring.</a:t>
            </a:r>
          </a:p>
        </p:txBody>
      </p:sp>
      <p:sp>
        <p:nvSpPr>
          <p:cNvPr id="4" name="Slide Number Placeholder 3"/>
          <p:cNvSpPr>
            <a:spLocks noGrp="1"/>
          </p:cNvSpPr>
          <p:nvPr>
            <p:ph type="sldNum" sz="quarter" idx="5"/>
          </p:nvPr>
        </p:nvSpPr>
        <p:spPr/>
        <p:txBody>
          <a:bodyPr/>
          <a:lstStyle/>
          <a:p>
            <a:fld id="{DBAAE434-5E98-4A22-9664-53F1741517F7}" type="slidenum">
              <a:rPr lang="en-US" smtClean="0"/>
              <a:t>5</a:t>
            </a:fld>
            <a:endParaRPr lang="en-US"/>
          </a:p>
        </p:txBody>
      </p:sp>
    </p:spTree>
    <p:extLst>
      <p:ext uri="{BB962C8B-B14F-4D97-AF65-F5344CB8AC3E}">
        <p14:creationId xmlns:p14="http://schemas.microsoft.com/office/powerpoint/2010/main" val="401251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https://earthsky.org/astronomy-essentials/viewing-saturns-rings-tips-for-beginners</a:t>
            </a:r>
            <a:endParaRPr lang="en-US" dirty="0"/>
          </a:p>
          <a:p>
            <a:r>
              <a:rPr lang="en-US" dirty="0">
                <a:hlinkClick r:id="rId4"/>
              </a:rPr>
              <a:t>https://cosmicpursuits.com/2560/guide-to-observing-saturn-in-2019/</a:t>
            </a:r>
            <a:endParaRPr lang="en-US" dirty="0"/>
          </a:p>
          <a:p>
            <a:r>
              <a:rPr lang="en-US" dirty="0">
                <a:hlinkClick r:id="rId5"/>
              </a:rPr>
              <a:t>https://www.space.com/29444-saturn-rings-moons-skywatching.html</a:t>
            </a:r>
            <a:endParaRPr lang="en-US" dirty="0"/>
          </a:p>
          <a:p>
            <a:r>
              <a:rPr lang="en-US" dirty="0"/>
              <a:t>This year Saturn reaches opposition in Sagittarius. It is moving in retrograde motion, from left to right against the background of the stars.</a:t>
            </a:r>
          </a:p>
          <a:p>
            <a:endParaRPr lang="en-US" dirty="0"/>
          </a:p>
          <a:p>
            <a:endParaRPr lang="en-US" dirty="0"/>
          </a:p>
          <a:p>
            <a:r>
              <a:rPr lang="en-US" dirty="0"/>
              <a:t>With a simple telescope you can often see Saturn’s two main rings: A and B at 25x magnification, but to see the distinction between them you often need a powerful telescope with 100x magnification or more.</a:t>
            </a:r>
          </a:p>
          <a:p>
            <a:endParaRPr lang="en-US" dirty="0"/>
          </a:p>
          <a:p>
            <a:r>
              <a:rPr lang="en-US" dirty="0"/>
              <a:t>Every 14-15 years. </a:t>
            </a:r>
            <a:r>
              <a:rPr lang="en-US" dirty="0" err="1"/>
              <a:t>Saturns</a:t>
            </a:r>
            <a:r>
              <a:rPr lang="en-US" dirty="0"/>
              <a:t> rings vanish from view as they are completely aligned. While this may seem like a major bummer, it is actually a valuable time to observe Saturn’s moons without an impediment.</a:t>
            </a:r>
          </a:p>
        </p:txBody>
      </p:sp>
      <p:sp>
        <p:nvSpPr>
          <p:cNvPr id="4" name="Slide Number Placeholder 3"/>
          <p:cNvSpPr>
            <a:spLocks noGrp="1"/>
          </p:cNvSpPr>
          <p:nvPr>
            <p:ph type="sldNum" sz="quarter" idx="5"/>
          </p:nvPr>
        </p:nvSpPr>
        <p:spPr/>
        <p:txBody>
          <a:bodyPr/>
          <a:lstStyle/>
          <a:p>
            <a:fld id="{DBAAE434-5E98-4A22-9664-53F1741517F7}" type="slidenum">
              <a:rPr lang="en-US" smtClean="0"/>
              <a:t>6</a:t>
            </a:fld>
            <a:endParaRPr lang="en-US"/>
          </a:p>
        </p:txBody>
      </p:sp>
    </p:spTree>
    <p:extLst>
      <p:ext uri="{BB962C8B-B14F-4D97-AF65-F5344CB8AC3E}">
        <p14:creationId xmlns:p14="http://schemas.microsoft.com/office/powerpoint/2010/main" val="103095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https://i.dailymail.co.uk/i/pix/2016/03/25/15/328D13D900000578-3509532-image-a-77_1458919587508.jpg</a:t>
            </a:r>
          </a:p>
          <a:p>
            <a:endParaRPr lang="en-US" dirty="0"/>
          </a:p>
        </p:txBody>
      </p:sp>
      <p:sp>
        <p:nvSpPr>
          <p:cNvPr id="4" name="Slide Number Placeholder 3"/>
          <p:cNvSpPr>
            <a:spLocks noGrp="1"/>
          </p:cNvSpPr>
          <p:nvPr>
            <p:ph type="sldNum" sz="quarter" idx="5"/>
          </p:nvPr>
        </p:nvSpPr>
        <p:spPr/>
        <p:txBody>
          <a:bodyPr/>
          <a:lstStyle/>
          <a:p>
            <a:fld id="{DBAAE434-5E98-4A22-9664-53F1741517F7}" type="slidenum">
              <a:rPr lang="en-US" smtClean="0"/>
              <a:t>7</a:t>
            </a:fld>
            <a:endParaRPr lang="en-US"/>
          </a:p>
        </p:txBody>
      </p:sp>
    </p:spTree>
    <p:extLst>
      <p:ext uri="{BB962C8B-B14F-4D97-AF65-F5344CB8AC3E}">
        <p14:creationId xmlns:p14="http://schemas.microsoft.com/office/powerpoint/2010/main" val="310731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Sixth Largest Moon of Saturn</a:t>
            </a:r>
          </a:p>
          <a:p>
            <a:r>
              <a:rPr lang="en-US" dirty="0"/>
              <a:t>Discovered in 1789 by William </a:t>
            </a:r>
            <a:r>
              <a:rPr lang="en-US" dirty="0" err="1"/>
              <a:t>Herscel</a:t>
            </a:r>
            <a:r>
              <a:rPr lang="en-US" dirty="0"/>
              <a:t>.</a:t>
            </a:r>
          </a:p>
          <a:p>
            <a:r>
              <a:rPr lang="en-US" dirty="0"/>
              <a:t>1/7 the diameter of Earths Moon</a:t>
            </a:r>
          </a:p>
          <a:p>
            <a:r>
              <a:rPr lang="en-US" dirty="0"/>
              <a:t>Moon was seen by Voyagers I and II, but Cassini saw it most closely in 2005 and revealed large water deposits on the moons surface.</a:t>
            </a:r>
          </a:p>
          <a:p>
            <a:r>
              <a:rPr lang="en-US" dirty="0"/>
              <a:t>Over 100 </a:t>
            </a:r>
            <a:r>
              <a:rPr lang="en-US" dirty="0" err="1"/>
              <a:t>guysers</a:t>
            </a:r>
            <a:r>
              <a:rPr lang="en-US" dirty="0"/>
              <a:t> have been identified.</a:t>
            </a:r>
          </a:p>
          <a:p>
            <a:endParaRPr lang="en-US" dirty="0"/>
          </a:p>
          <a:p>
            <a:endParaRPr lang="en-US" dirty="0"/>
          </a:p>
          <a:p>
            <a:endParaRPr lang="en-US" dirty="0"/>
          </a:p>
          <a:p>
            <a:r>
              <a:rPr lang="en-US" dirty="0"/>
              <a:t>Covered mostly in ice, at noon, the temperature only reaches -198 degrees </a:t>
            </a:r>
            <a:r>
              <a:rPr lang="en-US" dirty="0" err="1"/>
              <a:t>celcius</a:t>
            </a:r>
            <a:endParaRPr lang="en-US" dirty="0"/>
          </a:p>
          <a:p>
            <a:endParaRPr lang="en-US" dirty="0"/>
          </a:p>
          <a:p>
            <a:endParaRPr lang="en-US" dirty="0"/>
          </a:p>
          <a:p>
            <a:endParaRPr lang="en-US" dirty="0"/>
          </a:p>
          <a:p>
            <a:r>
              <a:rPr lang="en-US" dirty="0"/>
              <a:t>https://upload.wikimedia.org/wikipedia/commons/thumb/8/83/PIA17202_-_Approaching_Enceladus.jpg/420px-PIA17202_-_Approaching_Enceladus.jpg</a:t>
            </a:r>
          </a:p>
        </p:txBody>
      </p:sp>
      <p:sp>
        <p:nvSpPr>
          <p:cNvPr id="4" name="Slide Number Placeholder 3"/>
          <p:cNvSpPr>
            <a:spLocks noGrp="1"/>
          </p:cNvSpPr>
          <p:nvPr>
            <p:ph type="sldNum" sz="quarter" idx="5"/>
          </p:nvPr>
        </p:nvSpPr>
        <p:spPr/>
        <p:txBody>
          <a:bodyPr/>
          <a:lstStyle/>
          <a:p>
            <a:fld id="{DBAAE434-5E98-4A22-9664-53F1741517F7}" type="slidenum">
              <a:rPr lang="en-US" smtClean="0"/>
              <a:t>8</a:t>
            </a:fld>
            <a:endParaRPr lang="en-US"/>
          </a:p>
        </p:txBody>
      </p:sp>
    </p:spTree>
    <p:extLst>
      <p:ext uri="{BB962C8B-B14F-4D97-AF65-F5344CB8AC3E}">
        <p14:creationId xmlns:p14="http://schemas.microsoft.com/office/powerpoint/2010/main" val="17586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Moon of Saturn</a:t>
            </a:r>
          </a:p>
          <a:p>
            <a:r>
              <a:rPr lang="en-US" dirty="0"/>
              <a:t>Discovered by Huygens who discovered Saturn’s Rings</a:t>
            </a:r>
          </a:p>
          <a:p>
            <a:r>
              <a:rPr lang="en-US" dirty="0"/>
              <a:t>50% larger than Earth’s moon</a:t>
            </a:r>
          </a:p>
          <a:p>
            <a:endParaRPr lang="en-US" dirty="0"/>
          </a:p>
          <a:p>
            <a:r>
              <a:rPr lang="en-US" dirty="0"/>
              <a:t>Only moon to have a dense atmosphere. Mainly nitrogen.</a:t>
            </a:r>
          </a:p>
          <a:p>
            <a:r>
              <a:rPr lang="en-US" dirty="0"/>
              <a:t>Has a rocky core, mostly surrounded by ice</a:t>
            </a:r>
          </a:p>
          <a:p>
            <a:r>
              <a:rPr lang="en-US" dirty="0"/>
              <a:t>Climate with wind and rain makes it similar to Earth’s with dunes and lakes and rivers.</a:t>
            </a:r>
          </a:p>
          <a:p>
            <a:endParaRPr lang="en-US" dirty="0"/>
          </a:p>
          <a:p>
            <a:r>
              <a:rPr lang="en-US" dirty="0"/>
              <a:t>Exciting to scientists due to a potential for life!</a:t>
            </a:r>
          </a:p>
        </p:txBody>
      </p:sp>
      <p:sp>
        <p:nvSpPr>
          <p:cNvPr id="4" name="Slide Number Placeholder 3"/>
          <p:cNvSpPr>
            <a:spLocks noGrp="1"/>
          </p:cNvSpPr>
          <p:nvPr>
            <p:ph type="sldNum" sz="quarter" idx="5"/>
          </p:nvPr>
        </p:nvSpPr>
        <p:spPr/>
        <p:txBody>
          <a:bodyPr/>
          <a:lstStyle/>
          <a:p>
            <a:fld id="{DBAAE434-5E98-4A22-9664-53F1741517F7}" type="slidenum">
              <a:rPr lang="en-US" smtClean="0"/>
              <a:t>9</a:t>
            </a:fld>
            <a:endParaRPr lang="en-US"/>
          </a:p>
        </p:txBody>
      </p:sp>
    </p:spTree>
    <p:extLst>
      <p:ext uri="{BB962C8B-B14F-4D97-AF65-F5344CB8AC3E}">
        <p14:creationId xmlns:p14="http://schemas.microsoft.com/office/powerpoint/2010/main" val="99357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Cassini spacecraft was launched in 1997 from Cape Canaveral in Florida as a joint mission between NASA and the European Space Agency. After studying Jupiter for six months it 2000 , it would begin to orbit Saturn for several years, taking photos of Saturn’s moons.</a:t>
            </a:r>
          </a:p>
          <a:p>
            <a:endParaRPr lang="en-US" dirty="0"/>
          </a:p>
          <a:p>
            <a:r>
              <a:rPr lang="en-US" dirty="0"/>
              <a:t>They also shot off the </a:t>
            </a:r>
            <a:r>
              <a:rPr lang="en-US" dirty="0" err="1"/>
              <a:t>Huygen’s</a:t>
            </a:r>
            <a:r>
              <a:rPr lang="en-US" dirty="0"/>
              <a:t> Probe to Titan in 2004 for further exploration.</a:t>
            </a:r>
          </a:p>
          <a:p>
            <a:endParaRPr lang="en-US" dirty="0"/>
          </a:p>
          <a:p>
            <a:r>
              <a:rPr lang="en-US" dirty="0"/>
              <a:t>On September 15, 2017 the Cassini mission ended and it plunged into Saturn’s atmosphere.</a:t>
            </a:r>
          </a:p>
          <a:p>
            <a:endParaRPr lang="en-US" dirty="0"/>
          </a:p>
        </p:txBody>
      </p:sp>
      <p:sp>
        <p:nvSpPr>
          <p:cNvPr id="4" name="Slide Number Placeholder 3"/>
          <p:cNvSpPr>
            <a:spLocks noGrp="1"/>
          </p:cNvSpPr>
          <p:nvPr>
            <p:ph type="sldNum" sz="quarter" idx="5"/>
          </p:nvPr>
        </p:nvSpPr>
        <p:spPr/>
        <p:txBody>
          <a:bodyPr/>
          <a:lstStyle/>
          <a:p>
            <a:fld id="{DBAAE434-5E98-4A22-9664-53F1741517F7}" type="slidenum">
              <a:rPr lang="en-US" smtClean="0"/>
              <a:t>10</a:t>
            </a:fld>
            <a:endParaRPr lang="en-US"/>
          </a:p>
        </p:txBody>
      </p:sp>
    </p:spTree>
    <p:extLst>
      <p:ext uri="{BB962C8B-B14F-4D97-AF65-F5344CB8AC3E}">
        <p14:creationId xmlns:p14="http://schemas.microsoft.com/office/powerpoint/2010/main" val="374693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1D4EC-6BE0-4901-A4E9-FA3164341A6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297893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1D4EC-6BE0-4901-A4E9-FA3164341A6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421694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1D4EC-6BE0-4901-A4E9-FA3164341A6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19615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1D4EC-6BE0-4901-A4E9-FA3164341A6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99119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1D4EC-6BE0-4901-A4E9-FA3164341A64}"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198314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1D4EC-6BE0-4901-A4E9-FA3164341A6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379269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1D4EC-6BE0-4901-A4E9-FA3164341A64}"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413434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1D4EC-6BE0-4901-A4E9-FA3164341A64}"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376011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1D4EC-6BE0-4901-A4E9-FA3164341A64}"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27849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1D4EC-6BE0-4901-A4E9-FA3164341A6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341518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1D4EC-6BE0-4901-A4E9-FA3164341A64}"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9DB64-1395-41A6-944A-AE1DFDCB1EB3}" type="slidenum">
              <a:rPr lang="en-US" smtClean="0"/>
              <a:t>‹#›</a:t>
            </a:fld>
            <a:endParaRPr lang="en-US"/>
          </a:p>
        </p:txBody>
      </p:sp>
    </p:spTree>
    <p:extLst>
      <p:ext uri="{BB962C8B-B14F-4D97-AF65-F5344CB8AC3E}">
        <p14:creationId xmlns:p14="http://schemas.microsoft.com/office/powerpoint/2010/main" val="147202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1D4EC-6BE0-4901-A4E9-FA3164341A64}"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9DB64-1395-41A6-944A-AE1DFDCB1EB3}" type="slidenum">
              <a:rPr lang="en-US" smtClean="0"/>
              <a:t>‹#›</a:t>
            </a:fld>
            <a:endParaRPr lang="en-US"/>
          </a:p>
        </p:txBody>
      </p:sp>
    </p:spTree>
    <p:extLst>
      <p:ext uri="{BB962C8B-B14F-4D97-AF65-F5344CB8AC3E}">
        <p14:creationId xmlns:p14="http://schemas.microsoft.com/office/powerpoint/2010/main" val="3130702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youtube.com/watch?v=_5ZrSKpbdS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i.dailymail.co.uk/i/pix/2016/03/25/15/328D13D900000578-3509532-image-a-77_1458919587508.jpg" TargetMode="External"/><Relationship Id="rId3" Type="http://schemas.openxmlformats.org/officeDocument/2006/relationships/hyperlink" Target="https://www.windows2universe.org/mythology/images/Saturn.gif" TargetMode="External"/><Relationship Id="rId7" Type="http://schemas.openxmlformats.org/officeDocument/2006/relationships/hyperlink" Target="https://www.space.com/29444-saturn-rings-moons-skywatching.html" TargetMode="External"/><Relationship Id="rId2" Type="http://schemas.openxmlformats.org/officeDocument/2006/relationships/hyperlink" Target="https://cdn.theatlantic.com/assets/media/img/mt/2016/01/Saturn3/lead_720_405.jpg?mod=1533691796" TargetMode="External"/><Relationship Id="rId1" Type="http://schemas.openxmlformats.org/officeDocument/2006/relationships/slideLayout" Target="../slideLayouts/slideLayout2.xml"/><Relationship Id="rId6" Type="http://schemas.openxmlformats.org/officeDocument/2006/relationships/hyperlink" Target="https://cosmicpursuits.com/2560/guide-to-observing-saturn-in-2019/" TargetMode="External"/><Relationship Id="rId5" Type="http://schemas.openxmlformats.org/officeDocument/2006/relationships/hyperlink" Target="https://earthsky.org/astronomy-essentials/viewing-saturns-rings-tips-for-beginners" TargetMode="External"/><Relationship Id="rId4" Type="http://schemas.openxmlformats.org/officeDocument/2006/relationships/hyperlink" Target="https://www.syfy.com/sites/syfy/files/styles/1200x680/public/solarsystem_diagram.jpg" TargetMode="External"/><Relationship Id="rId9" Type="http://schemas.openxmlformats.org/officeDocument/2006/relationships/hyperlink" Target="https://upload.wikimedia.org/wikipedia/commons/thumb/8/83/PIA17202_-_Approaching_Enceladus.jpg/420px-PIA17202_-_Approaching_Enceladu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FDD59-CF74-49EA-8E44-85138194E438}"/>
              </a:ext>
            </a:extLst>
          </p:cNvPr>
          <p:cNvPicPr>
            <a:picLocks noChangeAspect="1"/>
          </p:cNvPicPr>
          <p:nvPr/>
        </p:nvPicPr>
        <p:blipFill>
          <a:blip r:embed="rId3"/>
          <a:stretch>
            <a:fillRect/>
          </a:stretch>
        </p:blipFill>
        <p:spPr>
          <a:xfrm>
            <a:off x="1676400" y="0"/>
            <a:ext cx="10515600" cy="5915025"/>
          </a:xfrm>
          <a:prstGeom prst="rect">
            <a:avLst/>
          </a:prstGeom>
        </p:spPr>
      </p:pic>
      <p:sp>
        <p:nvSpPr>
          <p:cNvPr id="4" name="Title 3">
            <a:extLst>
              <a:ext uri="{FF2B5EF4-FFF2-40B4-BE49-F238E27FC236}">
                <a16:creationId xmlns:a16="http://schemas.microsoft.com/office/drawing/2014/main" id="{B612E916-0CB2-444F-8539-BF5F3E1392F8}"/>
              </a:ext>
            </a:extLst>
          </p:cNvPr>
          <p:cNvSpPr>
            <a:spLocks noGrp="1"/>
          </p:cNvSpPr>
          <p:nvPr>
            <p:ph type="title"/>
          </p:nvPr>
        </p:nvSpPr>
        <p:spPr>
          <a:xfrm>
            <a:off x="8546" y="-159391"/>
            <a:ext cx="10515600" cy="1988191"/>
          </a:xfrm>
        </p:spPr>
        <p:txBody>
          <a:bodyPr>
            <a:normAutofit/>
          </a:bodyPr>
          <a:lstStyle/>
          <a:p>
            <a:r>
              <a:rPr lang="en-US" sz="11500" dirty="0">
                <a:solidFill>
                  <a:srgbClr val="FFC000"/>
                </a:solidFill>
                <a:latin typeface="BankGothic Md BT" panose="020B0807020203060204" pitchFamily="34" charset="0"/>
              </a:rPr>
              <a:t>SATURN</a:t>
            </a:r>
          </a:p>
        </p:txBody>
      </p:sp>
      <p:sp>
        <p:nvSpPr>
          <p:cNvPr id="17" name="Title 3">
            <a:extLst>
              <a:ext uri="{FF2B5EF4-FFF2-40B4-BE49-F238E27FC236}">
                <a16:creationId xmlns:a16="http://schemas.microsoft.com/office/drawing/2014/main" id="{D1799EF1-C63E-4976-81B9-D5F809C10BDF}"/>
              </a:ext>
            </a:extLst>
          </p:cNvPr>
          <p:cNvSpPr txBox="1">
            <a:spLocks/>
          </p:cNvSpPr>
          <p:nvPr/>
        </p:nvSpPr>
        <p:spPr>
          <a:xfrm>
            <a:off x="170916" y="5029201"/>
            <a:ext cx="10515600" cy="1988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C000"/>
                </a:solidFill>
                <a:latin typeface="BankGothic Md BT" panose="020B0807020203060204" pitchFamily="34" charset="0"/>
              </a:rPr>
              <a:t>Ryan </a:t>
            </a:r>
            <a:r>
              <a:rPr lang="en-US" sz="2800" dirty="0" err="1">
                <a:solidFill>
                  <a:srgbClr val="FFC000"/>
                </a:solidFill>
                <a:latin typeface="BankGothic Md BT" panose="020B0807020203060204" pitchFamily="34" charset="0"/>
              </a:rPr>
              <a:t>Helbling</a:t>
            </a:r>
            <a:endParaRPr lang="en-US" sz="2800" dirty="0">
              <a:solidFill>
                <a:srgbClr val="FFC000"/>
              </a:solidFill>
              <a:latin typeface="BankGothic Md BT" panose="020B0807020203060204" pitchFamily="34" charset="0"/>
            </a:endParaRPr>
          </a:p>
          <a:p>
            <a:r>
              <a:rPr lang="en-US" sz="2800" dirty="0">
                <a:solidFill>
                  <a:srgbClr val="FFC000"/>
                </a:solidFill>
                <a:latin typeface="BankGothic Md BT" panose="020B0807020203060204" pitchFamily="34" charset="0"/>
              </a:rPr>
              <a:t>October 8, 2019</a:t>
            </a:r>
          </a:p>
          <a:p>
            <a:r>
              <a:rPr lang="en-US" sz="2800" dirty="0">
                <a:solidFill>
                  <a:srgbClr val="FFC000"/>
                </a:solidFill>
                <a:latin typeface="BankGothic Md BT" panose="020B0807020203060204" pitchFamily="34" charset="0"/>
              </a:rPr>
              <a:t>EGR 491 – Telescope Design</a:t>
            </a:r>
          </a:p>
        </p:txBody>
      </p:sp>
      <p:sp>
        <p:nvSpPr>
          <p:cNvPr id="18" name="Title 3">
            <a:extLst>
              <a:ext uri="{FF2B5EF4-FFF2-40B4-BE49-F238E27FC236}">
                <a16:creationId xmlns:a16="http://schemas.microsoft.com/office/drawing/2014/main" id="{04B124A6-2900-46F3-973D-907B88D9C9CD}"/>
              </a:ext>
            </a:extLst>
          </p:cNvPr>
          <p:cNvSpPr txBox="1">
            <a:spLocks/>
          </p:cNvSpPr>
          <p:nvPr/>
        </p:nvSpPr>
        <p:spPr>
          <a:xfrm>
            <a:off x="126311" y="559864"/>
            <a:ext cx="10515600" cy="1988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C000"/>
                </a:solidFill>
                <a:latin typeface="BankGothic Md BT" panose="020B0807020203060204" pitchFamily="34" charset="0"/>
              </a:rPr>
              <a:t>ENCELADUS &amp; TITAN</a:t>
            </a:r>
          </a:p>
        </p:txBody>
      </p:sp>
    </p:spTree>
    <p:extLst>
      <p:ext uri="{BB962C8B-B14F-4D97-AF65-F5344CB8AC3E}">
        <p14:creationId xmlns:p14="http://schemas.microsoft.com/office/powerpoint/2010/main" val="282756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74A39-B617-4A03-8395-A0860E689DBB}"/>
              </a:ext>
            </a:extLst>
          </p:cNvPr>
          <p:cNvSpPr>
            <a:spLocks noGrp="1"/>
          </p:cNvSpPr>
          <p:nvPr>
            <p:ph type="title"/>
          </p:nvPr>
        </p:nvSpPr>
        <p:spPr>
          <a:xfrm>
            <a:off x="742950" y="742951"/>
            <a:ext cx="3476625" cy="4962524"/>
          </a:xfrm>
        </p:spPr>
        <p:txBody>
          <a:bodyPr>
            <a:normAutofit/>
          </a:bodyPr>
          <a:lstStyle/>
          <a:p>
            <a:pPr algn="ctr"/>
            <a:r>
              <a:rPr lang="en-US" sz="4800" dirty="0">
                <a:solidFill>
                  <a:srgbClr val="FFC000"/>
                </a:solidFill>
                <a:latin typeface="BankGothic Md BT" panose="020B0807020203060204" pitchFamily="34" charset="0"/>
              </a:rPr>
              <a:t>Cassini</a:t>
            </a:r>
            <a:endParaRPr lang="en-US" sz="4800" dirty="0">
              <a:solidFill>
                <a:srgbClr val="FFFFFF"/>
              </a:solidFill>
            </a:endParaRPr>
          </a:p>
        </p:txBody>
      </p:sp>
      <p:pic>
        <p:nvPicPr>
          <p:cNvPr id="4" name="Picture 3">
            <a:extLst>
              <a:ext uri="{FF2B5EF4-FFF2-40B4-BE49-F238E27FC236}">
                <a16:creationId xmlns:a16="http://schemas.microsoft.com/office/drawing/2014/main" id="{3C81320A-E430-4836-AE8E-37906D8BE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869" y="0"/>
            <a:ext cx="6858000" cy="6858000"/>
          </a:xfrm>
          <a:prstGeom prst="rect">
            <a:avLst/>
          </a:prstGeom>
        </p:spPr>
      </p:pic>
      <p:sp>
        <p:nvSpPr>
          <p:cNvPr id="5" name="Rectangle 4">
            <a:extLst>
              <a:ext uri="{FF2B5EF4-FFF2-40B4-BE49-F238E27FC236}">
                <a16:creationId xmlns:a16="http://schemas.microsoft.com/office/drawing/2014/main" id="{B32B4F10-CA45-44FC-A953-69CFC4AFA76E}"/>
              </a:ext>
            </a:extLst>
          </p:cNvPr>
          <p:cNvSpPr/>
          <p:nvPr/>
        </p:nvSpPr>
        <p:spPr>
          <a:xfrm>
            <a:off x="336884" y="5913572"/>
            <a:ext cx="4332307" cy="646331"/>
          </a:xfrm>
          <a:prstGeom prst="rect">
            <a:avLst/>
          </a:prstGeom>
        </p:spPr>
        <p:txBody>
          <a:bodyPr wrap="square">
            <a:spAutoFit/>
          </a:bodyPr>
          <a:lstStyle/>
          <a:p>
            <a:r>
              <a:rPr lang="en-US" dirty="0">
                <a:hlinkClick r:id="rId4"/>
              </a:rPr>
              <a:t>https://www.youtube.com/watch?v=_5ZrSKpbdSg</a:t>
            </a:r>
            <a:r>
              <a:rPr lang="en-US" dirty="0"/>
              <a:t> </a:t>
            </a:r>
          </a:p>
        </p:txBody>
      </p:sp>
    </p:spTree>
    <p:extLst>
      <p:ext uri="{BB962C8B-B14F-4D97-AF65-F5344CB8AC3E}">
        <p14:creationId xmlns:p14="http://schemas.microsoft.com/office/powerpoint/2010/main" val="85172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73A43-E249-49D2-8660-B9781E4E50EA}"/>
              </a:ext>
            </a:extLst>
          </p:cNvPr>
          <p:cNvPicPr>
            <a:picLocks noChangeAspect="1"/>
          </p:cNvPicPr>
          <p:nvPr/>
        </p:nvPicPr>
        <p:blipFill rotWithShape="1">
          <a:blip r:embed="rId3"/>
          <a:srcRect l="341" r="6610" b="11489"/>
          <a:stretch/>
        </p:blipFill>
        <p:spPr>
          <a:xfrm>
            <a:off x="0" y="334532"/>
            <a:ext cx="12192000" cy="6523468"/>
          </a:xfrm>
          <a:prstGeom prst="rect">
            <a:avLst/>
          </a:prstGeom>
        </p:spPr>
      </p:pic>
      <p:sp>
        <p:nvSpPr>
          <p:cNvPr id="10" name="Title 3">
            <a:extLst>
              <a:ext uri="{FF2B5EF4-FFF2-40B4-BE49-F238E27FC236}">
                <a16:creationId xmlns:a16="http://schemas.microsoft.com/office/drawing/2014/main" id="{180B6731-3AE7-46F1-9649-7812B01B23C1}"/>
              </a:ext>
            </a:extLst>
          </p:cNvPr>
          <p:cNvSpPr>
            <a:spLocks noGrp="1"/>
          </p:cNvSpPr>
          <p:nvPr>
            <p:ph type="title"/>
          </p:nvPr>
        </p:nvSpPr>
        <p:spPr>
          <a:xfrm>
            <a:off x="838200" y="-232543"/>
            <a:ext cx="10515600" cy="1988191"/>
          </a:xfrm>
        </p:spPr>
        <p:txBody>
          <a:bodyPr>
            <a:normAutofit/>
          </a:bodyPr>
          <a:lstStyle/>
          <a:p>
            <a:pPr algn="ctr"/>
            <a:r>
              <a:rPr lang="en-US" sz="11500" dirty="0">
                <a:solidFill>
                  <a:srgbClr val="FFC000"/>
                </a:solidFill>
                <a:latin typeface="BankGothic Md BT" panose="020B0807020203060204" pitchFamily="34" charset="0"/>
              </a:rPr>
              <a:t>Questions?</a:t>
            </a:r>
          </a:p>
        </p:txBody>
      </p:sp>
    </p:spTree>
    <p:extLst>
      <p:ext uri="{BB962C8B-B14F-4D97-AF65-F5344CB8AC3E}">
        <p14:creationId xmlns:p14="http://schemas.microsoft.com/office/powerpoint/2010/main" val="75780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F69D9B-34C4-4B49-B7F3-136832D6E2EC}"/>
              </a:ext>
            </a:extLst>
          </p:cNvPr>
          <p:cNvSpPr>
            <a:spLocks noGrp="1"/>
          </p:cNvSpPr>
          <p:nvPr>
            <p:ph idx="1"/>
          </p:nvPr>
        </p:nvSpPr>
        <p:spPr>
          <a:xfrm>
            <a:off x="838200" y="665825"/>
            <a:ext cx="10515600" cy="5511138"/>
          </a:xfrm>
        </p:spPr>
        <p:txBody>
          <a:bodyPr>
            <a:normAutofit fontScale="92500" lnSpcReduction="20000"/>
          </a:bodyPr>
          <a:lstStyle/>
          <a:p>
            <a:pPr marL="0" indent="0">
              <a:buNone/>
            </a:pPr>
            <a:r>
              <a:rPr lang="en-US" dirty="0">
                <a:hlinkClick r:id="rId2"/>
              </a:rPr>
              <a:t>https://cdn.theatlantic.com/assets/media/img/mt/2016/01/Saturn3/lead_720_405.jpg?mod=1533691796</a:t>
            </a:r>
            <a:r>
              <a:rPr lang="en-US" dirty="0"/>
              <a:t> </a:t>
            </a:r>
          </a:p>
          <a:p>
            <a:pPr marL="0" indent="0">
              <a:buNone/>
            </a:pPr>
            <a:r>
              <a:rPr lang="en-US" dirty="0">
                <a:hlinkClick r:id="rId3"/>
              </a:rPr>
              <a:t>https://www.windows2universe.org/mythology/images/Saturn.gif</a:t>
            </a:r>
            <a:r>
              <a:rPr lang="en-US" dirty="0"/>
              <a:t> </a:t>
            </a:r>
          </a:p>
          <a:p>
            <a:pPr marL="0" indent="0">
              <a:buNone/>
            </a:pPr>
            <a:r>
              <a:rPr lang="en-US" dirty="0">
                <a:hlinkClick r:id="rId4"/>
              </a:rPr>
              <a:t>https://www.syfy.com/sites/syfy/files/styles/1200x680/public/solarsystem_diagram.jpg</a:t>
            </a:r>
            <a:r>
              <a:rPr lang="en-US" dirty="0"/>
              <a:t> </a:t>
            </a:r>
          </a:p>
          <a:p>
            <a:pPr marL="0" indent="0">
              <a:buNone/>
            </a:pPr>
            <a:r>
              <a:rPr lang="en-US" dirty="0">
                <a:hlinkClick r:id="rId5"/>
              </a:rPr>
              <a:t>https://earthsky.org/astronomy-essentials/viewing-saturns-rings-tips-for-beginners</a:t>
            </a:r>
            <a:endParaRPr lang="en-US" dirty="0"/>
          </a:p>
          <a:p>
            <a:pPr marL="0" indent="0">
              <a:buNone/>
            </a:pPr>
            <a:r>
              <a:rPr lang="en-US" dirty="0">
                <a:hlinkClick r:id="rId6"/>
              </a:rPr>
              <a:t>https://cosmicpursuits.com/2560/guide-to-observing-saturn-in-2019/</a:t>
            </a:r>
            <a:endParaRPr lang="en-US" dirty="0"/>
          </a:p>
          <a:p>
            <a:pPr marL="0" indent="0">
              <a:buNone/>
            </a:pPr>
            <a:r>
              <a:rPr lang="en-US" dirty="0">
                <a:hlinkClick r:id="rId7"/>
              </a:rPr>
              <a:t>https://www.space.com/29444-saturn-rings-moons-skywatching.html</a:t>
            </a:r>
            <a:endParaRPr lang="en-US" dirty="0"/>
          </a:p>
          <a:p>
            <a:pPr marL="0" indent="0">
              <a:buNone/>
            </a:pPr>
            <a:r>
              <a:rPr lang="en-US" dirty="0">
                <a:hlinkClick r:id="rId8"/>
              </a:rPr>
              <a:t>https://i.dailymail.co.uk/i/pix/2016/03/25/15/328D13D900000578-3509532-image-a-77_1458919587508.jpg</a:t>
            </a:r>
            <a:endParaRPr lang="en-US" dirty="0"/>
          </a:p>
          <a:p>
            <a:pPr marL="0" indent="0">
              <a:buNone/>
            </a:pPr>
            <a:r>
              <a:rPr lang="en-US" dirty="0">
                <a:hlinkClick r:id="rId9"/>
              </a:rPr>
              <a:t>https://upload.wikimedia.org/wikipedia/commons/thumb/8/83/PIA17202_-_Approaching_Enceladus.jpg/420px-PIA17202_-_Approaching_Enceladus.jpg</a:t>
            </a:r>
            <a:endParaRPr lang="en-US" dirty="0"/>
          </a:p>
          <a:p>
            <a:pPr marL="0" indent="0">
              <a:buNone/>
            </a:pPr>
            <a:r>
              <a:rPr lang="en-US" dirty="0">
                <a:hlinkClick r:id="rId9"/>
              </a:rPr>
              <a:t>https://upload.wikimedia.org/wikipedia/commons/thumb/8/83/PIA17202_-_Approaching_Enceladus.jpg/420px-PIA17202_-_Approaching_Enceladus.jpg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8001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180B6731-3AE7-46F1-9649-7812B01B23C1}"/>
              </a:ext>
            </a:extLst>
          </p:cNvPr>
          <p:cNvSpPr>
            <a:spLocks noGrp="1"/>
          </p:cNvSpPr>
          <p:nvPr>
            <p:ph type="title"/>
          </p:nvPr>
        </p:nvSpPr>
        <p:spPr>
          <a:xfrm>
            <a:off x="838200" y="-232543"/>
            <a:ext cx="10515600" cy="1988191"/>
          </a:xfrm>
        </p:spPr>
        <p:txBody>
          <a:bodyPr>
            <a:normAutofit/>
          </a:bodyPr>
          <a:lstStyle/>
          <a:p>
            <a:pPr algn="ctr"/>
            <a:r>
              <a:rPr lang="en-US" sz="8800" dirty="0">
                <a:solidFill>
                  <a:srgbClr val="FFC000"/>
                </a:solidFill>
                <a:latin typeface="BankGothic Md BT" panose="020B0807020203060204" pitchFamily="34" charset="0"/>
              </a:rPr>
              <a:t>HISTORY</a:t>
            </a:r>
            <a:endParaRPr lang="en-US" sz="11500" dirty="0">
              <a:solidFill>
                <a:srgbClr val="FFC000"/>
              </a:solidFill>
              <a:latin typeface="BankGothic Md BT" panose="020B0807020203060204" pitchFamily="34" charset="0"/>
            </a:endParaRPr>
          </a:p>
        </p:txBody>
      </p:sp>
      <p:pic>
        <p:nvPicPr>
          <p:cNvPr id="2" name="Picture 1">
            <a:extLst>
              <a:ext uri="{FF2B5EF4-FFF2-40B4-BE49-F238E27FC236}">
                <a16:creationId xmlns:a16="http://schemas.microsoft.com/office/drawing/2014/main" id="{CBBCBE24-86A8-4B69-9BAD-3C05DFF7ABC6}"/>
              </a:ext>
            </a:extLst>
          </p:cNvPr>
          <p:cNvPicPr>
            <a:picLocks noChangeAspect="1"/>
          </p:cNvPicPr>
          <p:nvPr/>
        </p:nvPicPr>
        <p:blipFill>
          <a:blip r:embed="rId3"/>
          <a:stretch>
            <a:fillRect/>
          </a:stretch>
        </p:blipFill>
        <p:spPr>
          <a:xfrm>
            <a:off x="8039657" y="1639594"/>
            <a:ext cx="3766780" cy="5022373"/>
          </a:xfrm>
          <a:prstGeom prst="rect">
            <a:avLst/>
          </a:prstGeom>
        </p:spPr>
      </p:pic>
      <p:sp>
        <p:nvSpPr>
          <p:cNvPr id="6" name="TextBox 5">
            <a:extLst>
              <a:ext uri="{FF2B5EF4-FFF2-40B4-BE49-F238E27FC236}">
                <a16:creationId xmlns:a16="http://schemas.microsoft.com/office/drawing/2014/main" id="{B82948FF-EBA6-44EB-89D1-919FBC108195}"/>
              </a:ext>
            </a:extLst>
          </p:cNvPr>
          <p:cNvSpPr txBox="1"/>
          <p:nvPr/>
        </p:nvSpPr>
        <p:spPr>
          <a:xfrm>
            <a:off x="838199" y="1639594"/>
            <a:ext cx="5885874" cy="4093428"/>
          </a:xfrm>
          <a:prstGeom prst="rect">
            <a:avLst/>
          </a:prstGeom>
          <a:noFill/>
        </p:spPr>
        <p:txBody>
          <a:bodyPr wrap="square" rtlCol="0">
            <a:spAutoFit/>
          </a:bodyPr>
          <a:lstStyle/>
          <a:p>
            <a:r>
              <a:rPr lang="en-US" sz="2000" dirty="0"/>
              <a:t>Named after Roman God</a:t>
            </a:r>
          </a:p>
          <a:p>
            <a:pPr marL="342900" indent="-342900">
              <a:buFontTx/>
              <a:buChar char="-"/>
            </a:pPr>
            <a:r>
              <a:rPr lang="en-US" sz="2000" dirty="0"/>
              <a:t>Chronos the God of Time, Titan God</a:t>
            </a:r>
          </a:p>
          <a:p>
            <a:pPr marL="342900" indent="-342900">
              <a:buFontTx/>
              <a:buChar char="-"/>
            </a:pPr>
            <a:endParaRPr lang="en-US" sz="2000" dirty="0"/>
          </a:p>
          <a:p>
            <a:r>
              <a:rPr lang="en-US" sz="2000" dirty="0"/>
              <a:t>Known since Prehistoric Times</a:t>
            </a:r>
          </a:p>
          <a:p>
            <a:endParaRPr lang="en-US" sz="2000" dirty="0"/>
          </a:p>
          <a:p>
            <a:r>
              <a:rPr lang="en-US" sz="2000" dirty="0"/>
              <a:t>Galileo was the first to view Saturn with a telescope. Later determines “arms.”</a:t>
            </a:r>
          </a:p>
          <a:p>
            <a:endParaRPr lang="en-US" sz="2000" dirty="0"/>
          </a:p>
          <a:p>
            <a:r>
              <a:rPr lang="en-US" sz="2000" dirty="0"/>
              <a:t>Dutch astronomer, Christian Huygens determines that arms are actually rings in 1659.</a:t>
            </a:r>
          </a:p>
          <a:p>
            <a:endParaRPr lang="en-US" sz="2000" dirty="0"/>
          </a:p>
          <a:p>
            <a:r>
              <a:rPr lang="en-US" sz="2000" dirty="0"/>
              <a:t>French, Jean-Dominique Cassini discovers major moons of Saturn in 1675.</a:t>
            </a:r>
          </a:p>
        </p:txBody>
      </p:sp>
    </p:spTree>
    <p:extLst>
      <p:ext uri="{BB962C8B-B14F-4D97-AF65-F5344CB8AC3E}">
        <p14:creationId xmlns:p14="http://schemas.microsoft.com/office/powerpoint/2010/main" val="103989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DE04-D534-4737-B104-883CEEE591B3}"/>
              </a:ext>
            </a:extLst>
          </p:cNvPr>
          <p:cNvSpPr>
            <a:spLocks noGrp="1"/>
          </p:cNvSpPr>
          <p:nvPr>
            <p:ph type="title"/>
          </p:nvPr>
        </p:nvSpPr>
        <p:spPr/>
        <p:txBody>
          <a:bodyPr/>
          <a:lstStyle/>
          <a:p>
            <a:endParaRPr lang="en-US"/>
          </a:p>
        </p:txBody>
      </p:sp>
      <p:grpSp>
        <p:nvGrpSpPr>
          <p:cNvPr id="6" name="Group 5">
            <a:extLst>
              <a:ext uri="{FF2B5EF4-FFF2-40B4-BE49-F238E27FC236}">
                <a16:creationId xmlns:a16="http://schemas.microsoft.com/office/drawing/2014/main" id="{4093C380-FDC5-4FB0-93F0-D9EFBC9F79B3}"/>
              </a:ext>
            </a:extLst>
          </p:cNvPr>
          <p:cNvGrpSpPr/>
          <p:nvPr/>
        </p:nvGrpSpPr>
        <p:grpSpPr>
          <a:xfrm>
            <a:off x="-809" y="-10264"/>
            <a:ext cx="12120465" cy="6868264"/>
            <a:chOff x="-1" y="0"/>
            <a:chExt cx="12120465" cy="6868264"/>
          </a:xfrm>
        </p:grpSpPr>
        <p:pic>
          <p:nvPicPr>
            <p:cNvPr id="3" name="Picture 2">
              <a:extLst>
                <a:ext uri="{FF2B5EF4-FFF2-40B4-BE49-F238E27FC236}">
                  <a16:creationId xmlns:a16="http://schemas.microsoft.com/office/drawing/2014/main" id="{ED389893-AB8C-4BCF-AF47-18CF296CCF6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 y="0"/>
              <a:ext cx="12120465" cy="6868264"/>
            </a:xfrm>
            <a:prstGeom prst="rect">
              <a:avLst/>
            </a:prstGeom>
          </p:spPr>
        </p:pic>
        <p:sp>
          <p:nvSpPr>
            <p:cNvPr id="5" name="Arrow: Up 4">
              <a:extLst>
                <a:ext uri="{FF2B5EF4-FFF2-40B4-BE49-F238E27FC236}">
                  <a16:creationId xmlns:a16="http://schemas.microsoft.com/office/drawing/2014/main" id="{F1BD5A8B-AFE4-486B-98FC-A877E1799AE0}"/>
                </a:ext>
              </a:extLst>
            </p:cNvPr>
            <p:cNvSpPr/>
            <p:nvPr/>
          </p:nvSpPr>
          <p:spPr>
            <a:xfrm>
              <a:off x="7315201" y="4196387"/>
              <a:ext cx="1766656" cy="2086662"/>
            </a:xfrm>
            <a:prstGeom prst="upArrow">
              <a:avLst>
                <a:gd name="adj1" fmla="val 50000"/>
                <a:gd name="adj2" fmla="val 46519"/>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chemeClr val="bg1"/>
                  </a:solidFill>
                  <a:latin typeface="BankGothic Md BT" panose="020B0807020203060204" pitchFamily="34" charset="0"/>
                </a:rPr>
                <a:t>7</a:t>
              </a:r>
              <a:r>
                <a:rPr lang="en-US" sz="3200" b="1" baseline="30000" dirty="0">
                  <a:solidFill>
                    <a:schemeClr val="bg1"/>
                  </a:solidFill>
                  <a:latin typeface="BankGothic Md BT" panose="020B0807020203060204" pitchFamily="34" charset="0"/>
                </a:rPr>
                <a:t>th</a:t>
              </a:r>
              <a:r>
                <a:rPr lang="en-US" sz="3200" b="1" dirty="0">
                  <a:solidFill>
                    <a:schemeClr val="bg1"/>
                  </a:solidFill>
                  <a:latin typeface="BankGothic Md BT" panose="020B0807020203060204" pitchFamily="34" charset="0"/>
                </a:rPr>
                <a:t> </a:t>
              </a:r>
              <a:r>
                <a:rPr lang="en-US" sz="1400" b="1" dirty="0">
                  <a:solidFill>
                    <a:schemeClr val="bg1"/>
                  </a:solidFill>
                  <a:latin typeface="BankGothic Md BT" panose="020B0807020203060204" pitchFamily="34" charset="0"/>
                </a:rPr>
                <a:t>Planet from Sun</a:t>
              </a:r>
            </a:p>
          </p:txBody>
        </p:sp>
      </p:grpSp>
      <p:cxnSp>
        <p:nvCxnSpPr>
          <p:cNvPr id="8" name="Straight Arrow Connector 7">
            <a:extLst>
              <a:ext uri="{FF2B5EF4-FFF2-40B4-BE49-F238E27FC236}">
                <a16:creationId xmlns:a16="http://schemas.microsoft.com/office/drawing/2014/main" id="{880BAED8-100A-408D-8552-28891F04C078}"/>
              </a:ext>
            </a:extLst>
          </p:cNvPr>
          <p:cNvCxnSpPr>
            <a:cxnSpLocks/>
            <a:endCxn id="5" idx="0"/>
          </p:cNvCxnSpPr>
          <p:nvPr/>
        </p:nvCxnSpPr>
        <p:spPr>
          <a:xfrm>
            <a:off x="1730338" y="4186122"/>
            <a:ext cx="6467383" cy="1"/>
          </a:xfrm>
          <a:prstGeom prst="straightConnector1">
            <a:avLst/>
          </a:prstGeom>
          <a:ln w="76200">
            <a:solidFill>
              <a:srgbClr val="FF0000"/>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1A3D109-0932-4589-A996-31C203E0D845}"/>
              </a:ext>
            </a:extLst>
          </p:cNvPr>
          <p:cNvSpPr txBox="1"/>
          <p:nvPr/>
        </p:nvSpPr>
        <p:spPr>
          <a:xfrm>
            <a:off x="3103796" y="4239394"/>
            <a:ext cx="4167800" cy="369332"/>
          </a:xfrm>
          <a:prstGeom prst="rect">
            <a:avLst/>
          </a:prstGeom>
          <a:noFill/>
        </p:spPr>
        <p:txBody>
          <a:bodyPr wrap="square" rtlCol="0">
            <a:spAutoFit/>
          </a:bodyPr>
          <a:lstStyle/>
          <a:p>
            <a:r>
              <a:rPr lang="en-US" dirty="0"/>
              <a:t>Distance from Sun: 886 x 10</a:t>
            </a:r>
            <a:r>
              <a:rPr lang="en-US" baseline="30000" dirty="0"/>
              <a:t>6</a:t>
            </a:r>
            <a:r>
              <a:rPr lang="en-US" dirty="0"/>
              <a:t> mi (9.5 AU)</a:t>
            </a:r>
          </a:p>
        </p:txBody>
      </p:sp>
      <p:cxnSp>
        <p:nvCxnSpPr>
          <p:cNvPr id="12" name="Straight Arrow Connector 11">
            <a:extLst>
              <a:ext uri="{FF2B5EF4-FFF2-40B4-BE49-F238E27FC236}">
                <a16:creationId xmlns:a16="http://schemas.microsoft.com/office/drawing/2014/main" id="{0044B614-DAEF-4ED6-9BD7-06E4D2AC8C7B}"/>
              </a:ext>
            </a:extLst>
          </p:cNvPr>
          <p:cNvCxnSpPr>
            <a:cxnSpLocks/>
          </p:cNvCxnSpPr>
          <p:nvPr/>
        </p:nvCxnSpPr>
        <p:spPr>
          <a:xfrm>
            <a:off x="7581309" y="1380744"/>
            <a:ext cx="123444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C755DC-6324-4545-8623-1F468F93BBDE}"/>
              </a:ext>
            </a:extLst>
          </p:cNvPr>
          <p:cNvSpPr txBox="1"/>
          <p:nvPr/>
        </p:nvSpPr>
        <p:spPr>
          <a:xfrm>
            <a:off x="7581309" y="688269"/>
            <a:ext cx="1234440" cy="923330"/>
          </a:xfrm>
          <a:prstGeom prst="rect">
            <a:avLst/>
          </a:prstGeom>
          <a:noFill/>
        </p:spPr>
        <p:txBody>
          <a:bodyPr wrap="square" rtlCol="0">
            <a:spAutoFit/>
          </a:bodyPr>
          <a:lstStyle/>
          <a:p>
            <a:pPr algn="ctr"/>
            <a:r>
              <a:rPr lang="en-US" dirty="0"/>
              <a:t>Diameter:</a:t>
            </a:r>
          </a:p>
          <a:p>
            <a:pPr algn="ctr"/>
            <a:r>
              <a:rPr lang="en-US" dirty="0"/>
              <a:t>72,367 mi</a:t>
            </a:r>
          </a:p>
          <a:p>
            <a:pPr algn="ctr"/>
            <a:endParaRPr lang="en-US" dirty="0"/>
          </a:p>
        </p:txBody>
      </p:sp>
      <p:sp>
        <p:nvSpPr>
          <p:cNvPr id="16" name="Title 3">
            <a:extLst>
              <a:ext uri="{FF2B5EF4-FFF2-40B4-BE49-F238E27FC236}">
                <a16:creationId xmlns:a16="http://schemas.microsoft.com/office/drawing/2014/main" id="{5DB4652B-D1B7-4BE3-B8EB-35931C1EAF03}"/>
              </a:ext>
            </a:extLst>
          </p:cNvPr>
          <p:cNvSpPr txBox="1">
            <a:spLocks/>
          </p:cNvSpPr>
          <p:nvPr/>
        </p:nvSpPr>
        <p:spPr>
          <a:xfrm rot="16200000">
            <a:off x="-2553386" y="3371639"/>
            <a:ext cx="5845118" cy="1127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b="1" dirty="0">
                <a:ln w="38100">
                  <a:solidFill>
                    <a:schemeClr val="bg1"/>
                  </a:solidFill>
                  <a:prstDash val="solid"/>
                </a:ln>
                <a:noFill/>
                <a:effectLst>
                  <a:glow rad="228600">
                    <a:srgbClr val="FFC000">
                      <a:alpha val="40000"/>
                    </a:srgbClr>
                  </a:glow>
                </a:effectLst>
                <a:latin typeface="BankGothic Md BT" panose="020B0807020203060204" pitchFamily="34" charset="0"/>
              </a:rPr>
              <a:t>QUICK FACTS</a:t>
            </a:r>
          </a:p>
        </p:txBody>
      </p:sp>
      <p:graphicFrame>
        <p:nvGraphicFramePr>
          <p:cNvPr id="17" name="Diagram 16">
            <a:extLst>
              <a:ext uri="{FF2B5EF4-FFF2-40B4-BE49-F238E27FC236}">
                <a16:creationId xmlns:a16="http://schemas.microsoft.com/office/drawing/2014/main" id="{96374FE5-C570-43AF-8AF6-3AD6363EC883}"/>
              </a:ext>
            </a:extLst>
          </p:cNvPr>
          <p:cNvGraphicFramePr/>
          <p:nvPr>
            <p:extLst>
              <p:ext uri="{D42A27DB-BD31-4B8C-83A1-F6EECF244321}">
                <p14:modId xmlns:p14="http://schemas.microsoft.com/office/powerpoint/2010/main" val="1340901762"/>
              </p:ext>
            </p:extLst>
          </p:nvPr>
        </p:nvGraphicFramePr>
        <p:xfrm>
          <a:off x="9481279" y="4029796"/>
          <a:ext cx="2250473" cy="18331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8" name="Diagram 17">
            <a:extLst>
              <a:ext uri="{FF2B5EF4-FFF2-40B4-BE49-F238E27FC236}">
                <a16:creationId xmlns:a16="http://schemas.microsoft.com/office/drawing/2014/main" id="{295A956B-B9F1-42B5-BA9D-956354633953}"/>
              </a:ext>
            </a:extLst>
          </p:cNvPr>
          <p:cNvGraphicFramePr/>
          <p:nvPr>
            <p:extLst>
              <p:ext uri="{D42A27DB-BD31-4B8C-83A1-F6EECF244321}">
                <p14:modId xmlns:p14="http://schemas.microsoft.com/office/powerpoint/2010/main" val="1362545272"/>
              </p:ext>
            </p:extLst>
          </p:nvPr>
        </p:nvGraphicFramePr>
        <p:xfrm>
          <a:off x="10058401" y="5023444"/>
          <a:ext cx="2484644" cy="19351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96871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BDDA0-696F-45D2-9EBE-53D84D94138C}"/>
              </a:ext>
            </a:extLst>
          </p:cNvPr>
          <p:cNvSpPr>
            <a:spLocks noGrp="1"/>
          </p:cNvSpPr>
          <p:nvPr>
            <p:ph type="title"/>
          </p:nvPr>
        </p:nvSpPr>
        <p:spPr>
          <a:xfrm>
            <a:off x="336884" y="914400"/>
            <a:ext cx="4332307" cy="2887579"/>
          </a:xfrm>
          <a:prstGeom prst="ellipse">
            <a:avLst/>
          </a:prstGeom>
        </p:spPr>
        <p:txBody>
          <a:bodyPr vert="horz" lIns="91440" tIns="45720" rIns="91440" bIns="45720" rtlCol="0" anchor="b">
            <a:normAutofit/>
          </a:bodyPr>
          <a:lstStyle/>
          <a:p>
            <a:pPr algn="ctr"/>
            <a:r>
              <a:rPr lang="en-US" sz="4000" kern="1200" dirty="0">
                <a:solidFill>
                  <a:srgbClr val="FFFFFF"/>
                </a:solidFill>
                <a:latin typeface="BankGothic Lt BT" panose="020B0607020203060204" pitchFamily="34" charset="0"/>
              </a:rPr>
              <a:t>SATURN’S</a:t>
            </a:r>
            <a:br>
              <a:rPr lang="en-US" sz="4000" kern="1200" dirty="0">
                <a:solidFill>
                  <a:srgbClr val="FFFFFF"/>
                </a:solidFill>
                <a:latin typeface="BankGothic Lt BT" panose="020B0607020203060204" pitchFamily="34" charset="0"/>
              </a:rPr>
            </a:br>
            <a:r>
              <a:rPr lang="en-US" sz="4000" kern="1200" dirty="0">
                <a:solidFill>
                  <a:srgbClr val="FFFFFF"/>
                </a:solidFill>
                <a:latin typeface="BankGothic Lt BT" panose="020B0607020203060204" pitchFamily="34" charset="0"/>
              </a:rPr>
              <a:t>CORE</a:t>
            </a:r>
          </a:p>
        </p:txBody>
      </p:sp>
      <p:cxnSp>
        <p:nvCxnSpPr>
          <p:cNvPr id="137" name="Straight Connector 1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saturn core">
            <a:extLst>
              <a:ext uri="{FF2B5EF4-FFF2-40B4-BE49-F238E27FC236}">
                <a16:creationId xmlns:a16="http://schemas.microsoft.com/office/drawing/2014/main" id="{C90F40F1-002F-4FB6-868F-E115F9CE4B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081887"/>
            <a:ext cx="6553545" cy="470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002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93DD9A09-101A-4006-B677-7F51A7BC5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226"/>
            <a:ext cx="9986838" cy="62417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C72AC9F-373E-49C9-B0AB-77DDBB20A407}"/>
              </a:ext>
            </a:extLst>
          </p:cNvPr>
          <p:cNvSpPr>
            <a:spLocks noGrp="1"/>
          </p:cNvSpPr>
          <p:nvPr>
            <p:ph type="title"/>
          </p:nvPr>
        </p:nvSpPr>
        <p:spPr>
          <a:xfrm>
            <a:off x="838200" y="-232543"/>
            <a:ext cx="10515600" cy="1988191"/>
          </a:xfrm>
        </p:spPr>
        <p:txBody>
          <a:bodyPr>
            <a:normAutofit/>
          </a:bodyPr>
          <a:lstStyle/>
          <a:p>
            <a:pPr algn="ctr"/>
            <a:r>
              <a:rPr lang="en-US" sz="8800" dirty="0">
                <a:solidFill>
                  <a:srgbClr val="FFC000"/>
                </a:solidFill>
                <a:latin typeface="BankGothic Md BT" panose="020B0807020203060204" pitchFamily="34" charset="0"/>
              </a:rPr>
              <a:t>Rings</a:t>
            </a:r>
            <a:endParaRPr lang="en-US" sz="11500" dirty="0">
              <a:solidFill>
                <a:srgbClr val="FFC000"/>
              </a:solidFill>
              <a:latin typeface="BankGothic Md BT" panose="020B0807020203060204" pitchFamily="34" charset="0"/>
            </a:endParaRPr>
          </a:p>
        </p:txBody>
      </p:sp>
      <p:sp>
        <p:nvSpPr>
          <p:cNvPr id="3" name="Rectangle 2">
            <a:extLst>
              <a:ext uri="{FF2B5EF4-FFF2-40B4-BE49-F238E27FC236}">
                <a16:creationId xmlns:a16="http://schemas.microsoft.com/office/drawing/2014/main" id="{FE3B1C7B-A961-41A3-A0CA-168AB2A54E7B}"/>
              </a:ext>
            </a:extLst>
          </p:cNvPr>
          <p:cNvSpPr/>
          <p:nvPr/>
        </p:nvSpPr>
        <p:spPr>
          <a:xfrm>
            <a:off x="10199706" y="1382622"/>
            <a:ext cx="1250663" cy="2354491"/>
          </a:xfrm>
          <a:prstGeom prst="rect">
            <a:avLst/>
          </a:prstGeom>
          <a:noFill/>
        </p:spPr>
        <p:txBody>
          <a:bodyPr wrap="none" lIns="91440" tIns="45720" rIns="91440" bIns="45720">
            <a:spAutoFit/>
          </a:bodyPr>
          <a:lstStyle/>
          <a:p>
            <a:pPr algn="ctr"/>
            <a:r>
              <a:rPr lang="en-US" sz="11500" b="1" cap="none" spc="0" dirty="0">
                <a:ln w="22225">
                  <a:solidFill>
                    <a:schemeClr val="accent2"/>
                  </a:solidFill>
                  <a:prstDash val="solid"/>
                </a:ln>
                <a:solidFill>
                  <a:srgbClr val="FFC000"/>
                </a:solidFill>
                <a:effectLst>
                  <a:glow rad="228600">
                    <a:schemeClr val="accent2">
                      <a:satMod val="175000"/>
                      <a:alpha val="40000"/>
                    </a:schemeClr>
                  </a:glow>
                  <a:outerShdw blurRad="63500" sx="102000" sy="102000" algn="ctr" rotWithShape="0">
                    <a:prstClr val="black">
                      <a:alpha val="40000"/>
                    </a:prstClr>
                  </a:outerShdw>
                </a:effectLst>
              </a:rPr>
              <a:t>7</a:t>
            </a:r>
            <a:endParaRPr lang="en-US" sz="5400" b="1" cap="none" spc="0" dirty="0">
              <a:ln w="22225">
                <a:solidFill>
                  <a:schemeClr val="accent2"/>
                </a:solidFill>
                <a:prstDash val="solid"/>
              </a:ln>
              <a:solidFill>
                <a:srgbClr val="FFC000"/>
              </a:solidFill>
              <a:effectLst>
                <a:glow rad="228600">
                  <a:schemeClr val="accent2">
                    <a:satMod val="175000"/>
                    <a:alpha val="40000"/>
                  </a:schemeClr>
                </a:glow>
                <a:outerShdw blurRad="63500" sx="102000" sy="102000" algn="ctr" rotWithShape="0">
                  <a:prstClr val="black">
                    <a:alpha val="40000"/>
                  </a:prstClr>
                </a:outerShdw>
              </a:effectLst>
            </a:endParaRPr>
          </a:p>
          <a:p>
            <a:pPr algn="ctr"/>
            <a:r>
              <a:rPr lang="en-US" sz="3200" b="1" cap="none" spc="0" dirty="0">
                <a:ln w="22225">
                  <a:solidFill>
                    <a:schemeClr val="accent2"/>
                  </a:solidFill>
                  <a:prstDash val="solid"/>
                </a:ln>
                <a:solidFill>
                  <a:srgbClr val="FFC000"/>
                </a:solidFill>
                <a:effectLst>
                  <a:glow rad="228600">
                    <a:schemeClr val="accent2">
                      <a:satMod val="175000"/>
                      <a:alpha val="40000"/>
                    </a:schemeClr>
                  </a:glow>
                  <a:outerShdw blurRad="63500" sx="102000" sy="102000" algn="ctr" rotWithShape="0">
                    <a:prstClr val="black">
                      <a:alpha val="40000"/>
                    </a:prstClr>
                  </a:outerShdw>
                </a:effectLst>
              </a:rPr>
              <a:t>RINGS</a:t>
            </a:r>
          </a:p>
        </p:txBody>
      </p:sp>
    </p:spTree>
    <p:extLst>
      <p:ext uri="{BB962C8B-B14F-4D97-AF65-F5344CB8AC3E}">
        <p14:creationId xmlns:p14="http://schemas.microsoft.com/office/powerpoint/2010/main" val="357134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A83FA-7DA8-46A2-8D45-A302F986D4D3}"/>
              </a:ext>
            </a:extLst>
          </p:cNvPr>
          <p:cNvPicPr>
            <a:picLocks noChangeAspect="1"/>
          </p:cNvPicPr>
          <p:nvPr/>
        </p:nvPicPr>
        <p:blipFill>
          <a:blip r:embed="rId3"/>
          <a:stretch>
            <a:fillRect/>
          </a:stretch>
        </p:blipFill>
        <p:spPr>
          <a:xfrm>
            <a:off x="6218003" y="0"/>
            <a:ext cx="5973997" cy="6858000"/>
          </a:xfrm>
          <a:prstGeom prst="rect">
            <a:avLst/>
          </a:prstGeom>
        </p:spPr>
      </p:pic>
      <p:sp>
        <p:nvSpPr>
          <p:cNvPr id="4" name="Title 3">
            <a:extLst>
              <a:ext uri="{FF2B5EF4-FFF2-40B4-BE49-F238E27FC236}">
                <a16:creationId xmlns:a16="http://schemas.microsoft.com/office/drawing/2014/main" id="{1C9CF4EE-EFE8-4357-8CFD-C58421FBDBC8}"/>
              </a:ext>
            </a:extLst>
          </p:cNvPr>
          <p:cNvSpPr txBox="1">
            <a:spLocks/>
          </p:cNvSpPr>
          <p:nvPr/>
        </p:nvSpPr>
        <p:spPr>
          <a:xfrm>
            <a:off x="-2147047" y="194423"/>
            <a:ext cx="10515600" cy="19881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FFC000"/>
                </a:solidFill>
                <a:latin typeface="BankGothic Md BT" panose="020B0807020203060204" pitchFamily="34" charset="0"/>
              </a:rPr>
              <a:t>Viewing</a:t>
            </a:r>
          </a:p>
          <a:p>
            <a:pPr algn="ctr"/>
            <a:r>
              <a:rPr lang="en-US" sz="8800" dirty="0">
                <a:solidFill>
                  <a:srgbClr val="FFC000"/>
                </a:solidFill>
                <a:latin typeface="BankGothic Md BT" panose="020B0807020203060204" pitchFamily="34" charset="0"/>
              </a:rPr>
              <a:t>Saturn</a:t>
            </a:r>
            <a:endParaRPr lang="en-US" sz="11500" dirty="0">
              <a:solidFill>
                <a:srgbClr val="FFC000"/>
              </a:solidFill>
              <a:latin typeface="BankGothic Md BT" panose="020B0807020203060204" pitchFamily="34" charset="0"/>
            </a:endParaRPr>
          </a:p>
        </p:txBody>
      </p:sp>
    </p:spTree>
    <p:extLst>
      <p:ext uri="{BB962C8B-B14F-4D97-AF65-F5344CB8AC3E}">
        <p14:creationId xmlns:p14="http://schemas.microsoft.com/office/powerpoint/2010/main" val="170339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saturn and moons">
            <a:extLst>
              <a:ext uri="{FF2B5EF4-FFF2-40B4-BE49-F238E27FC236}">
                <a16:creationId xmlns:a16="http://schemas.microsoft.com/office/drawing/2014/main" id="{4062B806-257C-4D13-91BB-DFE84A009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6" b="242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4C256A2-1684-41E4-829A-E71DDA41CD3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Saturn’s Moons</a:t>
            </a:r>
            <a:br>
              <a:rPr lang="en-US" sz="4000" dirty="0"/>
            </a:br>
            <a:r>
              <a:rPr lang="en-US" sz="2000" dirty="0"/>
              <a:t>53 Confirmed | 9 Provisional</a:t>
            </a:r>
            <a:endParaRPr lang="en-US" sz="4000" dirty="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11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54ADC-B301-4747-B40D-7C4FBBFA5F8A}"/>
              </a:ext>
            </a:extLst>
          </p:cNvPr>
          <p:cNvPicPr>
            <a:picLocks noChangeAspect="1"/>
          </p:cNvPicPr>
          <p:nvPr/>
        </p:nvPicPr>
        <p:blipFill>
          <a:blip r:embed="rId3"/>
          <a:stretch>
            <a:fillRect/>
          </a:stretch>
        </p:blipFill>
        <p:spPr>
          <a:xfrm>
            <a:off x="3522373" y="1345622"/>
            <a:ext cx="5147253" cy="5147253"/>
          </a:xfrm>
          <a:prstGeom prst="rect">
            <a:avLst/>
          </a:prstGeom>
        </p:spPr>
      </p:pic>
      <p:sp>
        <p:nvSpPr>
          <p:cNvPr id="5" name="Title 3">
            <a:extLst>
              <a:ext uri="{FF2B5EF4-FFF2-40B4-BE49-F238E27FC236}">
                <a16:creationId xmlns:a16="http://schemas.microsoft.com/office/drawing/2014/main" id="{8DB34EEF-E299-4111-9EC4-40E02D025B5B}"/>
              </a:ext>
            </a:extLst>
          </p:cNvPr>
          <p:cNvSpPr>
            <a:spLocks noGrp="1"/>
          </p:cNvSpPr>
          <p:nvPr>
            <p:ph type="title"/>
          </p:nvPr>
        </p:nvSpPr>
        <p:spPr>
          <a:xfrm>
            <a:off x="838200" y="-232543"/>
            <a:ext cx="10515600" cy="1988191"/>
          </a:xfrm>
        </p:spPr>
        <p:txBody>
          <a:bodyPr>
            <a:normAutofit/>
          </a:bodyPr>
          <a:lstStyle/>
          <a:p>
            <a:pPr algn="ctr"/>
            <a:r>
              <a:rPr lang="en-US" sz="8800" dirty="0">
                <a:solidFill>
                  <a:srgbClr val="FFC000"/>
                </a:solidFill>
                <a:latin typeface="BankGothic Md BT" panose="020B0807020203060204" pitchFamily="34" charset="0"/>
              </a:rPr>
              <a:t>Enceladus</a:t>
            </a:r>
            <a:endParaRPr lang="en-US" sz="11500" dirty="0">
              <a:solidFill>
                <a:srgbClr val="FFC000"/>
              </a:solidFill>
              <a:latin typeface="BankGothic Md BT" panose="020B0807020203060204" pitchFamily="34" charset="0"/>
            </a:endParaRPr>
          </a:p>
        </p:txBody>
      </p:sp>
    </p:spTree>
    <p:extLst>
      <p:ext uri="{BB962C8B-B14F-4D97-AF65-F5344CB8AC3E}">
        <p14:creationId xmlns:p14="http://schemas.microsoft.com/office/powerpoint/2010/main" val="119591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DB34EEF-E299-4111-9EC4-40E02D025B5B}"/>
              </a:ext>
            </a:extLst>
          </p:cNvPr>
          <p:cNvSpPr>
            <a:spLocks noGrp="1"/>
          </p:cNvSpPr>
          <p:nvPr>
            <p:ph type="title"/>
          </p:nvPr>
        </p:nvSpPr>
        <p:spPr>
          <a:xfrm>
            <a:off x="838200" y="-232543"/>
            <a:ext cx="10515600" cy="1988191"/>
          </a:xfrm>
        </p:spPr>
        <p:txBody>
          <a:bodyPr>
            <a:normAutofit/>
          </a:bodyPr>
          <a:lstStyle/>
          <a:p>
            <a:pPr algn="ctr"/>
            <a:r>
              <a:rPr lang="en-US" sz="8800" dirty="0">
                <a:solidFill>
                  <a:srgbClr val="FFC000"/>
                </a:solidFill>
                <a:latin typeface="BankGothic Md BT" panose="020B0807020203060204" pitchFamily="34" charset="0"/>
              </a:rPr>
              <a:t>Titan</a:t>
            </a:r>
            <a:endParaRPr lang="en-US" sz="11500" dirty="0">
              <a:solidFill>
                <a:srgbClr val="FFC000"/>
              </a:solidFill>
              <a:latin typeface="BankGothic Md BT" panose="020B0807020203060204" pitchFamily="34" charset="0"/>
            </a:endParaRPr>
          </a:p>
        </p:txBody>
      </p:sp>
      <p:pic>
        <p:nvPicPr>
          <p:cNvPr id="2" name="Picture 1">
            <a:extLst>
              <a:ext uri="{FF2B5EF4-FFF2-40B4-BE49-F238E27FC236}">
                <a16:creationId xmlns:a16="http://schemas.microsoft.com/office/drawing/2014/main" id="{18AD9566-093A-4058-99F2-A128A6DF0382}"/>
              </a:ext>
            </a:extLst>
          </p:cNvPr>
          <p:cNvPicPr>
            <a:picLocks noChangeAspect="1"/>
          </p:cNvPicPr>
          <p:nvPr/>
        </p:nvPicPr>
        <p:blipFill>
          <a:blip r:embed="rId3"/>
          <a:stretch>
            <a:fillRect/>
          </a:stretch>
        </p:blipFill>
        <p:spPr>
          <a:xfrm>
            <a:off x="3622192" y="1648654"/>
            <a:ext cx="4947616" cy="4947616"/>
          </a:xfrm>
          <a:prstGeom prst="rect">
            <a:avLst/>
          </a:prstGeom>
        </p:spPr>
      </p:pic>
    </p:spTree>
    <p:extLst>
      <p:ext uri="{BB962C8B-B14F-4D97-AF65-F5344CB8AC3E}">
        <p14:creationId xmlns:p14="http://schemas.microsoft.com/office/powerpoint/2010/main" val="2689553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1172</Words>
  <Application>Microsoft Office PowerPoint</Application>
  <PresentationFormat>Widescreen</PresentationFormat>
  <Paragraphs>126</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BankGothic Lt BT</vt:lpstr>
      <vt:lpstr>BankGothic Md BT</vt:lpstr>
      <vt:lpstr>Calibri</vt:lpstr>
      <vt:lpstr>Calibri Light</vt:lpstr>
      <vt:lpstr>Office Theme</vt:lpstr>
      <vt:lpstr>SATURN</vt:lpstr>
      <vt:lpstr>HISTORY</vt:lpstr>
      <vt:lpstr>PowerPoint Presentation</vt:lpstr>
      <vt:lpstr>SATURN’S CORE</vt:lpstr>
      <vt:lpstr>Rings</vt:lpstr>
      <vt:lpstr>PowerPoint Presentation</vt:lpstr>
      <vt:lpstr>Saturn’s Moons 53 Confirmed | 9 Provisional</vt:lpstr>
      <vt:lpstr>Enceladus</vt:lpstr>
      <vt:lpstr>Titan</vt:lpstr>
      <vt:lpstr>Cassini</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SATURN</dc:title>
  <dc:creator>Helbling, Ryan</dc:creator>
  <cp:lastModifiedBy>Helbling, Ryan</cp:lastModifiedBy>
  <cp:revision>7</cp:revision>
  <dcterms:created xsi:type="dcterms:W3CDTF">2019-10-08T02:47:34Z</dcterms:created>
  <dcterms:modified xsi:type="dcterms:W3CDTF">2019-10-10T17:01:51Z</dcterms:modified>
</cp:coreProperties>
</file>