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  <p:embeddedFont>
      <p:font typeface="Maven Pro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avenPro-bold.fntdata"/><Relationship Id="rId30" Type="http://schemas.openxmlformats.org/officeDocument/2006/relationships/font" Target="fonts/MavenPro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915f944a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915f944a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915f944a5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915f944a5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915f944a5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915f944a5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915f944a5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915f944a5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915f944a5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915f944a5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915f944a5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915f944a5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915f944a5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7915f944a5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915f944a5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915f944a5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915f944a5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7915f944a5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915f944a5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7915f944a5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915f944a5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915f944a5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915f944a5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915f944a5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915f944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915f944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915f944a5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915f944a5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915f944a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915f944a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915f944a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7915f944a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915f944a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915f944a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915f944a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915f944a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915f944a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915f944a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en.wikipedia.org/wiki/Solar_telescope" TargetMode="External"/><Relationship Id="rId4" Type="http://schemas.openxmlformats.org/officeDocument/2006/relationships/hyperlink" Target="http://www.scholarpedia.org/article/Solar_telescopes" TargetMode="External"/><Relationship Id="rId11" Type="http://schemas.openxmlformats.org/officeDocument/2006/relationships/hyperlink" Target="http://adsabs.harvard.edu/full/1999ASPC..158...57R" TargetMode="External"/><Relationship Id="rId10" Type="http://schemas.openxmlformats.org/officeDocument/2006/relationships/hyperlink" Target="http://www.staff.science.uu.nl/~rutte101/dot/" TargetMode="External"/><Relationship Id="rId9" Type="http://schemas.openxmlformats.org/officeDocument/2006/relationships/hyperlink" Target="https://www.archdaily.com/402033/ad-classics-the-einstein-tower-erich-mendelsohn" TargetMode="External"/><Relationship Id="rId5" Type="http://schemas.openxmlformats.org/officeDocument/2006/relationships/hyperlink" Target="https://www.spiedigitallibrary.org/conference-proceedings-of-spie/9911/99111U/Cooling-a-solar-telescope-enclosure-plate-coil-thermal-analysis/10.1117/12.2232160.short?SSO=1" TargetMode="External"/><Relationship Id="rId6" Type="http://schemas.openxmlformats.org/officeDocument/2006/relationships/hyperlink" Target="https://www.hpctoday.com/best-practices/blasted-by-the-sun-thermacore-cools-the-worlds-largest-solar-telescope/" TargetMode="External"/><Relationship Id="rId7" Type="http://schemas.openxmlformats.org/officeDocument/2006/relationships/hyperlink" Target="https://www.noao.edu/outreach/kptour/mcmath.html" TargetMode="External"/><Relationship Id="rId8" Type="http://schemas.openxmlformats.org/officeDocument/2006/relationships/hyperlink" Target="https://solarscience.msfc.nasa.gov/SunspotCycle.s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Telescopes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Tom Fritz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Significant Solar Telescopes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Dutch Open Telescope (DOT)</a:t>
            </a:r>
            <a:endParaRPr/>
          </a:p>
        </p:txBody>
      </p:sp>
      <p:sp>
        <p:nvSpPr>
          <p:cNvPr id="342" name="Google Shape;342;p2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Located in Sweden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Built 1997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45 cm primary mirror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0.2 arcsec resolution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Built on stilt-like supports to decrease ground-heat interference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Recorded famous Venus transit in 2004</a:t>
            </a:r>
            <a:endParaRPr/>
          </a:p>
        </p:txBody>
      </p:sp>
      <p:pic>
        <p:nvPicPr>
          <p:cNvPr id="343" name="Google Shape;3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0100" y="1990050"/>
            <a:ext cx="1468875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038" y="3771350"/>
            <a:ext cx="1602025" cy="12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McMath-Pierce Solar Telescope</a:t>
            </a:r>
            <a:endParaRPr/>
          </a:p>
        </p:txBody>
      </p:sp>
      <p:sp>
        <p:nvSpPr>
          <p:cNvPr id="350" name="Google Shape;350;p2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Kitt Peak, Arizona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Built 1962 - improved in 2018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1.6 meter f/54 primary mirror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Current largest unobstructed aperture telescope in the world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100 feet above ground, 200 below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Focused on studying sunspots</a:t>
            </a:r>
            <a:endParaRPr/>
          </a:p>
        </p:txBody>
      </p:sp>
      <p:pic>
        <p:nvPicPr>
          <p:cNvPr id="351" name="Google Shape;3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000" y="3480950"/>
            <a:ext cx="2360699" cy="15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80950"/>
            <a:ext cx="2661280" cy="16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Einstein Tower</a:t>
            </a:r>
            <a:endParaRPr/>
          </a:p>
        </p:txBody>
      </p:sp>
      <p:sp>
        <p:nvSpPr>
          <p:cNvPr id="358" name="Google Shape;358;p2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Potsdam, Germany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Built 1920 to research Einsteins claims on relativity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Relatively out-of-date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60 cm lens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Focal length 14 meters</a:t>
            </a:r>
            <a:endParaRPr/>
          </a:p>
        </p:txBody>
      </p:sp>
      <p:pic>
        <p:nvPicPr>
          <p:cNvPr id="359" name="Google Shape;3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700" y="2772275"/>
            <a:ext cx="2920474" cy="2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K. Inouye Solar Telescope (DKIST)</a:t>
            </a:r>
            <a:endParaRPr/>
          </a:p>
        </p:txBody>
      </p:sp>
      <p:sp>
        <p:nvSpPr>
          <p:cNvPr id="365" name="Google Shape;365;p2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Maui, Hawaii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Planned completion in 2020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Soon to be </a:t>
            </a:r>
            <a:r>
              <a:rPr lang="en"/>
              <a:t>world's </a:t>
            </a:r>
            <a:r>
              <a:rPr lang="en"/>
              <a:t>largest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4.24 meter f/2 primary mirror - 4 meter aperture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Resolution up to one 20 km area of the Sun’s surface</a:t>
            </a:r>
            <a:endParaRPr/>
          </a:p>
        </p:txBody>
      </p:sp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388" y="3498275"/>
            <a:ext cx="1965225" cy="131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Significant Observations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Sunspots</a:t>
            </a:r>
            <a:endParaRPr/>
          </a:p>
        </p:txBody>
      </p:sp>
      <p:sp>
        <p:nvSpPr>
          <p:cNvPr id="377" name="Google Shape;377;p2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Sunspot numbers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Determining</a:t>
            </a:r>
            <a:r>
              <a:rPr lang="en"/>
              <a:t> average sunspots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Began 1610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Galileo Galilei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Telescopes instrumental in sunspot identification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150" y="3498298"/>
            <a:ext cx="1241725" cy="13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8"/>
          <p:cNvPicPr preferRelativeResize="0"/>
          <p:nvPr/>
        </p:nvPicPr>
        <p:blipFill/>
        <p:spPr>
          <a:xfrm>
            <a:off x="3676050" y="3293850"/>
            <a:ext cx="2291025" cy="17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Weather</a:t>
            </a:r>
            <a:endParaRPr/>
          </a:p>
        </p:txBody>
      </p:sp>
      <p:sp>
        <p:nvSpPr>
          <p:cNvPr id="385" name="Google Shape;385;p2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wind, solar flares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Atmospheric conditions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</a:t>
            </a:r>
            <a:r>
              <a:rPr lang="en"/>
              <a:t>agnetosphere , ionosphere conditions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Detection of geomagnetic storms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Disturbance of Earth magnetic field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Coronal Mass Ejection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Co-rotating Interaction Region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Electronic disruptions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Navigation systems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Satellites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Radiation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Animals</a:t>
            </a:r>
            <a:endParaRPr/>
          </a:p>
        </p:txBody>
      </p:sp>
      <p:pic>
        <p:nvPicPr>
          <p:cNvPr id="386" name="Google Shape;3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55225" y="2382500"/>
            <a:ext cx="3213476" cy="17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Planetary Transits</a:t>
            </a:r>
            <a:endParaRPr/>
          </a:p>
        </p:txBody>
      </p:sp>
      <p:sp>
        <p:nvSpPr>
          <p:cNvPr id="392" name="Google Shape;392;p3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Crossing of planets across the path of the Sun relative to Earth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Exoplanet studies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Charting planets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405" y="2571750"/>
            <a:ext cx="3160146" cy="237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What are they?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Operation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Issues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Optics, Apertures, and Focal Length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Observation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Significant Solar Telescopes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Significant Observations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404" name="Google Shape;404;p32"/>
          <p:cNvSpPr txBox="1"/>
          <p:nvPr>
            <p:ph idx="1" type="body"/>
          </p:nvPr>
        </p:nvSpPr>
        <p:spPr>
          <a:xfrm>
            <a:off x="1303800" y="1209900"/>
            <a:ext cx="7030500" cy="3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https://en.wikipedia.org/wiki/Solar_telescope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http://www.scholarpedia.org/article/Solar_telescopes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https://www.spiedigitallibrary.org/conference-proceedings-of-spie/9911/99111U/Cooling-a-solar-telescope-enclosure-plate-coil-thermal-analysis/10.1117/12.2232160.short?SSO=1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https://www.hpctoday.com/best-practices/blasted-by-the-sun-thermacore-cools-the-worlds-largest-solar-telescope/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https://www.noao.edu/outreach/kptour/mcmath.html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https://solarscience.msfc.nasa.gov/SunspotCycle.shtml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https://www.archdaily.com/402033/ad-classics-the-einstein-tower-erich-mendelsohn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http://www.staff.science.uu.nl/~rutte101/dot/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http://adsabs.harvard.edu/full/1999ASPC..158...57R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they?</a:t>
            </a:r>
            <a:endParaRPr/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telescopes are telescopes used to observe the Sun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Usually detect light with wavelengths in visible spectrum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known as heliographs or photoheliographs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26" y="2904626"/>
            <a:ext cx="1945751" cy="19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351" y="2904625"/>
            <a:ext cx="3132575" cy="208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</a:t>
            </a:r>
            <a:endParaRPr/>
          </a:p>
        </p:txBody>
      </p:sp>
      <p:sp>
        <p:nvSpPr>
          <p:cNvPr id="298" name="Google Shape;298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Operates quite like most telescopes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Lens that gathers and focuses solar light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Heat-stop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Mostly refracting telescopes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Converging lens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Eyepiece</a:t>
            </a:r>
            <a:endParaRPr/>
          </a:p>
        </p:txBody>
      </p:sp>
      <p:pic>
        <p:nvPicPr>
          <p:cNvPr id="299" name="Google Shape;2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275" y="3333024"/>
            <a:ext cx="4123027" cy="16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Solar Telescopes</a:t>
            </a:r>
            <a:endParaRPr/>
          </a:p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Telescope must be used during the day which poses the risk of overheating the air and area around telescope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light and radiation focused by the optics can cause excess heat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Heat can cause convection in the air in the path of the light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</a:t>
            </a:r>
            <a:r>
              <a:rPr lang="en"/>
              <a:t>istortion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000" y="3123975"/>
            <a:ext cx="2787023" cy="18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Cooling </a:t>
            </a:r>
            <a:endParaRPr/>
          </a:p>
        </p:txBody>
      </p:sp>
      <p:sp>
        <p:nvSpPr>
          <p:cNvPr id="312" name="Google Shape;312;p1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telescopes require </a:t>
            </a:r>
            <a:r>
              <a:rPr lang="en"/>
              <a:t>special</a:t>
            </a:r>
            <a:r>
              <a:rPr lang="en"/>
              <a:t> instruments as they must withstand the heat input from the solar radiation which causes turbulence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do this while also </a:t>
            </a:r>
            <a:r>
              <a:rPr lang="en"/>
              <a:t>maintaining</a:t>
            </a:r>
            <a:r>
              <a:rPr lang="en"/>
              <a:t> resolution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Mitigated by placing telescope in a tower or underground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Extra cooling usually </a:t>
            </a:r>
            <a:r>
              <a:rPr lang="en"/>
              <a:t>achieved</a:t>
            </a:r>
            <a:r>
              <a:rPr lang="en"/>
              <a:t> through auxillary heat </a:t>
            </a:r>
            <a:r>
              <a:rPr lang="en"/>
              <a:t>exchangers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2350" y="3008525"/>
            <a:ext cx="1161950" cy="173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 with focused sunlight</a:t>
            </a:r>
            <a:endParaRPr/>
          </a:p>
        </p:txBody>
      </p:sp>
      <p:sp>
        <p:nvSpPr>
          <p:cNvPr id="319" name="Google Shape;319;p1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Tightly-focused sunlight causes excess heat to be generated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Heat-stop must be integrated to prevent turbulence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Heat-stop limits field-of-view such that unneeded solar light is removed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Optics, </a:t>
            </a:r>
            <a:r>
              <a:rPr lang="en"/>
              <a:t>Apertures and Focal Length</a:t>
            </a:r>
            <a:endParaRPr/>
          </a:p>
        </p:txBody>
      </p:sp>
      <p:sp>
        <p:nvSpPr>
          <p:cNvPr id="325" name="Google Shape;325;p2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Optics are usually smaller than other light-collecting </a:t>
            </a:r>
            <a:r>
              <a:rPr lang="en"/>
              <a:t>telescopes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Due to much higher amount of light coming from the Sun relative to other objects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Apertures range from a few centimeters to up to half a meter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Focal lengths are normally very long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Vacuum or helium are placed in the path of light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Reduces air motion caused by heat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</a:t>
            </a:r>
            <a:endParaRPr/>
          </a:p>
        </p:txBody>
      </p:sp>
      <p:sp>
        <p:nvSpPr>
          <p:cNvPr id="331" name="Google Shape;331;p2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observe at visible, UV and near infrared wavelengths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Solar X-ray astronomy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Heliostats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Used to keep track of S</a:t>
            </a:r>
            <a:r>
              <a:rPr lang="en"/>
              <a:t>un's</a:t>
            </a:r>
            <a:r>
              <a:rPr lang="en"/>
              <a:t> path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Predetermined target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Compensate for movement of Sun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Easier to maintain </a:t>
            </a:r>
            <a:r>
              <a:rPr lang="en"/>
              <a:t>focus</a:t>
            </a:r>
            <a:r>
              <a:rPr lang="en"/>
              <a:t> on Sun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