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sldIdLst>
    <p:sldId id="256" r:id="rId2"/>
    <p:sldId id="269" r:id="rId3"/>
    <p:sldId id="273" r:id="rId4"/>
    <p:sldId id="276" r:id="rId5"/>
    <p:sldId id="257" r:id="rId6"/>
    <p:sldId id="271" r:id="rId7"/>
    <p:sldId id="259" r:id="rId8"/>
    <p:sldId id="260" r:id="rId9"/>
    <p:sldId id="262" r:id="rId10"/>
    <p:sldId id="261" r:id="rId11"/>
    <p:sldId id="267" r:id="rId12"/>
    <p:sldId id="263" r:id="rId13"/>
    <p:sldId id="264" r:id="rId14"/>
    <p:sldId id="265" r:id="rId15"/>
    <p:sldId id="266" r:id="rId16"/>
    <p:sldId id="270" r:id="rId17"/>
    <p:sldId id="281"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1E700B27-DE4C-4B9E-BB11-B9027034A00F}" type="datetimeFigureOut">
              <a:rPr lang="en-US" smtClean="0"/>
              <a:pPr/>
              <a:t>11/4/2019</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25887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89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268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17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893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11/4/2019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79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11/4/2019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048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11/4/2019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42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11/4/2019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15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11/4/2019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001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11/4/2019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038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7E0D914D-B099-4142-A885-11F276715148}" type="datetimeFigureOut">
              <a:rPr lang="en-US" smtClean="0"/>
              <a:t>11/4/2019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972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916D-D4E4-4D99-BD07-604529708C6B}"/>
              </a:ext>
            </a:extLst>
          </p:cNvPr>
          <p:cNvSpPr>
            <a:spLocks noGrp="1"/>
          </p:cNvSpPr>
          <p:nvPr>
            <p:ph type="ctrTitle"/>
          </p:nvPr>
        </p:nvSpPr>
        <p:spPr>
          <a:xfrm>
            <a:off x="1160272" y="441452"/>
            <a:ext cx="9418320" cy="4041648"/>
          </a:xfrm>
        </p:spPr>
        <p:txBody>
          <a:bodyPr/>
          <a:lstStyle/>
          <a:p>
            <a:r>
              <a:rPr lang="en-US" dirty="0"/>
              <a:t>Stellar objects that are interesting to view</a:t>
            </a:r>
          </a:p>
        </p:txBody>
      </p:sp>
      <p:sp>
        <p:nvSpPr>
          <p:cNvPr id="3" name="Subtitle 2">
            <a:extLst>
              <a:ext uri="{FF2B5EF4-FFF2-40B4-BE49-F238E27FC236}">
                <a16:creationId xmlns:a16="http://schemas.microsoft.com/office/drawing/2014/main" id="{DA6F7164-C0E3-4F43-95F1-C05B3B1A7CF6}"/>
              </a:ext>
            </a:extLst>
          </p:cNvPr>
          <p:cNvSpPr>
            <a:spLocks noGrp="1"/>
          </p:cNvSpPr>
          <p:nvPr>
            <p:ph type="subTitle" idx="1"/>
          </p:nvPr>
        </p:nvSpPr>
        <p:spPr/>
        <p:txBody>
          <a:bodyPr/>
          <a:lstStyle/>
          <a:p>
            <a:r>
              <a:rPr lang="en-US" dirty="0"/>
              <a:t>EGR 491/591 – Telescope Design, Dr. K. Lulay, November 7, 2019</a:t>
            </a:r>
          </a:p>
        </p:txBody>
      </p:sp>
    </p:spTree>
    <p:extLst>
      <p:ext uri="{BB962C8B-B14F-4D97-AF65-F5344CB8AC3E}">
        <p14:creationId xmlns:p14="http://schemas.microsoft.com/office/powerpoint/2010/main" val="323675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C9CFF-4A5A-4244-8D89-346036A209EC}"/>
              </a:ext>
            </a:extLst>
          </p:cNvPr>
          <p:cNvSpPr>
            <a:spLocks noGrp="1"/>
          </p:cNvSpPr>
          <p:nvPr>
            <p:ph type="title"/>
          </p:nvPr>
        </p:nvSpPr>
        <p:spPr>
          <a:xfrm>
            <a:off x="2977397" y="3446269"/>
            <a:ext cx="4904706" cy="723072"/>
          </a:xfrm>
        </p:spPr>
        <p:txBody>
          <a:bodyPr/>
          <a:lstStyle/>
          <a:p>
            <a:r>
              <a:rPr lang="en-US" dirty="0"/>
              <a:t>Albireo (</a:t>
            </a:r>
            <a:r>
              <a:rPr lang="en-US" dirty="0">
                <a:latin typeface="Symbol" panose="05050102010706020507" pitchFamily="18" charset="2"/>
              </a:rPr>
              <a:t>b</a:t>
            </a:r>
            <a:r>
              <a:rPr lang="en-US" dirty="0"/>
              <a:t> </a:t>
            </a:r>
            <a:r>
              <a:rPr lang="en-US" dirty="0" err="1"/>
              <a:t>Cyg</a:t>
            </a:r>
            <a:r>
              <a:rPr lang="en-US" dirty="0"/>
              <a:t>)</a:t>
            </a:r>
          </a:p>
        </p:txBody>
      </p:sp>
      <p:sp>
        <p:nvSpPr>
          <p:cNvPr id="3" name="Content Placeholder 2">
            <a:extLst>
              <a:ext uri="{FF2B5EF4-FFF2-40B4-BE49-F238E27FC236}">
                <a16:creationId xmlns:a16="http://schemas.microsoft.com/office/drawing/2014/main" id="{DB60593B-FE4C-40AF-ABD6-00E01031E014}"/>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Albireo is the “head” of Swan, mag. 3</a:t>
            </a:r>
          </a:p>
          <a:p>
            <a:r>
              <a:rPr lang="en-US" dirty="0"/>
              <a:t>Beautiful color contrast</a:t>
            </a:r>
          </a:p>
          <a:p>
            <a:pPr lvl="1"/>
            <a:r>
              <a:rPr lang="en-US" dirty="0"/>
              <a:t>Amber star (3.1 mag)</a:t>
            </a:r>
          </a:p>
          <a:p>
            <a:pPr lvl="1"/>
            <a:r>
              <a:rPr lang="en-US" dirty="0"/>
              <a:t>Blue-green star (5.1 mag)</a:t>
            </a:r>
          </a:p>
          <a:p>
            <a:r>
              <a:rPr lang="en-US" dirty="0"/>
              <a:t>35” separation (easily split)</a:t>
            </a:r>
          </a:p>
          <a:p>
            <a:endParaRPr lang="en-US" dirty="0"/>
          </a:p>
        </p:txBody>
      </p:sp>
      <p:pic>
        <p:nvPicPr>
          <p:cNvPr id="3076" name="Picture 4" descr="Image result for albireo">
            <a:extLst>
              <a:ext uri="{FF2B5EF4-FFF2-40B4-BE49-F238E27FC236}">
                <a16:creationId xmlns:a16="http://schemas.microsoft.com/office/drawing/2014/main" id="{C6E02925-189B-4A2E-979B-E434116764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73" b="10904"/>
          <a:stretch/>
        </p:blipFill>
        <p:spPr bwMode="auto">
          <a:xfrm>
            <a:off x="3509669" y="3904214"/>
            <a:ext cx="4372434" cy="25410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osition beta Cyg.png">
            <a:extLst>
              <a:ext uri="{FF2B5EF4-FFF2-40B4-BE49-F238E27FC236}">
                <a16:creationId xmlns:a16="http://schemas.microsoft.com/office/drawing/2014/main" id="{56242EDA-4C46-4888-86AB-DC88CD6EF0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179"/>
          <a:stretch/>
        </p:blipFill>
        <p:spPr bwMode="auto">
          <a:xfrm>
            <a:off x="6371782" y="1733170"/>
            <a:ext cx="4439897" cy="292513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D929C86-C103-44CC-83F5-B4608E609148}"/>
              </a:ext>
            </a:extLst>
          </p:cNvPr>
          <p:cNvCxnSpPr>
            <a:cxnSpLocks/>
          </p:cNvCxnSpPr>
          <p:nvPr/>
        </p:nvCxnSpPr>
        <p:spPr>
          <a:xfrm flipH="1">
            <a:off x="6720289" y="4457790"/>
            <a:ext cx="3646583" cy="34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071EF3D-021E-41BD-A513-3CBD8700A437}"/>
              </a:ext>
            </a:extLst>
          </p:cNvPr>
          <p:cNvSpPr txBox="1">
            <a:spLocks/>
          </p:cNvSpPr>
          <p:nvPr/>
        </p:nvSpPr>
        <p:spPr>
          <a:xfrm>
            <a:off x="1261872" y="262393"/>
            <a:ext cx="9692640" cy="1428929"/>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US" dirty="0"/>
              <a:t>Albireo (</a:t>
            </a:r>
            <a:r>
              <a:rPr lang="en-US" dirty="0">
                <a:latin typeface="Symbol" panose="05050102010706020507" pitchFamily="18" charset="2"/>
              </a:rPr>
              <a:t>b</a:t>
            </a:r>
            <a:r>
              <a:rPr lang="en-US" dirty="0"/>
              <a:t> Cygnus)</a:t>
            </a:r>
          </a:p>
        </p:txBody>
      </p:sp>
    </p:spTree>
    <p:extLst>
      <p:ext uri="{BB962C8B-B14F-4D97-AF65-F5344CB8AC3E}">
        <p14:creationId xmlns:p14="http://schemas.microsoft.com/office/powerpoint/2010/main" val="415782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2BDB-ED31-4A71-B063-B3D5EEB3595B}"/>
              </a:ext>
            </a:extLst>
          </p:cNvPr>
          <p:cNvSpPr>
            <a:spLocks noGrp="1"/>
          </p:cNvSpPr>
          <p:nvPr>
            <p:ph type="title"/>
          </p:nvPr>
        </p:nvSpPr>
        <p:spPr>
          <a:xfrm>
            <a:off x="711200" y="705080"/>
            <a:ext cx="9692640" cy="1024013"/>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t>Carbon Stars</a:t>
            </a:r>
          </a:p>
        </p:txBody>
      </p:sp>
      <p:sp>
        <p:nvSpPr>
          <p:cNvPr id="3" name="Content Placeholder 2">
            <a:extLst>
              <a:ext uri="{FF2B5EF4-FFF2-40B4-BE49-F238E27FC236}">
                <a16:creationId xmlns:a16="http://schemas.microsoft.com/office/drawing/2014/main" id="{3BF9A8CA-A602-45F4-9C78-2A0354403E28}"/>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Why observe?  They have a nice red color – quite pretty</a:t>
            </a:r>
          </a:p>
          <a:p>
            <a:r>
              <a:rPr lang="en-US" dirty="0"/>
              <a:t>Luminous red giant stars whose atmosphere contains more carbon than oxygen</a:t>
            </a:r>
          </a:p>
          <a:p>
            <a:r>
              <a:rPr lang="en-US" dirty="0"/>
              <a:t>A red giant is a luminous giant star of low or intermediate mass (roughly 0.3–8 M☉) in a late phase of stellar evolution. </a:t>
            </a:r>
          </a:p>
          <a:p>
            <a:r>
              <a:rPr lang="en-US" dirty="0"/>
              <a:t>Best?</a:t>
            </a:r>
          </a:p>
          <a:p>
            <a:pPr lvl="1"/>
            <a:r>
              <a:rPr lang="en-US" dirty="0"/>
              <a:t>Herschel's Garnet Star (mu, </a:t>
            </a:r>
            <a:r>
              <a:rPr lang="en-US" dirty="0">
                <a:latin typeface="SWGrekc" panose="00000400000000000000" pitchFamily="2" charset="0"/>
              </a:rPr>
              <a:t>m</a:t>
            </a:r>
            <a:r>
              <a:rPr lang="en-US" dirty="0"/>
              <a:t> </a:t>
            </a:r>
            <a:r>
              <a:rPr lang="en-US" dirty="0" err="1"/>
              <a:t>Cephei</a:t>
            </a:r>
            <a:r>
              <a:rPr lang="en-US" dirty="0"/>
              <a:t>) </a:t>
            </a:r>
          </a:p>
          <a:p>
            <a:pPr lvl="1"/>
            <a:r>
              <a:rPr lang="en-US" dirty="0"/>
              <a:t>T </a:t>
            </a:r>
            <a:r>
              <a:rPr lang="en-US" dirty="0" err="1"/>
              <a:t>Lyrae</a:t>
            </a:r>
            <a:endParaRPr lang="en-US" dirty="0"/>
          </a:p>
          <a:p>
            <a:pPr lvl="1"/>
            <a:r>
              <a:rPr lang="en-US" dirty="0"/>
              <a:t>UX </a:t>
            </a:r>
            <a:r>
              <a:rPr lang="en-US" dirty="0" err="1"/>
              <a:t>Draconis</a:t>
            </a:r>
            <a:r>
              <a:rPr lang="en-US" dirty="0"/>
              <a:t> </a:t>
            </a:r>
          </a:p>
        </p:txBody>
      </p:sp>
      <p:sp>
        <p:nvSpPr>
          <p:cNvPr id="4" name="Rectangle 3">
            <a:extLst>
              <a:ext uri="{FF2B5EF4-FFF2-40B4-BE49-F238E27FC236}">
                <a16:creationId xmlns:a16="http://schemas.microsoft.com/office/drawing/2014/main" id="{20B4B1F0-D927-4810-AB70-90979A7D37A1}"/>
              </a:ext>
            </a:extLst>
          </p:cNvPr>
          <p:cNvSpPr/>
          <p:nvPr/>
        </p:nvSpPr>
        <p:spPr>
          <a:xfrm>
            <a:off x="711200" y="5949304"/>
            <a:ext cx="6096000" cy="461665"/>
          </a:xfrm>
          <a:prstGeom prst="rect">
            <a:avLst/>
          </a:prstGeom>
        </p:spPr>
        <p:txBody>
          <a:bodyPr>
            <a:spAutoFit/>
          </a:bodyPr>
          <a:lstStyle/>
          <a:p>
            <a:r>
              <a:rPr lang="en-US" sz="1200" dirty="0">
                <a:solidFill>
                  <a:srgbClr val="FF0000"/>
                </a:solidFill>
              </a:rPr>
              <a:t>https://www.skyandtelescope.com/astronomy-blogs/carbon-stars-will-make-see-red1203201401/</a:t>
            </a:r>
          </a:p>
        </p:txBody>
      </p:sp>
      <p:pic>
        <p:nvPicPr>
          <p:cNvPr id="6" name="Picture 2" descr="https://upload.wikimedia.org/wikipedia/commons/1/17/Hertzsprung-Russel_StarData.png">
            <a:extLst>
              <a:ext uri="{FF2B5EF4-FFF2-40B4-BE49-F238E27FC236}">
                <a16:creationId xmlns:a16="http://schemas.microsoft.com/office/drawing/2014/main" id="{83A4A35C-C588-4BCA-824E-5222CF7A7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161" y="3822854"/>
            <a:ext cx="2868213" cy="303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005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6553-FE1F-4F58-8490-3022E85C75A5}"/>
              </a:ext>
            </a:extLst>
          </p:cNvPr>
          <p:cNvSpPr>
            <a:spLocks noGrp="1"/>
          </p:cNvSpPr>
          <p:nvPr>
            <p:ph type="title"/>
          </p:nvPr>
        </p:nvSpPr>
        <p:spPr>
          <a:xfrm>
            <a:off x="1261872" y="262393"/>
            <a:ext cx="9692640" cy="1428929"/>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r>
              <a:rPr lang="en-US" dirty="0"/>
              <a:t>Delta </a:t>
            </a:r>
            <a:r>
              <a:rPr lang="en-US" dirty="0" err="1"/>
              <a:t>Cephei</a:t>
            </a:r>
            <a:r>
              <a:rPr lang="en-US" dirty="0"/>
              <a:t> - </a:t>
            </a:r>
            <a:br>
              <a:rPr lang="en-US" dirty="0"/>
            </a:br>
            <a:r>
              <a:rPr lang="en-US" dirty="0"/>
              <a:t>Cepheid Variables</a:t>
            </a:r>
          </a:p>
        </p:txBody>
      </p:sp>
      <p:sp>
        <p:nvSpPr>
          <p:cNvPr id="3" name="Content Placeholder 2">
            <a:extLst>
              <a:ext uri="{FF2B5EF4-FFF2-40B4-BE49-F238E27FC236}">
                <a16:creationId xmlns:a16="http://schemas.microsoft.com/office/drawing/2014/main" id="{A74C9FBF-0C2B-4327-BB1B-776A13796389}"/>
              </a:ext>
            </a:extLst>
          </p:cNvPr>
          <p:cNvSpPr>
            <a:spLocks noGrp="1"/>
          </p:cNvSpPr>
          <p:nvPr>
            <p:ph idx="1"/>
          </p:nvPr>
        </p:nvSpPr>
        <p:spPr>
          <a:xfrm>
            <a:off x="1261872" y="1795749"/>
            <a:ext cx="6835140" cy="4351337"/>
          </a:xfrm>
        </p:spPr>
        <p:style>
          <a:lnRef idx="2">
            <a:schemeClr val="dk1">
              <a:shade val="50000"/>
            </a:schemeClr>
          </a:lnRef>
          <a:fillRef idx="1">
            <a:schemeClr val="dk1"/>
          </a:fillRef>
          <a:effectRef idx="0">
            <a:schemeClr val="dk1"/>
          </a:effectRef>
          <a:fontRef idx="minor">
            <a:schemeClr val="lt1"/>
          </a:fontRef>
        </p:style>
        <p:txBody>
          <a:bodyPr/>
          <a:lstStyle/>
          <a:p>
            <a:r>
              <a:rPr lang="en-US" dirty="0"/>
              <a:t>Delta </a:t>
            </a:r>
            <a:r>
              <a:rPr lang="en-US" dirty="0" err="1"/>
              <a:t>Cephei</a:t>
            </a:r>
            <a:r>
              <a:rPr lang="en-US" dirty="0"/>
              <a:t> (</a:t>
            </a:r>
            <a:r>
              <a:rPr lang="en-US" dirty="0">
                <a:latin typeface="Symbol" panose="05050102010706020507" pitchFamily="18" charset="2"/>
              </a:rPr>
              <a:t>d</a:t>
            </a:r>
            <a:r>
              <a:rPr lang="en-US" dirty="0"/>
              <a:t> Cep) is proto example of Cepheid variables – </a:t>
            </a:r>
            <a:r>
              <a:rPr lang="en-US" b="1" dirty="0">
                <a:solidFill>
                  <a:srgbClr val="FF0000"/>
                </a:solidFill>
              </a:rPr>
              <a:t>“Standard Candles” {Edwin Hubble}</a:t>
            </a:r>
          </a:p>
          <a:p>
            <a:r>
              <a:rPr lang="en-US" dirty="0"/>
              <a:t>Cepheid variable stars dependably change their brightness over regular intervals. The time period can range from about one to 100 days, depending on the star’s luminosity or intrinsic brightness. </a:t>
            </a:r>
          </a:p>
          <a:p>
            <a:r>
              <a:rPr lang="en-US" dirty="0"/>
              <a:t>The longer the cycle – the greater</a:t>
            </a:r>
            <a:br>
              <a:rPr lang="en-US" dirty="0"/>
            </a:br>
            <a:r>
              <a:rPr lang="en-US" dirty="0"/>
              <a:t>the intrinsic brightness of the star!!!</a:t>
            </a:r>
          </a:p>
          <a:p>
            <a:r>
              <a:rPr lang="en-US" dirty="0">
                <a:latin typeface="Symbol" panose="05050102010706020507" pitchFamily="18" charset="2"/>
              </a:rPr>
              <a:t>d</a:t>
            </a:r>
            <a:r>
              <a:rPr lang="en-US" dirty="0"/>
              <a:t> </a:t>
            </a:r>
            <a:r>
              <a:rPr lang="en-US" dirty="0" err="1"/>
              <a:t>Cephei</a:t>
            </a:r>
            <a:r>
              <a:rPr lang="en-US" dirty="0"/>
              <a:t> period of 5.366341 days,</a:t>
            </a:r>
            <a:br>
              <a:rPr lang="en-US" dirty="0"/>
            </a:br>
            <a:r>
              <a:rPr lang="en-US" dirty="0"/>
              <a:t>doubling in brightness </a:t>
            </a:r>
          </a:p>
          <a:p>
            <a:r>
              <a:rPr lang="en-US" dirty="0"/>
              <a:t>Interesting observe changes</a:t>
            </a:r>
          </a:p>
        </p:txBody>
      </p:sp>
      <p:pic>
        <p:nvPicPr>
          <p:cNvPr id="5122" name="Picture 2" descr="http://en.es-static.us/upl/2010/12/Delta_Cephei_lightcurve-e1347132201801.jpeg">
            <a:extLst>
              <a:ext uri="{FF2B5EF4-FFF2-40B4-BE49-F238E27FC236}">
                <a16:creationId xmlns:a16="http://schemas.microsoft.com/office/drawing/2014/main" id="{D548F73E-C617-4248-8853-DC79F0853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699" y="4134556"/>
            <a:ext cx="4619813" cy="24373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elta cephei">
            <a:extLst>
              <a:ext uri="{FF2B5EF4-FFF2-40B4-BE49-F238E27FC236}">
                <a16:creationId xmlns:a16="http://schemas.microsoft.com/office/drawing/2014/main" id="{3A41A80D-1EC5-4CD1-865E-A88053D4F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195" y="262392"/>
            <a:ext cx="2989317" cy="27302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FC038C2-8517-4D67-906C-A6327300B40C}"/>
              </a:ext>
            </a:extLst>
          </p:cNvPr>
          <p:cNvSpPr/>
          <p:nvPr/>
        </p:nvSpPr>
        <p:spPr>
          <a:xfrm>
            <a:off x="403951" y="6294906"/>
            <a:ext cx="6096000" cy="276999"/>
          </a:xfrm>
          <a:prstGeom prst="rect">
            <a:avLst/>
          </a:prstGeom>
        </p:spPr>
        <p:txBody>
          <a:bodyPr>
            <a:spAutoFit/>
          </a:bodyPr>
          <a:lstStyle/>
          <a:p>
            <a:r>
              <a:rPr lang="en-US" sz="1200" dirty="0">
                <a:solidFill>
                  <a:srgbClr val="FF0000"/>
                </a:solidFill>
              </a:rPr>
              <a:t>http://earthsky.org/brightest-stars/delta-cephei-the-kings-famous-variable-star</a:t>
            </a:r>
          </a:p>
        </p:txBody>
      </p:sp>
    </p:spTree>
    <p:extLst>
      <p:ext uri="{BB962C8B-B14F-4D97-AF65-F5344CB8AC3E}">
        <p14:creationId xmlns:p14="http://schemas.microsoft.com/office/powerpoint/2010/main" val="178617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0ADC-8FC4-41E3-A5A9-4CA1EC57497E}"/>
              </a:ext>
            </a:extLst>
          </p:cNvPr>
          <p:cNvSpPr>
            <a:spLocks noGrp="1"/>
          </p:cNvSpPr>
          <p:nvPr>
            <p:ph type="title"/>
          </p:nvPr>
        </p:nvSpPr>
        <p:spPr>
          <a:xfrm>
            <a:off x="713232" y="870333"/>
            <a:ext cx="9692640" cy="865057"/>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t>Novae &amp; Supernovae</a:t>
            </a:r>
          </a:p>
        </p:txBody>
      </p:sp>
      <p:sp>
        <p:nvSpPr>
          <p:cNvPr id="3" name="Content Placeholder 2">
            <a:extLst>
              <a:ext uri="{FF2B5EF4-FFF2-40B4-BE49-F238E27FC236}">
                <a16:creationId xmlns:a16="http://schemas.microsoft.com/office/drawing/2014/main" id="{9DE8B2DC-C65F-4B94-A6E1-C2CFEA0BD991}"/>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a:t>Nova = “New”</a:t>
            </a:r>
          </a:p>
          <a:p>
            <a:r>
              <a:rPr lang="en-US" dirty="0"/>
              <a:t>Novae and Supernovae are “new stars” that appear for a few days or weeks.  </a:t>
            </a:r>
          </a:p>
          <a:p>
            <a:r>
              <a:rPr lang="en-US" dirty="0"/>
              <a:t>Can be bright enough to see during the day.</a:t>
            </a:r>
          </a:p>
          <a:p>
            <a:r>
              <a:rPr lang="en-US" dirty="0"/>
              <a:t>A nova is a binary system, usually a normal star like the Sun and a small dense white dwarf. They orbit closely, and the white dwarf can draws hydrogen gas off the normal star. The fierce gravity of the white dwarf compresses the material, and if enough builds up on the surface it can fuse into helium, releasing a sudden and tremendous amount of energy. We see the star brighten quickly, and fade over time.</a:t>
            </a:r>
          </a:p>
        </p:txBody>
      </p:sp>
    </p:spTree>
    <p:extLst>
      <p:ext uri="{BB962C8B-B14F-4D97-AF65-F5344CB8AC3E}">
        <p14:creationId xmlns:p14="http://schemas.microsoft.com/office/powerpoint/2010/main" val="355379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40AB-6714-43DD-86B9-0840F3885FBA}"/>
              </a:ext>
            </a:extLst>
          </p:cNvPr>
          <p:cNvSpPr>
            <a:spLocks noGrp="1"/>
          </p:cNvSpPr>
          <p:nvPr>
            <p:ph type="title"/>
          </p:nvPr>
        </p:nvSpPr>
        <p:spPr/>
        <p:txBody>
          <a:bodyPr/>
          <a:lstStyle/>
          <a:p>
            <a:r>
              <a:rPr lang="en-US" dirty="0"/>
              <a:t>Supernovae (two types)</a:t>
            </a:r>
          </a:p>
        </p:txBody>
      </p:sp>
      <p:sp>
        <p:nvSpPr>
          <p:cNvPr id="3" name="Content Placeholder 2">
            <a:extLst>
              <a:ext uri="{FF2B5EF4-FFF2-40B4-BE49-F238E27FC236}">
                <a16:creationId xmlns:a16="http://schemas.microsoft.com/office/drawing/2014/main" id="{66F7DD47-1DEF-4346-84B8-78174A1C7DF7}"/>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en-US" dirty="0"/>
              <a:t>Type </a:t>
            </a:r>
            <a:r>
              <a:rPr lang="en-US" dirty="0" err="1"/>
              <a:t>Ia</a:t>
            </a:r>
            <a:r>
              <a:rPr lang="en-US" dirty="0"/>
              <a:t> supernova: similar to a nova: a binary system with a normal star and a white dwarf. If the gas coming from the normal star comes at just the right rate, it can pile up more efficiently than in a regular nova. When it finally fuses, the release of energy can be much larger than a nova, and can actually blow the white dwarf apart. </a:t>
            </a:r>
            <a:r>
              <a:rPr lang="en-US" b="1" dirty="0">
                <a:solidFill>
                  <a:srgbClr val="FF0000"/>
                </a:solidFill>
              </a:rPr>
              <a:t>“Standard Candle” {dark energy}</a:t>
            </a:r>
          </a:p>
          <a:p>
            <a:r>
              <a:rPr lang="en-US" dirty="0"/>
              <a:t>Type II supernova: involves a star with a mass greater than about 8 times the Sun's. The star fuses hydrogen into helium in the core. When hydrogen runs out, the helium fuses into carbon, the carbon into oxygen, and so on, until the core is mostly iron. Unlike the previous elements, iron does not release energy when it fuses. When the pressure builds enough to fuse iron, it robs the core of heat and electrons, both of which are needed to support the mass of the star. The core collapses, a flood of neutrinos is released, and the outer layers of the star explode outward in a supernova.  MORE ENERGY THAN THE ENTIRE GALAXY IT IS IN!</a:t>
            </a:r>
          </a:p>
          <a:p>
            <a:endParaRPr lang="en-US" dirty="0"/>
          </a:p>
        </p:txBody>
      </p:sp>
      <p:sp>
        <p:nvSpPr>
          <p:cNvPr id="4" name="Rectangle 3">
            <a:extLst>
              <a:ext uri="{FF2B5EF4-FFF2-40B4-BE49-F238E27FC236}">
                <a16:creationId xmlns:a16="http://schemas.microsoft.com/office/drawing/2014/main" id="{59322C6B-6D92-479F-9943-729A492883B1}"/>
              </a:ext>
            </a:extLst>
          </p:cNvPr>
          <p:cNvSpPr/>
          <p:nvPr/>
        </p:nvSpPr>
        <p:spPr>
          <a:xfrm>
            <a:off x="4370023" y="5994449"/>
            <a:ext cx="6096000" cy="276999"/>
          </a:xfrm>
          <a:prstGeom prst="rect">
            <a:avLst/>
          </a:prstGeom>
        </p:spPr>
        <p:txBody>
          <a:bodyPr>
            <a:spAutoFit/>
          </a:bodyPr>
          <a:lstStyle/>
          <a:p>
            <a:r>
              <a:rPr lang="en-US" sz="1200" dirty="0">
                <a:solidFill>
                  <a:srgbClr val="FF0000"/>
                </a:solidFill>
              </a:rPr>
              <a:t>http://www.badastronomy.com/mad/2000/supernova.html</a:t>
            </a:r>
          </a:p>
        </p:txBody>
      </p:sp>
    </p:spTree>
    <p:extLst>
      <p:ext uri="{BB962C8B-B14F-4D97-AF65-F5344CB8AC3E}">
        <p14:creationId xmlns:p14="http://schemas.microsoft.com/office/powerpoint/2010/main" val="287909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C645-4301-4784-8A09-0CE0B6B164FB}"/>
              </a:ext>
            </a:extLst>
          </p:cNvPr>
          <p:cNvSpPr>
            <a:spLocks noGrp="1"/>
          </p:cNvSpPr>
          <p:nvPr>
            <p:ph type="title"/>
          </p:nvPr>
        </p:nvSpPr>
        <p:spPr>
          <a:xfrm>
            <a:off x="1261872" y="-85079"/>
            <a:ext cx="9692640" cy="1428929"/>
          </a:xfrm>
        </p:spPr>
        <p:txBody>
          <a:bodyPr/>
          <a:lstStyle/>
          <a:p>
            <a:r>
              <a:rPr lang="en-US" dirty="0"/>
              <a:t>Supernova in M101</a:t>
            </a:r>
          </a:p>
        </p:txBody>
      </p:sp>
      <p:sp>
        <p:nvSpPr>
          <p:cNvPr id="3" name="Content Placeholder 2">
            <a:extLst>
              <a:ext uri="{FF2B5EF4-FFF2-40B4-BE49-F238E27FC236}">
                <a16:creationId xmlns:a16="http://schemas.microsoft.com/office/drawing/2014/main" id="{EB83B0F3-137D-43C4-A9EF-4403C0F72889}"/>
              </a:ext>
            </a:extLst>
          </p:cNvPr>
          <p:cNvSpPr>
            <a:spLocks noGrp="1"/>
          </p:cNvSpPr>
          <p:nvPr>
            <p:ph idx="1"/>
          </p:nvPr>
        </p:nvSpPr>
        <p:spPr>
          <a:xfrm>
            <a:off x="1197864" y="1343850"/>
            <a:ext cx="8595360" cy="4351337"/>
          </a:xfrm>
        </p:spPr>
        <p:style>
          <a:lnRef idx="2">
            <a:schemeClr val="dk1">
              <a:shade val="50000"/>
            </a:schemeClr>
          </a:lnRef>
          <a:fillRef idx="1">
            <a:schemeClr val="dk1"/>
          </a:fillRef>
          <a:effectRef idx="0">
            <a:schemeClr val="dk1"/>
          </a:effectRef>
          <a:fontRef idx="minor">
            <a:schemeClr val="lt1"/>
          </a:fontRef>
        </p:style>
        <p:txBody>
          <a:bodyPr/>
          <a:lstStyle/>
          <a:p>
            <a:r>
              <a:rPr lang="en-US" dirty="0"/>
              <a:t>Magnitude 10, Type </a:t>
            </a:r>
            <a:r>
              <a:rPr lang="en-US" dirty="0" err="1"/>
              <a:t>Ia</a:t>
            </a:r>
            <a:r>
              <a:rPr lang="en-US" dirty="0"/>
              <a:t>, </a:t>
            </a:r>
          </a:p>
          <a:p>
            <a:r>
              <a:rPr lang="en-US" dirty="0"/>
              <a:t>visible with small telescopes for a few weeks in 2011</a:t>
            </a:r>
          </a:p>
          <a:p>
            <a:r>
              <a:rPr lang="en-US" dirty="0"/>
              <a:t>23 Million light years away, near Big Dipper handle</a:t>
            </a:r>
          </a:p>
          <a:p>
            <a:r>
              <a:rPr lang="en-US" dirty="0"/>
              <a:t>Why observe?  Interesting to see changes and BIG explosions! </a:t>
            </a:r>
          </a:p>
        </p:txBody>
      </p:sp>
      <p:pic>
        <p:nvPicPr>
          <p:cNvPr id="6146" name="Picture 2" descr="Supernova in M101, August 22-24">
            <a:extLst>
              <a:ext uri="{FF2B5EF4-FFF2-40B4-BE49-F238E27FC236}">
                <a16:creationId xmlns:a16="http://schemas.microsoft.com/office/drawing/2014/main" id="{6D1E2255-85AE-465F-9610-8A89C2BF55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59691" y="3193415"/>
            <a:ext cx="2819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upernova in M101">
            <a:extLst>
              <a:ext uri="{FF2B5EF4-FFF2-40B4-BE49-F238E27FC236}">
                <a16:creationId xmlns:a16="http://schemas.microsoft.com/office/drawing/2014/main" id="{C7D1182F-9988-43FA-9E60-6D1500506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442" y="338834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5D31ED-A9D4-4F85-B8CB-9F9D110D9D5E}"/>
              </a:ext>
            </a:extLst>
          </p:cNvPr>
          <p:cNvSpPr txBox="1"/>
          <p:nvPr/>
        </p:nvSpPr>
        <p:spPr>
          <a:xfrm>
            <a:off x="8141466" y="3657600"/>
            <a:ext cx="263303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solidFill>
                  <a:schemeClr val="accent1">
                    <a:lumMod val="20000"/>
                    <a:lumOff val="80000"/>
                  </a:schemeClr>
                </a:solidFill>
              </a:rPr>
              <a:t>All of the stars visible are in our galaxy, except the supernova</a:t>
            </a:r>
          </a:p>
        </p:txBody>
      </p:sp>
      <p:sp>
        <p:nvSpPr>
          <p:cNvPr id="5" name="Rectangle 4">
            <a:extLst>
              <a:ext uri="{FF2B5EF4-FFF2-40B4-BE49-F238E27FC236}">
                <a16:creationId xmlns:a16="http://schemas.microsoft.com/office/drawing/2014/main" id="{A28AE50A-4421-4A6E-8917-27392AD60A34}"/>
              </a:ext>
            </a:extLst>
          </p:cNvPr>
          <p:cNvSpPr/>
          <p:nvPr/>
        </p:nvSpPr>
        <p:spPr>
          <a:xfrm>
            <a:off x="1659691" y="6317615"/>
            <a:ext cx="6269665" cy="369332"/>
          </a:xfrm>
          <a:prstGeom prst="rect">
            <a:avLst/>
          </a:prstGeom>
          <a:solidFill>
            <a:schemeClr val="accent1">
              <a:lumMod val="20000"/>
              <a:lumOff val="80000"/>
            </a:schemeClr>
          </a:solidFill>
          <a:ln w="38100">
            <a:solidFill>
              <a:schemeClr val="accent1">
                <a:lumMod val="40000"/>
                <a:lumOff val="60000"/>
              </a:schemeClr>
            </a:solidFill>
          </a:ln>
        </p:spPr>
        <p:txBody>
          <a:bodyPr wrap="none">
            <a:spAutoFit/>
          </a:bodyPr>
          <a:lstStyle/>
          <a:p>
            <a:r>
              <a:rPr lang="en-US" dirty="0">
                <a:solidFill>
                  <a:schemeClr val="tx1">
                    <a:lumMod val="85000"/>
                    <a:lumOff val="15000"/>
                  </a:schemeClr>
                </a:solidFill>
              </a:rPr>
              <a:t>Watch:  https://www.youtube.com/watch?v=1d1BkdhtgXI</a:t>
            </a:r>
          </a:p>
        </p:txBody>
      </p:sp>
    </p:spTree>
    <p:extLst>
      <p:ext uri="{BB962C8B-B14F-4D97-AF65-F5344CB8AC3E}">
        <p14:creationId xmlns:p14="http://schemas.microsoft.com/office/powerpoint/2010/main" val="10679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5192-F715-452F-8129-B90CC9BB3314}"/>
              </a:ext>
            </a:extLst>
          </p:cNvPr>
          <p:cNvSpPr>
            <a:spLocks noGrp="1"/>
          </p:cNvSpPr>
          <p:nvPr>
            <p:ph type="title"/>
          </p:nvPr>
        </p:nvSpPr>
        <p:spPr>
          <a:xfrm>
            <a:off x="688995" y="815248"/>
            <a:ext cx="9692640" cy="876074"/>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t>Quasars</a:t>
            </a:r>
          </a:p>
        </p:txBody>
      </p:sp>
      <p:sp>
        <p:nvSpPr>
          <p:cNvPr id="3" name="Content Placeholder 2">
            <a:extLst>
              <a:ext uri="{FF2B5EF4-FFF2-40B4-BE49-F238E27FC236}">
                <a16:creationId xmlns:a16="http://schemas.microsoft.com/office/drawing/2014/main" id="{1196CB7A-266B-4E47-9928-141E3C128B92}"/>
              </a:ext>
            </a:extLst>
          </p:cNvPr>
          <p:cNvSpPr>
            <a:spLocks noGrp="1"/>
          </p:cNvSpPr>
          <p:nvPr>
            <p:ph idx="1"/>
          </p:nvPr>
        </p:nvSpPr>
        <p:spPr>
          <a:xfrm>
            <a:off x="1261872" y="1828800"/>
            <a:ext cx="9304528" cy="4488815"/>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a:t>Quasar  = quasi-stellar object</a:t>
            </a:r>
          </a:p>
          <a:p>
            <a:r>
              <a:rPr lang="en-US" dirty="0"/>
              <a:t>The term "quasar" originated as a contraction of quasi-stellar [star-like] radio source, first identified during the 1950s as sources of radio-wave emission of unknown physical origin.</a:t>
            </a:r>
          </a:p>
          <a:p>
            <a:r>
              <a:rPr lang="en-US" dirty="0"/>
              <a:t>High-resolution images of quasars, particularly from the Hubble Space Telescope, have demonstrated that quasars occur in the centers of galaxies.</a:t>
            </a:r>
          </a:p>
          <a:p>
            <a:r>
              <a:rPr lang="en-US" dirty="0"/>
              <a:t>Very broad-spectrum electromagnetic radiation created by gaseous material falling into supermassive blackhole at galactic centers.</a:t>
            </a:r>
          </a:p>
        </p:txBody>
      </p:sp>
      <p:sp>
        <p:nvSpPr>
          <p:cNvPr id="4" name="Rectangle 3">
            <a:extLst>
              <a:ext uri="{FF2B5EF4-FFF2-40B4-BE49-F238E27FC236}">
                <a16:creationId xmlns:a16="http://schemas.microsoft.com/office/drawing/2014/main" id="{879D5B39-2FE1-4D97-BAD9-02A9A13BBC75}"/>
              </a:ext>
            </a:extLst>
          </p:cNvPr>
          <p:cNvSpPr/>
          <p:nvPr/>
        </p:nvSpPr>
        <p:spPr>
          <a:xfrm>
            <a:off x="2966615" y="6317615"/>
            <a:ext cx="6287299" cy="369332"/>
          </a:xfrm>
          <a:prstGeom prst="rect">
            <a:avLst/>
          </a:prstGeom>
          <a:solidFill>
            <a:schemeClr val="accent1">
              <a:lumMod val="20000"/>
              <a:lumOff val="80000"/>
            </a:schemeClr>
          </a:solidFill>
          <a:ln w="38100">
            <a:solidFill>
              <a:schemeClr val="accent1">
                <a:lumMod val="40000"/>
                <a:lumOff val="60000"/>
              </a:schemeClr>
            </a:solidFill>
          </a:ln>
        </p:spPr>
        <p:txBody>
          <a:bodyPr wrap="none">
            <a:spAutoFit/>
          </a:bodyPr>
          <a:lstStyle/>
          <a:p>
            <a:r>
              <a:rPr lang="en-US" dirty="0">
                <a:solidFill>
                  <a:schemeClr val="tx1">
                    <a:lumMod val="85000"/>
                    <a:lumOff val="15000"/>
                  </a:schemeClr>
                </a:solidFill>
              </a:rPr>
              <a:t>Watch: https://www.youtube.com/watch?v=fThGKOgSo5I</a:t>
            </a:r>
          </a:p>
        </p:txBody>
      </p:sp>
    </p:spTree>
    <p:extLst>
      <p:ext uri="{BB962C8B-B14F-4D97-AF65-F5344CB8AC3E}">
        <p14:creationId xmlns:p14="http://schemas.microsoft.com/office/powerpoint/2010/main" val="135347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1FA2-48AD-45C6-8C60-0F86CE3C5E36}"/>
              </a:ext>
            </a:extLst>
          </p:cNvPr>
          <p:cNvSpPr>
            <a:spLocks noGrp="1"/>
          </p:cNvSpPr>
          <p:nvPr>
            <p:ph type="title"/>
          </p:nvPr>
        </p:nvSpPr>
        <p:spPr/>
        <p:txBody>
          <a:bodyPr/>
          <a:lstStyle/>
          <a:p>
            <a:r>
              <a:rPr lang="en-US" dirty="0"/>
              <a:t>Quasars</a:t>
            </a:r>
          </a:p>
        </p:txBody>
      </p:sp>
      <p:sp>
        <p:nvSpPr>
          <p:cNvPr id="3" name="Content Placeholder 2">
            <a:extLst>
              <a:ext uri="{FF2B5EF4-FFF2-40B4-BE49-F238E27FC236}">
                <a16:creationId xmlns:a16="http://schemas.microsoft.com/office/drawing/2014/main" id="{94621388-DF2C-4521-A523-BA8DC334A8DA}"/>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Among the most luminous, powerful, and energetic objects known in the universe, emitting up to a thousand times the energy output of the entire Milky Way, which contains 200–400 billion stars!</a:t>
            </a:r>
          </a:p>
          <a:p>
            <a:r>
              <a:rPr lang="en-US" dirty="0"/>
              <a:t>Closest quasar is about </a:t>
            </a:r>
            <a:r>
              <a:rPr lang="en-US" b="1" i="1" u="sng" dirty="0"/>
              <a:t>300 million</a:t>
            </a:r>
            <a:r>
              <a:rPr lang="en-US" dirty="0"/>
              <a:t> light years away – 100 times further than Andromeda Galaxy!</a:t>
            </a:r>
          </a:p>
          <a:p>
            <a:r>
              <a:rPr lang="en-US" dirty="0"/>
              <a:t>A few are detectable with 8” to 10” telescopes.</a:t>
            </a:r>
          </a:p>
          <a:p>
            <a:r>
              <a:rPr lang="en-US" dirty="0"/>
              <a:t>A few at over 2 billion light years distance are detectable with 12” telescopes.</a:t>
            </a:r>
          </a:p>
          <a:p>
            <a:r>
              <a:rPr lang="en-US" dirty="0"/>
              <a:t>Why observe them?  </a:t>
            </a:r>
            <a:r>
              <a:rPr lang="en-US" b="1" dirty="0">
                <a:solidFill>
                  <a:srgbClr val="FF0000"/>
                </a:solidFill>
              </a:rPr>
              <a:t>BILLIONS</a:t>
            </a:r>
            <a:r>
              <a:rPr lang="en-US" dirty="0"/>
              <a:t> of LIGHT YEARS! that’s why!</a:t>
            </a:r>
          </a:p>
          <a:p>
            <a:endParaRPr lang="en-US" dirty="0"/>
          </a:p>
        </p:txBody>
      </p:sp>
    </p:spTree>
    <p:extLst>
      <p:ext uri="{BB962C8B-B14F-4D97-AF65-F5344CB8AC3E}">
        <p14:creationId xmlns:p14="http://schemas.microsoft.com/office/powerpoint/2010/main" val="237173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that's all folks">
            <a:extLst>
              <a:ext uri="{FF2B5EF4-FFF2-40B4-BE49-F238E27FC236}">
                <a16:creationId xmlns:a16="http://schemas.microsoft.com/office/drawing/2014/main" id="{165DA558-6075-4F2A-A3B1-837DCF1E2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4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5373-8E7B-4219-B805-B82AE2814D34}"/>
              </a:ext>
            </a:extLst>
          </p:cNvPr>
          <p:cNvSpPr>
            <a:spLocks noGrp="1"/>
          </p:cNvSpPr>
          <p:nvPr>
            <p:ph type="title"/>
          </p:nvPr>
        </p:nvSpPr>
        <p:spPr/>
        <p:txBody>
          <a:bodyPr/>
          <a:lstStyle/>
          <a:p>
            <a:r>
              <a:rPr lang="en-US" dirty="0"/>
              <a:t>“Stellar”</a:t>
            </a:r>
          </a:p>
        </p:txBody>
      </p:sp>
      <p:sp>
        <p:nvSpPr>
          <p:cNvPr id="3" name="Content Placeholder 2">
            <a:extLst>
              <a:ext uri="{FF2B5EF4-FFF2-40B4-BE49-F238E27FC236}">
                <a16:creationId xmlns:a16="http://schemas.microsoft.com/office/drawing/2014/main" id="{802A6C5F-13BB-4224-BFC1-9BFD66072526}"/>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Objects that appear as points of light (not extended objects)</a:t>
            </a:r>
          </a:p>
          <a:p>
            <a:r>
              <a:rPr lang="en-US" dirty="0"/>
              <a:t>Most, but not all “stellar” objects are stars</a:t>
            </a:r>
          </a:p>
          <a:p>
            <a:r>
              <a:rPr lang="en-US" dirty="0"/>
              <a:t>This talk discusses a few of the more interesting to observe stellar objects:</a:t>
            </a:r>
          </a:p>
          <a:p>
            <a:pPr lvl="1"/>
            <a:r>
              <a:rPr lang="en-US" dirty="0">
                <a:ln>
                  <a:solidFill>
                    <a:schemeClr val="accent1">
                      <a:lumMod val="20000"/>
                      <a:lumOff val="80000"/>
                    </a:schemeClr>
                  </a:solidFill>
                </a:ln>
              </a:rPr>
              <a:t>Double/multiple stars</a:t>
            </a:r>
          </a:p>
          <a:p>
            <a:pPr lvl="1"/>
            <a:r>
              <a:rPr lang="en-US" dirty="0">
                <a:ln>
                  <a:solidFill>
                    <a:schemeClr val="accent1">
                      <a:lumMod val="20000"/>
                      <a:lumOff val="80000"/>
                    </a:schemeClr>
                  </a:solidFill>
                </a:ln>
              </a:rPr>
              <a:t>Carbon stars</a:t>
            </a:r>
          </a:p>
          <a:p>
            <a:pPr lvl="1"/>
            <a:r>
              <a:rPr lang="en-US" dirty="0">
                <a:ln>
                  <a:solidFill>
                    <a:schemeClr val="accent1">
                      <a:lumMod val="20000"/>
                      <a:lumOff val="80000"/>
                    </a:schemeClr>
                  </a:solidFill>
                </a:ln>
              </a:rPr>
              <a:t>Variable stars</a:t>
            </a:r>
          </a:p>
          <a:p>
            <a:pPr lvl="1"/>
            <a:r>
              <a:rPr lang="en-US" dirty="0">
                <a:ln>
                  <a:solidFill>
                    <a:schemeClr val="accent1">
                      <a:lumMod val="20000"/>
                      <a:lumOff val="80000"/>
                    </a:schemeClr>
                  </a:solidFill>
                </a:ln>
              </a:rPr>
              <a:t>Novae and Supernovae – transient event</a:t>
            </a:r>
          </a:p>
          <a:p>
            <a:pPr lvl="1"/>
            <a:r>
              <a:rPr lang="en-US" dirty="0">
                <a:ln>
                  <a:solidFill>
                    <a:schemeClr val="accent1">
                      <a:lumMod val="20000"/>
                      <a:lumOff val="80000"/>
                    </a:schemeClr>
                  </a:solidFill>
                </a:ln>
              </a:rPr>
              <a:t>Quasars</a:t>
            </a:r>
          </a:p>
          <a:p>
            <a:endParaRPr lang="en-US" dirty="0"/>
          </a:p>
        </p:txBody>
      </p:sp>
    </p:spTree>
    <p:extLst>
      <p:ext uri="{BB962C8B-B14F-4D97-AF65-F5344CB8AC3E}">
        <p14:creationId xmlns:p14="http://schemas.microsoft.com/office/powerpoint/2010/main" val="367952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DDE5-B22F-4637-AC3C-2FEFA36343D3}"/>
              </a:ext>
            </a:extLst>
          </p:cNvPr>
          <p:cNvSpPr>
            <a:spLocks noGrp="1"/>
          </p:cNvSpPr>
          <p:nvPr>
            <p:ph type="title"/>
          </p:nvPr>
        </p:nvSpPr>
        <p:spPr>
          <a:xfrm>
            <a:off x="1141296" y="25297"/>
            <a:ext cx="7462877" cy="1428929"/>
          </a:xfrm>
        </p:spPr>
        <p:txBody>
          <a:bodyPr/>
          <a:lstStyle/>
          <a:p>
            <a:r>
              <a:rPr lang="en-US" dirty="0"/>
              <a:t>Stars</a:t>
            </a:r>
          </a:p>
        </p:txBody>
      </p:sp>
      <p:sp>
        <p:nvSpPr>
          <p:cNvPr id="3" name="Content Placeholder 2">
            <a:extLst>
              <a:ext uri="{FF2B5EF4-FFF2-40B4-BE49-F238E27FC236}">
                <a16:creationId xmlns:a16="http://schemas.microsoft.com/office/drawing/2014/main" id="{F5DEB782-EA17-4F72-B1A6-7F425253DE64}"/>
              </a:ext>
            </a:extLst>
          </p:cNvPr>
          <p:cNvSpPr>
            <a:spLocks noGrp="1"/>
          </p:cNvSpPr>
          <p:nvPr>
            <p:ph idx="1"/>
          </p:nvPr>
        </p:nvSpPr>
        <p:spPr>
          <a:xfrm>
            <a:off x="5739788" y="1806929"/>
            <a:ext cx="4813825" cy="458269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a:t>H-R Diagram: </a:t>
            </a:r>
          </a:p>
          <a:p>
            <a:pPr lvl="1"/>
            <a:r>
              <a:rPr lang="en-US" dirty="0"/>
              <a:t>brightness vs. surface temperature</a:t>
            </a:r>
          </a:p>
          <a:p>
            <a:r>
              <a:rPr lang="en-US" dirty="0"/>
              <a:t>Main Sequence Stars</a:t>
            </a:r>
          </a:p>
          <a:p>
            <a:pPr lvl="1"/>
            <a:r>
              <a:rPr lang="en-US" dirty="0"/>
              <a:t>Burn H at core</a:t>
            </a:r>
          </a:p>
          <a:p>
            <a:r>
              <a:rPr lang="en-US" dirty="0" err="1"/>
              <a:t>Supergiants</a:t>
            </a:r>
            <a:r>
              <a:rPr lang="en-US" dirty="0"/>
              <a:t>: 8-10 solar masses (M☉), now burning He at core</a:t>
            </a:r>
          </a:p>
          <a:p>
            <a:r>
              <a:rPr lang="en-US" dirty="0"/>
              <a:t>Giants: &gt;0.25 solar masses (M☉), once the core is depleted of hydrogen it contracts and heats up so that hydrogen starts to fuse in a shell around the core. </a:t>
            </a:r>
          </a:p>
          <a:p>
            <a:r>
              <a:rPr lang="en-US" dirty="0"/>
              <a:t>White dwarfs:  a stellar core remnant </a:t>
            </a:r>
          </a:p>
          <a:p>
            <a:endParaRPr lang="en-US" dirty="0"/>
          </a:p>
        </p:txBody>
      </p:sp>
      <p:pic>
        <p:nvPicPr>
          <p:cNvPr id="1026" name="Picture 2" descr="https://upload.wikimedia.org/wikipedia/commons/1/17/Hertzsprung-Russel_StarData.png">
            <a:extLst>
              <a:ext uri="{FF2B5EF4-FFF2-40B4-BE49-F238E27FC236}">
                <a16:creationId xmlns:a16="http://schemas.microsoft.com/office/drawing/2014/main" id="{6A80B51D-F730-49B4-9C53-735F941E3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550"/>
            <a:ext cx="5215880" cy="55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0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5441-BEAF-42F4-BC66-0057D7097E91}"/>
              </a:ext>
            </a:extLst>
          </p:cNvPr>
          <p:cNvSpPr>
            <a:spLocks noGrp="1"/>
          </p:cNvSpPr>
          <p:nvPr>
            <p:ph type="title"/>
          </p:nvPr>
        </p:nvSpPr>
        <p:spPr>
          <a:xfrm>
            <a:off x="713232" y="826264"/>
            <a:ext cx="9692640" cy="898108"/>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t>Double and Multiple Stars</a:t>
            </a:r>
          </a:p>
        </p:txBody>
      </p:sp>
      <p:sp>
        <p:nvSpPr>
          <p:cNvPr id="3" name="Content Placeholder 2">
            <a:extLst>
              <a:ext uri="{FF2B5EF4-FFF2-40B4-BE49-F238E27FC236}">
                <a16:creationId xmlns:a16="http://schemas.microsoft.com/office/drawing/2014/main" id="{DACC233E-F6AE-4F28-B96D-CCAE63F05A21}"/>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US" sz="2400" dirty="0"/>
              <a:t>Multiple stars:  stars appear to be single points of light to unaided eye, but magnification will reveal 2 or more stars very close to each other</a:t>
            </a:r>
          </a:p>
          <a:p>
            <a:pPr marL="0" indent="0">
              <a:buNone/>
            </a:pPr>
            <a:r>
              <a:rPr lang="en-US" sz="2400" dirty="0"/>
              <a:t>Why observe them?</a:t>
            </a:r>
          </a:p>
          <a:p>
            <a:r>
              <a:rPr lang="en-US" sz="2400" dirty="0"/>
              <a:t>Color contrast can be beautiful</a:t>
            </a:r>
          </a:p>
          <a:p>
            <a:r>
              <a:rPr lang="en-US" sz="2400" dirty="0"/>
              <a:t>Some are challenging to see – which can be fun to try</a:t>
            </a:r>
          </a:p>
        </p:txBody>
      </p:sp>
    </p:spTree>
    <p:extLst>
      <p:ext uri="{BB962C8B-B14F-4D97-AF65-F5344CB8AC3E}">
        <p14:creationId xmlns:p14="http://schemas.microsoft.com/office/powerpoint/2010/main" val="292216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3896-B009-4057-8069-990D327F91B8}"/>
              </a:ext>
            </a:extLst>
          </p:cNvPr>
          <p:cNvSpPr>
            <a:spLocks noGrp="1"/>
          </p:cNvSpPr>
          <p:nvPr>
            <p:ph type="title"/>
          </p:nvPr>
        </p:nvSpPr>
        <p:spPr/>
        <p:txBody>
          <a:bodyPr/>
          <a:lstStyle/>
          <a:p>
            <a:r>
              <a:rPr lang="en-US" dirty="0"/>
              <a:t>Double/multiple stars</a:t>
            </a:r>
          </a:p>
        </p:txBody>
      </p:sp>
      <p:sp>
        <p:nvSpPr>
          <p:cNvPr id="3" name="Content Placeholder 2">
            <a:extLst>
              <a:ext uri="{FF2B5EF4-FFF2-40B4-BE49-F238E27FC236}">
                <a16:creationId xmlns:a16="http://schemas.microsoft.com/office/drawing/2014/main" id="{7FAF411B-E8C5-4FC2-9C87-6D353CAD8ED8}"/>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True doubles (aka binary stars): stars that are gravitationally bound to each other</a:t>
            </a:r>
          </a:p>
          <a:p>
            <a:r>
              <a:rPr lang="en-US" dirty="0"/>
              <a:t>Apparent doubles: stars that only appear to be close as viewed from earth</a:t>
            </a:r>
          </a:p>
          <a:p>
            <a:r>
              <a:rPr lang="en-US" dirty="0"/>
              <a:t>Most stars comparable to the sun or larger are binary</a:t>
            </a:r>
          </a:p>
          <a:p>
            <a:r>
              <a:rPr lang="en-US" dirty="0"/>
              <a:t>“Split-</a:t>
            </a:r>
            <a:r>
              <a:rPr lang="en-US" dirty="0" err="1"/>
              <a:t>abl</a:t>
            </a:r>
            <a:r>
              <a:rPr lang="en-US" dirty="0"/>
              <a:t>” or not?</a:t>
            </a:r>
          </a:p>
          <a:p>
            <a:pPr lvl="1"/>
            <a:r>
              <a:rPr lang="en-US" dirty="0"/>
              <a:t>How far they are separated</a:t>
            </a:r>
          </a:p>
          <a:p>
            <a:pPr lvl="1"/>
            <a:r>
              <a:rPr lang="en-US" dirty="0"/>
              <a:t>Relative brightness – faint stars are difficult to see if next to bright ones</a:t>
            </a:r>
          </a:p>
          <a:p>
            <a:pPr lvl="1"/>
            <a:r>
              <a:rPr lang="en-US" dirty="0"/>
              <a:t>Telescope – bigger may better, may be worse</a:t>
            </a:r>
          </a:p>
        </p:txBody>
      </p:sp>
    </p:spTree>
    <p:extLst>
      <p:ext uri="{BB962C8B-B14F-4D97-AF65-F5344CB8AC3E}">
        <p14:creationId xmlns:p14="http://schemas.microsoft.com/office/powerpoint/2010/main" val="44071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D027-39F8-4A08-8C07-B0BE9FCEF0F1}"/>
              </a:ext>
            </a:extLst>
          </p:cNvPr>
          <p:cNvSpPr>
            <a:spLocks noGrp="1"/>
          </p:cNvSpPr>
          <p:nvPr>
            <p:ph type="title"/>
          </p:nvPr>
        </p:nvSpPr>
        <p:spPr/>
        <p:txBody>
          <a:bodyPr/>
          <a:lstStyle/>
          <a:p>
            <a:r>
              <a:rPr lang="en-US" dirty="0"/>
              <a:t>Popular examples for today</a:t>
            </a:r>
          </a:p>
        </p:txBody>
      </p:sp>
      <p:sp>
        <p:nvSpPr>
          <p:cNvPr id="3" name="Content Placeholder 2">
            <a:extLst>
              <a:ext uri="{FF2B5EF4-FFF2-40B4-BE49-F238E27FC236}">
                <a16:creationId xmlns:a16="http://schemas.microsoft.com/office/drawing/2014/main" id="{DC4F960F-4132-4E3A-87A4-098A4D2DFF90}"/>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Mizar/</a:t>
            </a:r>
            <a:r>
              <a:rPr lang="en-US" dirty="0" err="1"/>
              <a:t>Alcor</a:t>
            </a:r>
            <a:r>
              <a:rPr lang="en-US" dirty="0"/>
              <a:t> – can be seen naked eye – or can it?</a:t>
            </a:r>
          </a:p>
          <a:p>
            <a:r>
              <a:rPr lang="en-US" dirty="0"/>
              <a:t>Epsilon </a:t>
            </a:r>
            <a:r>
              <a:rPr lang="en-US" dirty="0" err="1"/>
              <a:t>Lyrae</a:t>
            </a:r>
            <a:r>
              <a:rPr lang="en-US" dirty="0"/>
              <a:t> – “Double </a:t>
            </a:r>
            <a:r>
              <a:rPr lang="en-US" dirty="0" err="1"/>
              <a:t>Double</a:t>
            </a:r>
            <a:r>
              <a:rPr lang="en-US" dirty="0"/>
              <a:t>”, easy to find, challenging to “split”</a:t>
            </a:r>
          </a:p>
          <a:p>
            <a:r>
              <a:rPr lang="en-US" dirty="0"/>
              <a:t>Albireo – pretty contrasting colors</a:t>
            </a:r>
          </a:p>
          <a:p>
            <a:endParaRPr lang="en-US" dirty="0"/>
          </a:p>
        </p:txBody>
      </p:sp>
    </p:spTree>
    <p:extLst>
      <p:ext uri="{BB962C8B-B14F-4D97-AF65-F5344CB8AC3E}">
        <p14:creationId xmlns:p14="http://schemas.microsoft.com/office/powerpoint/2010/main" val="254211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4367-05BF-4B3D-9E67-791931C30EE7}"/>
              </a:ext>
            </a:extLst>
          </p:cNvPr>
          <p:cNvSpPr>
            <a:spLocks noGrp="1"/>
          </p:cNvSpPr>
          <p:nvPr>
            <p:ph type="title"/>
          </p:nvPr>
        </p:nvSpPr>
        <p:spPr/>
        <p:txBody>
          <a:bodyPr/>
          <a:lstStyle/>
          <a:p>
            <a:r>
              <a:rPr lang="en-US" dirty="0"/>
              <a:t>Mizar and </a:t>
            </a:r>
            <a:r>
              <a:rPr lang="en-US" dirty="0" err="1"/>
              <a:t>Alcor</a:t>
            </a:r>
            <a:r>
              <a:rPr lang="en-US" dirty="0"/>
              <a:t> </a:t>
            </a:r>
            <a:br>
              <a:rPr lang="en-US" dirty="0"/>
            </a:br>
            <a:r>
              <a:rPr lang="en-US" sz="3200" dirty="0"/>
              <a:t>(“Horse and Rider”)</a:t>
            </a:r>
          </a:p>
        </p:txBody>
      </p:sp>
      <p:sp>
        <p:nvSpPr>
          <p:cNvPr id="3" name="Content Placeholder 2">
            <a:extLst>
              <a:ext uri="{FF2B5EF4-FFF2-40B4-BE49-F238E27FC236}">
                <a16:creationId xmlns:a16="http://schemas.microsoft.com/office/drawing/2014/main" id="{ADC4119F-D29C-4B70-B06C-D5EBEE6A25BB}"/>
              </a:ext>
            </a:extLst>
          </p:cNvPr>
          <p:cNvSpPr>
            <a:spLocks noGrp="1"/>
          </p:cNvSpPr>
          <p:nvPr>
            <p:ph idx="1"/>
          </p:nvPr>
        </p:nvSpPr>
        <p:spPr>
          <a:ln/>
        </p:spPr>
        <p:style>
          <a:lnRef idx="2">
            <a:schemeClr val="dk1">
              <a:shade val="50000"/>
            </a:schemeClr>
          </a:lnRef>
          <a:fillRef idx="1">
            <a:schemeClr val="dk1"/>
          </a:fillRef>
          <a:effectRef idx="0">
            <a:schemeClr val="dk1"/>
          </a:effectRef>
          <a:fontRef idx="minor">
            <a:schemeClr val="lt1"/>
          </a:fontRef>
        </p:style>
        <p:txBody>
          <a:bodyPr/>
          <a:lstStyle/>
          <a:p>
            <a:r>
              <a:rPr lang="en-US" dirty="0"/>
              <a:t>Big Dipper Mid-handle stars</a:t>
            </a:r>
          </a:p>
          <a:p>
            <a:r>
              <a:rPr lang="en-US" dirty="0"/>
              <a:t>Mizar: 2.1 mag, </a:t>
            </a:r>
            <a:r>
              <a:rPr lang="en-US" dirty="0" err="1"/>
              <a:t>Alcor</a:t>
            </a:r>
            <a:r>
              <a:rPr lang="en-US" dirty="0"/>
              <a:t>: 4.0 mag</a:t>
            </a:r>
          </a:p>
          <a:p>
            <a:r>
              <a:rPr lang="en-US" dirty="0"/>
              <a:t>12’ separation: “Split-able” with good eyesight</a:t>
            </a:r>
          </a:p>
          <a:p>
            <a:endParaRPr lang="en-US" dirty="0"/>
          </a:p>
          <a:p>
            <a:endParaRPr lang="en-US" dirty="0"/>
          </a:p>
        </p:txBody>
      </p:sp>
      <p:pic>
        <p:nvPicPr>
          <p:cNvPr id="10" name="Picture 4" descr="http://en.es-static.us/upl/2012/03/march-evenings.jpg">
            <a:extLst>
              <a:ext uri="{FF2B5EF4-FFF2-40B4-BE49-F238E27FC236}">
                <a16:creationId xmlns:a16="http://schemas.microsoft.com/office/drawing/2014/main" id="{7347E3E0-7AA2-4EBE-8DF8-293E976BF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027" y="262393"/>
            <a:ext cx="409575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en.es-static.us/upl/2010/12/mizar_alcor.jpeg">
            <a:extLst>
              <a:ext uri="{FF2B5EF4-FFF2-40B4-BE49-F238E27FC236}">
                <a16:creationId xmlns:a16="http://schemas.microsoft.com/office/drawing/2014/main" id="{E0D60A0F-5369-4C05-8A80-B4019D504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012" y="3407516"/>
            <a:ext cx="3333750" cy="33337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E43ABB8D-A9E5-417C-BA76-2F7877525028}"/>
              </a:ext>
            </a:extLst>
          </p:cNvPr>
          <p:cNvCxnSpPr>
            <a:cxnSpLocks/>
          </p:cNvCxnSpPr>
          <p:nvPr/>
        </p:nvCxnSpPr>
        <p:spPr>
          <a:xfrm flipV="1">
            <a:off x="6489700" y="3584972"/>
            <a:ext cx="2771902" cy="1489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8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99FF-21A5-4975-9D6F-5D134DAC8238}"/>
              </a:ext>
            </a:extLst>
          </p:cNvPr>
          <p:cNvSpPr>
            <a:spLocks noGrp="1"/>
          </p:cNvSpPr>
          <p:nvPr>
            <p:ph type="title"/>
          </p:nvPr>
        </p:nvSpPr>
        <p:spPr>
          <a:xfrm>
            <a:off x="431801" y="3987801"/>
            <a:ext cx="4838700" cy="1133616"/>
          </a:xfrm>
        </p:spPr>
        <p:txBody>
          <a:bodyPr>
            <a:normAutofit/>
          </a:bodyPr>
          <a:lstStyle/>
          <a:p>
            <a:pPr algn="r"/>
            <a:r>
              <a:rPr lang="en-US" sz="1800" b="0" dirty="0">
                <a:solidFill>
                  <a:srgbClr val="00B0F0"/>
                </a:solidFill>
              </a:rPr>
              <a:t>Model of the Mizar system (</a:t>
            </a:r>
            <a:r>
              <a:rPr lang="en-US" sz="1800" i="1" u="sng" dirty="0">
                <a:solidFill>
                  <a:srgbClr val="00B0F0"/>
                </a:solidFill>
              </a:rPr>
              <a:t>not to scale!</a:t>
            </a:r>
            <a:r>
              <a:rPr lang="en-US" sz="1800" b="0" dirty="0">
                <a:solidFill>
                  <a:srgbClr val="00B0F0"/>
                </a:solidFill>
              </a:rPr>
              <a:t>) showing each of the three pairs that compose the sextuple. Bob King</a:t>
            </a:r>
            <a:endParaRPr lang="en-US" sz="1800" dirty="0">
              <a:solidFill>
                <a:srgbClr val="00B0F0"/>
              </a:solidFill>
            </a:endParaRPr>
          </a:p>
        </p:txBody>
      </p:sp>
      <p:sp>
        <p:nvSpPr>
          <p:cNvPr id="13" name="Rectangle 12">
            <a:extLst>
              <a:ext uri="{FF2B5EF4-FFF2-40B4-BE49-F238E27FC236}">
                <a16:creationId xmlns:a16="http://schemas.microsoft.com/office/drawing/2014/main" id="{66276057-C3AA-4DA3-B661-26F0AF33B404}"/>
              </a:ext>
            </a:extLst>
          </p:cNvPr>
          <p:cNvSpPr/>
          <p:nvPr/>
        </p:nvSpPr>
        <p:spPr>
          <a:xfrm>
            <a:off x="576072" y="5607081"/>
            <a:ext cx="6096000" cy="246221"/>
          </a:xfrm>
          <a:prstGeom prst="rect">
            <a:avLst/>
          </a:prstGeom>
        </p:spPr>
        <p:txBody>
          <a:bodyPr>
            <a:spAutoFit/>
          </a:bodyPr>
          <a:lstStyle/>
          <a:p>
            <a:r>
              <a:rPr lang="en-US" sz="1000" dirty="0">
                <a:solidFill>
                  <a:srgbClr val="FF0000"/>
                </a:solidFill>
              </a:rPr>
              <a:t>http://earthsky.org/brightest-stars/mizar-and-alcor-the-horse-and-rider</a:t>
            </a:r>
          </a:p>
        </p:txBody>
      </p:sp>
      <p:sp>
        <p:nvSpPr>
          <p:cNvPr id="18" name="Rectangle 17">
            <a:extLst>
              <a:ext uri="{FF2B5EF4-FFF2-40B4-BE49-F238E27FC236}">
                <a16:creationId xmlns:a16="http://schemas.microsoft.com/office/drawing/2014/main" id="{A8D56A8A-2388-41CD-BD47-0D4B8AA07116}"/>
              </a:ext>
            </a:extLst>
          </p:cNvPr>
          <p:cNvSpPr/>
          <p:nvPr/>
        </p:nvSpPr>
        <p:spPr>
          <a:xfrm>
            <a:off x="576072" y="5856284"/>
            <a:ext cx="6096000" cy="276999"/>
          </a:xfrm>
          <a:prstGeom prst="rect">
            <a:avLst/>
          </a:prstGeom>
        </p:spPr>
        <p:txBody>
          <a:bodyPr>
            <a:spAutoFit/>
          </a:bodyPr>
          <a:lstStyle/>
          <a:p>
            <a:r>
              <a:rPr lang="en-US" sz="1200" dirty="0">
                <a:solidFill>
                  <a:srgbClr val="FF0000"/>
                </a:solidFill>
              </a:rPr>
              <a:t>https://www.astronomytrek.com/star-facts-mizar-and-alcor/</a:t>
            </a:r>
          </a:p>
        </p:txBody>
      </p:sp>
      <p:pic>
        <p:nvPicPr>
          <p:cNvPr id="19" name="Picture 6" descr="Mizar and companion Alcor in a 4.5-inch (11.4-cm) telescope. Bob King">
            <a:extLst>
              <a:ext uri="{FF2B5EF4-FFF2-40B4-BE49-F238E27FC236}">
                <a16:creationId xmlns:a16="http://schemas.microsoft.com/office/drawing/2014/main" id="{48792FF8-8B2D-43D6-BD5E-106AA785E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114301"/>
            <a:ext cx="3457575" cy="3429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15A6F7D6-2543-45FA-A0AC-D53ED1051A08}"/>
              </a:ext>
            </a:extLst>
          </p:cNvPr>
          <p:cNvSpPr/>
          <p:nvPr/>
        </p:nvSpPr>
        <p:spPr>
          <a:xfrm>
            <a:off x="576072" y="6122377"/>
            <a:ext cx="6096000" cy="461665"/>
          </a:xfrm>
          <a:prstGeom prst="rect">
            <a:avLst/>
          </a:prstGeom>
        </p:spPr>
        <p:txBody>
          <a:bodyPr>
            <a:spAutoFit/>
          </a:bodyPr>
          <a:lstStyle/>
          <a:p>
            <a:r>
              <a:rPr lang="en-US" sz="1200" dirty="0">
                <a:solidFill>
                  <a:srgbClr val="FF0000"/>
                </a:solidFill>
              </a:rPr>
              <a:t>https://www.skyandtelescope.com/astronomy-blogs/explore-night-bob-king/mizar-a-fresh-look-at-an-old-friend03252015/</a:t>
            </a:r>
          </a:p>
        </p:txBody>
      </p:sp>
      <p:sp>
        <p:nvSpPr>
          <p:cNvPr id="22" name="Content Placeholder 2">
            <a:extLst>
              <a:ext uri="{FF2B5EF4-FFF2-40B4-BE49-F238E27FC236}">
                <a16:creationId xmlns:a16="http://schemas.microsoft.com/office/drawing/2014/main" id="{C07AF442-FEC0-496D-81C8-EC630FC14A3D}"/>
              </a:ext>
            </a:extLst>
          </p:cNvPr>
          <p:cNvSpPr>
            <a:spLocks noGrp="1"/>
          </p:cNvSpPr>
          <p:nvPr>
            <p:ph idx="1"/>
          </p:nvPr>
        </p:nvSpPr>
        <p:spPr>
          <a:xfrm>
            <a:off x="1261872" y="1828801"/>
            <a:ext cx="5773928" cy="2159000"/>
          </a:xfrm>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a:t>Upon further inspection, Mizar appears as a double star itself</a:t>
            </a:r>
          </a:p>
          <a:p>
            <a:r>
              <a:rPr lang="en-US" dirty="0"/>
              <a:t>But wait, all three stars (Mizar A, Mizar B, </a:t>
            </a:r>
            <a:r>
              <a:rPr lang="en-US" dirty="0" err="1"/>
              <a:t>Alcor</a:t>
            </a:r>
            <a:r>
              <a:rPr lang="en-US" dirty="0"/>
              <a:t>, are double stars – 6 total!</a:t>
            </a:r>
          </a:p>
          <a:p>
            <a:r>
              <a:rPr lang="en-US" dirty="0"/>
              <a:t>All gravitationally bound</a:t>
            </a:r>
          </a:p>
          <a:p>
            <a:endParaRPr lang="en-US" dirty="0"/>
          </a:p>
          <a:p>
            <a:endParaRPr lang="en-US" dirty="0"/>
          </a:p>
        </p:txBody>
      </p:sp>
      <p:pic>
        <p:nvPicPr>
          <p:cNvPr id="17" name="Picture 4" descr="Mizar-Alcor-sextuple-model">
            <a:extLst>
              <a:ext uri="{FF2B5EF4-FFF2-40B4-BE49-F238E27FC236}">
                <a16:creationId xmlns:a16="http://schemas.microsoft.com/office/drawing/2014/main" id="{7D5C75A1-5FB4-4B23-B296-230B8BCF4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388" y="3886200"/>
            <a:ext cx="5143500" cy="2571750"/>
          </a:xfrm>
          <a:prstGeom prst="rect">
            <a:avLst/>
          </a:prstGeom>
          <a:ln w="228600" cap="sq" cmpd="thickThin">
            <a:solidFill>
              <a:srgbClr val="0070C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1E46338E-7ADB-424A-B79D-1EA58054F160}"/>
              </a:ext>
            </a:extLst>
          </p:cNvPr>
          <p:cNvSpPr txBox="1">
            <a:spLocks/>
          </p:cNvSpPr>
          <p:nvPr/>
        </p:nvSpPr>
        <p:spPr>
          <a:xfrm>
            <a:off x="1261872" y="262393"/>
            <a:ext cx="9692640" cy="1428929"/>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US" dirty="0"/>
              <a:t>Mizar and </a:t>
            </a:r>
            <a:r>
              <a:rPr lang="en-US" dirty="0" err="1"/>
              <a:t>Alcor</a:t>
            </a:r>
            <a:r>
              <a:rPr lang="en-US" dirty="0"/>
              <a:t> </a:t>
            </a:r>
            <a:br>
              <a:rPr lang="en-US" dirty="0"/>
            </a:br>
            <a:endParaRPr lang="en-US" sz="3200" dirty="0"/>
          </a:p>
        </p:txBody>
      </p:sp>
    </p:spTree>
    <p:extLst>
      <p:ext uri="{BB962C8B-B14F-4D97-AF65-F5344CB8AC3E}">
        <p14:creationId xmlns:p14="http://schemas.microsoft.com/office/powerpoint/2010/main" val="33977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185F-5BF5-4511-B3D0-ECD40B71CA54}"/>
              </a:ext>
            </a:extLst>
          </p:cNvPr>
          <p:cNvSpPr>
            <a:spLocks noGrp="1"/>
          </p:cNvSpPr>
          <p:nvPr>
            <p:ph type="title"/>
          </p:nvPr>
        </p:nvSpPr>
        <p:spPr/>
        <p:txBody>
          <a:bodyPr/>
          <a:lstStyle/>
          <a:p>
            <a:r>
              <a:rPr lang="en-US" dirty="0"/>
              <a:t>“Double </a:t>
            </a:r>
            <a:r>
              <a:rPr lang="en-US" dirty="0" err="1"/>
              <a:t>Double</a:t>
            </a:r>
            <a:r>
              <a:rPr lang="en-US" dirty="0"/>
              <a:t>” (</a:t>
            </a:r>
            <a:r>
              <a:rPr lang="en-US" dirty="0">
                <a:latin typeface="Symbol" panose="05050102010706020507" pitchFamily="18" charset="2"/>
              </a:rPr>
              <a:t>e</a:t>
            </a:r>
            <a:r>
              <a:rPr lang="en-US" dirty="0"/>
              <a:t> </a:t>
            </a:r>
            <a:r>
              <a:rPr lang="en-US" dirty="0" err="1"/>
              <a:t>Lyrae</a:t>
            </a:r>
            <a:r>
              <a:rPr lang="en-US" dirty="0"/>
              <a:t>)</a:t>
            </a:r>
          </a:p>
        </p:txBody>
      </p:sp>
      <p:sp>
        <p:nvSpPr>
          <p:cNvPr id="3" name="Content Placeholder 2">
            <a:extLst>
              <a:ext uri="{FF2B5EF4-FFF2-40B4-BE49-F238E27FC236}">
                <a16:creationId xmlns:a16="http://schemas.microsoft.com/office/drawing/2014/main" id="{6510F1BA-0DDC-4CE3-95BA-5CB47EECA848}"/>
              </a:ext>
            </a:extLst>
          </p:cNvPr>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Epsilon </a:t>
            </a:r>
            <a:r>
              <a:rPr lang="en-US" dirty="0" err="1"/>
              <a:t>lyrae</a:t>
            </a:r>
            <a:r>
              <a:rPr lang="en-US" dirty="0"/>
              <a:t> – “double star” , 4.7 and 6.2 mag, 208” separation</a:t>
            </a:r>
          </a:p>
          <a:p>
            <a:r>
              <a:rPr lang="en-US" dirty="0"/>
              <a:t>But each of the “two” stars are doubles themselves</a:t>
            </a:r>
          </a:p>
        </p:txBody>
      </p:sp>
      <p:sp>
        <p:nvSpPr>
          <p:cNvPr id="4" name="Rectangle 3">
            <a:extLst>
              <a:ext uri="{FF2B5EF4-FFF2-40B4-BE49-F238E27FC236}">
                <a16:creationId xmlns:a16="http://schemas.microsoft.com/office/drawing/2014/main" id="{AEC99E3A-769B-4DC7-845F-E25C87E5CED9}"/>
              </a:ext>
            </a:extLst>
          </p:cNvPr>
          <p:cNvSpPr/>
          <p:nvPr/>
        </p:nvSpPr>
        <p:spPr>
          <a:xfrm>
            <a:off x="1968347" y="6399879"/>
            <a:ext cx="6096000" cy="276999"/>
          </a:xfrm>
          <a:prstGeom prst="rect">
            <a:avLst/>
          </a:prstGeom>
        </p:spPr>
        <p:txBody>
          <a:bodyPr>
            <a:spAutoFit/>
          </a:bodyPr>
          <a:lstStyle/>
          <a:p>
            <a:r>
              <a:rPr lang="en-US" sz="1200" dirty="0">
                <a:solidFill>
                  <a:srgbClr val="FF0000"/>
                </a:solidFill>
              </a:rPr>
              <a:t>http://earthsky.org/brightest-stars/epsilon-lyrae-the-famous-double-double-star</a:t>
            </a:r>
          </a:p>
        </p:txBody>
      </p:sp>
      <p:pic>
        <p:nvPicPr>
          <p:cNvPr id="4098" name="Picture 2" descr="http://en.es-static.us/upl/2009/01/epsilon_lyrae_300.jpg">
            <a:extLst>
              <a:ext uri="{FF2B5EF4-FFF2-40B4-BE49-F238E27FC236}">
                <a16:creationId xmlns:a16="http://schemas.microsoft.com/office/drawing/2014/main" id="{0D5AC13E-53CF-4874-BC8E-8FF376514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086" y="3097018"/>
            <a:ext cx="3588582" cy="32536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beautiful drawing of the Epsilon Lyrae system.  It's from Jeremy Perez' great website Belt of Venus.  If you like astronomical drawings, be sure to go there.">
            <a:extLst>
              <a:ext uri="{FF2B5EF4-FFF2-40B4-BE49-F238E27FC236}">
                <a16:creationId xmlns:a16="http://schemas.microsoft.com/office/drawing/2014/main" id="{132BBD77-B00B-4C75-9BFE-E6180A32EB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46" b="21123"/>
          <a:stretch/>
        </p:blipFill>
        <p:spPr bwMode="auto">
          <a:xfrm>
            <a:off x="7128685" y="2714900"/>
            <a:ext cx="3064333" cy="368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17396"/>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TM03457515[[fn=View]]</Template>
  <TotalTime>1667</TotalTime>
  <Words>1287</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Schoolbook</vt:lpstr>
      <vt:lpstr>SWGrekc</vt:lpstr>
      <vt:lpstr>Symbol</vt:lpstr>
      <vt:lpstr>Wingdings 2</vt:lpstr>
      <vt:lpstr>View</vt:lpstr>
      <vt:lpstr>Stellar objects that are interesting to view</vt:lpstr>
      <vt:lpstr>“Stellar”</vt:lpstr>
      <vt:lpstr>Stars</vt:lpstr>
      <vt:lpstr>Double and Multiple Stars</vt:lpstr>
      <vt:lpstr>Double/multiple stars</vt:lpstr>
      <vt:lpstr>Popular examples for today</vt:lpstr>
      <vt:lpstr>Mizar and Alcor  (“Horse and Rider”)</vt:lpstr>
      <vt:lpstr>Model of the Mizar system (not to scale!) showing each of the three pairs that compose the sextuple. Bob King</vt:lpstr>
      <vt:lpstr>“Double Double” (e Lyrae)</vt:lpstr>
      <vt:lpstr>Albireo (b Cyg)</vt:lpstr>
      <vt:lpstr>Carbon Stars</vt:lpstr>
      <vt:lpstr>Delta Cephei -  Cepheid Variables</vt:lpstr>
      <vt:lpstr>Novae &amp; Supernovae</vt:lpstr>
      <vt:lpstr>Supernovae (two types)</vt:lpstr>
      <vt:lpstr>Supernova in M101</vt:lpstr>
      <vt:lpstr>Quasars</vt:lpstr>
      <vt:lpstr>Quasars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Stellar objects that are interesting to view</dc:title>
  <dc:creator>Lulay, Kenneth</dc:creator>
  <cp:lastModifiedBy>Lulay, Kenneth</cp:lastModifiedBy>
  <cp:revision>42</cp:revision>
  <dcterms:created xsi:type="dcterms:W3CDTF">2018-10-09T20:27:34Z</dcterms:created>
  <dcterms:modified xsi:type="dcterms:W3CDTF">2019-11-04T17:12:49Z</dcterms:modified>
</cp:coreProperties>
</file>