
<file path=[Content_Types].xml><?xml version="1.0" encoding="utf-8"?>
<Types xmlns="http://schemas.openxmlformats.org/package/2006/content-types">
  <Default Extension="png" ContentType="image/png"/>
  <Default Extension="svg" ContentType="image/svg+xml"/>
  <Default Extension="jpeg" ContentType="image/jpeg"/>
  <Default Extension="webp"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70" r:id="rId4"/>
    <p:sldId id="259" r:id="rId5"/>
    <p:sldId id="260" r:id="rId6"/>
    <p:sldId id="262" r:id="rId7"/>
    <p:sldId id="265" r:id="rId8"/>
    <p:sldId id="258" r:id="rId9"/>
    <p:sldId id="264" r:id="rId10"/>
    <p:sldId id="263" r:id="rId11"/>
    <p:sldId id="273" r:id="rId12"/>
    <p:sldId id="272" r:id="rId13"/>
    <p:sldId id="267" r:id="rId14"/>
    <p:sldId id="268" r:id="rId15"/>
    <p:sldId id="271" r:id="rId16"/>
    <p:sldId id="274"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10E2397-3138-4D64-8DA3-9497741F0FF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D2E39B-9942-4B23-B7AC-FA61C98D94A3}">
      <dgm:prSet/>
      <dgm:spPr/>
      <dgm:t>
        <a:bodyPr/>
        <a:lstStyle/>
        <a:p>
          <a:r>
            <a:rPr lang="en-US" dirty="0"/>
            <a:t>Were likely to have been respected “wise men” who practiced Greek  astrology.</a:t>
          </a:r>
        </a:p>
      </dgm:t>
    </dgm:pt>
    <dgm:pt modelId="{8AA0D6F0-3BF8-4639-AB1E-8111CA7225CC}" type="parTrans" cxnId="{731241B5-CFAB-44B1-A44F-6F8EF9C6E80C}">
      <dgm:prSet/>
      <dgm:spPr/>
      <dgm:t>
        <a:bodyPr/>
        <a:lstStyle/>
        <a:p>
          <a:endParaRPr lang="en-US"/>
        </a:p>
      </dgm:t>
    </dgm:pt>
    <dgm:pt modelId="{F12FD777-277F-4586-B255-8B3E3523BAC3}" type="sibTrans" cxnId="{731241B5-CFAB-44B1-A44F-6F8EF9C6E80C}">
      <dgm:prSet/>
      <dgm:spPr/>
      <dgm:t>
        <a:bodyPr/>
        <a:lstStyle/>
        <a:p>
          <a:endParaRPr lang="en-US"/>
        </a:p>
      </dgm:t>
    </dgm:pt>
    <dgm:pt modelId="{1355024F-D134-4F72-835D-38ED53174DBD}">
      <dgm:prSet/>
      <dgm:spPr/>
      <dgm:t>
        <a:bodyPr/>
        <a:lstStyle/>
        <a:p>
          <a:r>
            <a:rPr lang="en-US" dirty="0"/>
            <a:t>They lived east of Judea </a:t>
          </a:r>
        </a:p>
      </dgm:t>
    </dgm:pt>
    <dgm:pt modelId="{5AFD5587-FD25-4E2A-868F-5765C6D20394}" type="parTrans" cxnId="{3C38E781-7B28-41CB-9C77-889DD53B1E0C}">
      <dgm:prSet/>
      <dgm:spPr/>
      <dgm:t>
        <a:bodyPr/>
        <a:lstStyle/>
        <a:p>
          <a:endParaRPr lang="en-US"/>
        </a:p>
      </dgm:t>
    </dgm:pt>
    <dgm:pt modelId="{75AF2086-1575-4409-AF0D-59C38D5BB56F}" type="sibTrans" cxnId="{3C38E781-7B28-41CB-9C77-889DD53B1E0C}">
      <dgm:prSet/>
      <dgm:spPr/>
      <dgm:t>
        <a:bodyPr/>
        <a:lstStyle/>
        <a:p>
          <a:endParaRPr lang="en-US"/>
        </a:p>
      </dgm:t>
    </dgm:pt>
    <dgm:pt modelId="{42810ACF-AC9E-4C0C-BE00-303BE59CF77B}">
      <dgm:prSet/>
      <dgm:spPr/>
      <dgm:t>
        <a:bodyPr/>
        <a:lstStyle/>
        <a:p>
          <a:r>
            <a:rPr lang="en-US" dirty="0"/>
            <a:t>There is no biblical account of there being </a:t>
          </a:r>
          <a:r>
            <a:rPr lang="en-US" i="1" u="sng" dirty="0"/>
            <a:t>three</a:t>
          </a:r>
          <a:r>
            <a:rPr lang="en-US" dirty="0"/>
            <a:t> magi, but rather three gifts: gold, frankincense, myrrh </a:t>
          </a:r>
        </a:p>
      </dgm:t>
    </dgm:pt>
    <dgm:pt modelId="{08B5CCB8-3CF1-4BF3-99FB-0FC3433FEDEF}" type="parTrans" cxnId="{7294F2F1-7965-41B8-8D26-E860588057CE}">
      <dgm:prSet/>
      <dgm:spPr/>
      <dgm:t>
        <a:bodyPr/>
        <a:lstStyle/>
        <a:p>
          <a:endParaRPr lang="en-US"/>
        </a:p>
      </dgm:t>
    </dgm:pt>
    <dgm:pt modelId="{ACFBA487-2A13-4FA3-9E42-6B4CB8FD5A90}" type="sibTrans" cxnId="{7294F2F1-7965-41B8-8D26-E860588057CE}">
      <dgm:prSet/>
      <dgm:spPr/>
      <dgm:t>
        <a:bodyPr/>
        <a:lstStyle/>
        <a:p>
          <a:endParaRPr lang="en-US"/>
        </a:p>
      </dgm:t>
    </dgm:pt>
    <dgm:pt modelId="{63B8900D-BC9F-4FF1-B97D-53CA72FB6B0A}" type="pres">
      <dgm:prSet presAssocID="{A10E2397-3138-4D64-8DA3-9497741F0FF3}" presName="root" presStyleCnt="0">
        <dgm:presLayoutVars>
          <dgm:dir/>
          <dgm:resizeHandles val="exact"/>
        </dgm:presLayoutVars>
      </dgm:prSet>
      <dgm:spPr/>
    </dgm:pt>
    <dgm:pt modelId="{BA932CC8-F627-4E13-B9F5-7ADCFB011A1A}" type="pres">
      <dgm:prSet presAssocID="{BDD2E39B-9942-4B23-B7AC-FA61C98D94A3}" presName="compNode" presStyleCnt="0"/>
      <dgm:spPr/>
    </dgm:pt>
    <dgm:pt modelId="{4C472121-870E-4F12-B505-0775071D4DAE}" type="pres">
      <dgm:prSet presAssocID="{BDD2E39B-9942-4B23-B7AC-FA61C98D94A3}" presName="bgRect" presStyleLbl="bgShp" presStyleIdx="0" presStyleCnt="3"/>
      <dgm:spPr/>
    </dgm:pt>
    <dgm:pt modelId="{DAD7292D-EB3F-4C96-BD87-BB50EB7FA973}" type="pres">
      <dgm:prSet presAssocID="{BDD2E39B-9942-4B23-B7AC-FA61C98D94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00531D9A-40F8-4238-9248-AA025F094147}" type="pres">
      <dgm:prSet presAssocID="{BDD2E39B-9942-4B23-B7AC-FA61C98D94A3}" presName="spaceRect" presStyleCnt="0"/>
      <dgm:spPr/>
    </dgm:pt>
    <dgm:pt modelId="{3CD2216F-1F3D-424F-8AF4-4C71D8C7C806}" type="pres">
      <dgm:prSet presAssocID="{BDD2E39B-9942-4B23-B7AC-FA61C98D94A3}" presName="parTx" presStyleLbl="revTx" presStyleIdx="0" presStyleCnt="3">
        <dgm:presLayoutVars>
          <dgm:chMax val="0"/>
          <dgm:chPref val="0"/>
        </dgm:presLayoutVars>
      </dgm:prSet>
      <dgm:spPr/>
    </dgm:pt>
    <dgm:pt modelId="{922FA6E8-3172-4154-8885-3D20859A0C37}" type="pres">
      <dgm:prSet presAssocID="{F12FD777-277F-4586-B255-8B3E3523BAC3}" presName="sibTrans" presStyleCnt="0"/>
      <dgm:spPr/>
    </dgm:pt>
    <dgm:pt modelId="{CBA7B781-3368-4DC2-80D1-0FDDED8806BA}" type="pres">
      <dgm:prSet presAssocID="{1355024F-D134-4F72-835D-38ED53174DBD}" presName="compNode" presStyleCnt="0"/>
      <dgm:spPr/>
    </dgm:pt>
    <dgm:pt modelId="{54BFFC5F-4B0F-4E4B-8C11-560149149197}" type="pres">
      <dgm:prSet presAssocID="{1355024F-D134-4F72-835D-38ED53174DBD}" presName="bgRect" presStyleLbl="bgShp" presStyleIdx="1" presStyleCnt="3"/>
      <dgm:spPr/>
    </dgm:pt>
    <dgm:pt modelId="{1854FC06-3EE4-49A0-AD8D-10C7569DAE0B}" type="pres">
      <dgm:prSet presAssocID="{1355024F-D134-4F72-835D-38ED53174D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terodactyl"/>
        </a:ext>
      </dgm:extLst>
    </dgm:pt>
    <dgm:pt modelId="{7104E27A-1660-4EF7-90A3-2276AC8035BB}" type="pres">
      <dgm:prSet presAssocID="{1355024F-D134-4F72-835D-38ED53174DBD}" presName="spaceRect" presStyleCnt="0"/>
      <dgm:spPr/>
    </dgm:pt>
    <dgm:pt modelId="{6EE5E422-0059-4949-A62A-18421A658B9D}" type="pres">
      <dgm:prSet presAssocID="{1355024F-D134-4F72-835D-38ED53174DBD}" presName="parTx" presStyleLbl="revTx" presStyleIdx="1" presStyleCnt="3">
        <dgm:presLayoutVars>
          <dgm:chMax val="0"/>
          <dgm:chPref val="0"/>
        </dgm:presLayoutVars>
      </dgm:prSet>
      <dgm:spPr/>
    </dgm:pt>
    <dgm:pt modelId="{A98DE75B-24C5-4225-BA3E-8DB39F1131E2}" type="pres">
      <dgm:prSet presAssocID="{75AF2086-1575-4409-AF0D-59C38D5BB56F}" presName="sibTrans" presStyleCnt="0"/>
      <dgm:spPr/>
    </dgm:pt>
    <dgm:pt modelId="{67820B18-06E3-432E-9192-E30B139A2FE0}" type="pres">
      <dgm:prSet presAssocID="{42810ACF-AC9E-4C0C-BE00-303BE59CF77B}" presName="compNode" presStyleCnt="0"/>
      <dgm:spPr/>
    </dgm:pt>
    <dgm:pt modelId="{25BD1257-0132-48A0-BD7C-D27098E2620E}" type="pres">
      <dgm:prSet presAssocID="{42810ACF-AC9E-4C0C-BE00-303BE59CF77B}" presName="bgRect" presStyleLbl="bgShp" presStyleIdx="2" presStyleCnt="3"/>
      <dgm:spPr/>
    </dgm:pt>
    <dgm:pt modelId="{7C644396-6F66-4916-B790-3BB5369D35C3}" type="pres">
      <dgm:prSet presAssocID="{42810ACF-AC9E-4C0C-BE00-303BE59CF7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t of Gold"/>
        </a:ext>
      </dgm:extLst>
    </dgm:pt>
    <dgm:pt modelId="{0141D046-819B-4CDE-828C-91B30DA54A56}" type="pres">
      <dgm:prSet presAssocID="{42810ACF-AC9E-4C0C-BE00-303BE59CF77B}" presName="spaceRect" presStyleCnt="0"/>
      <dgm:spPr/>
    </dgm:pt>
    <dgm:pt modelId="{873C5EC4-8E97-45B9-BBFA-07FF8319F725}" type="pres">
      <dgm:prSet presAssocID="{42810ACF-AC9E-4C0C-BE00-303BE59CF77B}" presName="parTx" presStyleLbl="revTx" presStyleIdx="2" presStyleCnt="3">
        <dgm:presLayoutVars>
          <dgm:chMax val="0"/>
          <dgm:chPref val="0"/>
        </dgm:presLayoutVars>
      </dgm:prSet>
      <dgm:spPr/>
    </dgm:pt>
  </dgm:ptLst>
  <dgm:cxnLst>
    <dgm:cxn modelId="{D34E5330-C309-441A-878D-B0D9CED208E5}" type="presOf" srcId="{A10E2397-3138-4D64-8DA3-9497741F0FF3}" destId="{63B8900D-BC9F-4FF1-B97D-53CA72FB6B0A}" srcOrd="0" destOrd="0" presId="urn:microsoft.com/office/officeart/2018/2/layout/IconVerticalSolidList"/>
    <dgm:cxn modelId="{3C38E781-7B28-41CB-9C77-889DD53B1E0C}" srcId="{A10E2397-3138-4D64-8DA3-9497741F0FF3}" destId="{1355024F-D134-4F72-835D-38ED53174DBD}" srcOrd="1" destOrd="0" parTransId="{5AFD5587-FD25-4E2A-868F-5765C6D20394}" sibTransId="{75AF2086-1575-4409-AF0D-59C38D5BB56F}"/>
    <dgm:cxn modelId="{731241B5-CFAB-44B1-A44F-6F8EF9C6E80C}" srcId="{A10E2397-3138-4D64-8DA3-9497741F0FF3}" destId="{BDD2E39B-9942-4B23-B7AC-FA61C98D94A3}" srcOrd="0" destOrd="0" parTransId="{8AA0D6F0-3BF8-4639-AB1E-8111CA7225CC}" sibTransId="{F12FD777-277F-4586-B255-8B3E3523BAC3}"/>
    <dgm:cxn modelId="{ACEDB8D9-9754-4DDD-8AF9-9672B1C7D723}" type="presOf" srcId="{42810ACF-AC9E-4C0C-BE00-303BE59CF77B}" destId="{873C5EC4-8E97-45B9-BBFA-07FF8319F725}" srcOrd="0" destOrd="0" presId="urn:microsoft.com/office/officeart/2018/2/layout/IconVerticalSolidList"/>
    <dgm:cxn modelId="{B5DE96DF-73A9-4315-B709-E9109854991E}" type="presOf" srcId="{BDD2E39B-9942-4B23-B7AC-FA61C98D94A3}" destId="{3CD2216F-1F3D-424F-8AF4-4C71D8C7C806}" srcOrd="0" destOrd="0" presId="urn:microsoft.com/office/officeart/2018/2/layout/IconVerticalSolidList"/>
    <dgm:cxn modelId="{7294F2F1-7965-41B8-8D26-E860588057CE}" srcId="{A10E2397-3138-4D64-8DA3-9497741F0FF3}" destId="{42810ACF-AC9E-4C0C-BE00-303BE59CF77B}" srcOrd="2" destOrd="0" parTransId="{08B5CCB8-3CF1-4BF3-99FB-0FC3433FEDEF}" sibTransId="{ACFBA487-2A13-4FA3-9E42-6B4CB8FD5A90}"/>
    <dgm:cxn modelId="{1409D6F4-36EF-4597-9FDA-3357E45B945C}" type="presOf" srcId="{1355024F-D134-4F72-835D-38ED53174DBD}" destId="{6EE5E422-0059-4949-A62A-18421A658B9D}" srcOrd="0" destOrd="0" presId="urn:microsoft.com/office/officeart/2018/2/layout/IconVerticalSolidList"/>
    <dgm:cxn modelId="{A1233FEE-EA18-4542-81CE-E18F60F52CB9}" type="presParOf" srcId="{63B8900D-BC9F-4FF1-B97D-53CA72FB6B0A}" destId="{BA932CC8-F627-4E13-B9F5-7ADCFB011A1A}" srcOrd="0" destOrd="0" presId="urn:microsoft.com/office/officeart/2018/2/layout/IconVerticalSolidList"/>
    <dgm:cxn modelId="{C1934FAC-4655-4854-B36C-4D8367466145}" type="presParOf" srcId="{BA932CC8-F627-4E13-B9F5-7ADCFB011A1A}" destId="{4C472121-870E-4F12-B505-0775071D4DAE}" srcOrd="0" destOrd="0" presId="urn:microsoft.com/office/officeart/2018/2/layout/IconVerticalSolidList"/>
    <dgm:cxn modelId="{99767A91-9464-4B82-86A9-D003BD608E31}" type="presParOf" srcId="{BA932CC8-F627-4E13-B9F5-7ADCFB011A1A}" destId="{DAD7292D-EB3F-4C96-BD87-BB50EB7FA973}" srcOrd="1" destOrd="0" presId="urn:microsoft.com/office/officeart/2018/2/layout/IconVerticalSolidList"/>
    <dgm:cxn modelId="{B7C90BBE-1FC0-4382-A3F7-BD9BBE50588B}" type="presParOf" srcId="{BA932CC8-F627-4E13-B9F5-7ADCFB011A1A}" destId="{00531D9A-40F8-4238-9248-AA025F094147}" srcOrd="2" destOrd="0" presId="urn:microsoft.com/office/officeart/2018/2/layout/IconVerticalSolidList"/>
    <dgm:cxn modelId="{CCB4BF20-7894-4E5C-9D57-8645F4F67EE1}" type="presParOf" srcId="{BA932CC8-F627-4E13-B9F5-7ADCFB011A1A}" destId="{3CD2216F-1F3D-424F-8AF4-4C71D8C7C806}" srcOrd="3" destOrd="0" presId="urn:microsoft.com/office/officeart/2018/2/layout/IconVerticalSolidList"/>
    <dgm:cxn modelId="{E08E6258-0115-41AD-BD47-1FFAD060532E}" type="presParOf" srcId="{63B8900D-BC9F-4FF1-B97D-53CA72FB6B0A}" destId="{922FA6E8-3172-4154-8885-3D20859A0C37}" srcOrd="1" destOrd="0" presId="urn:microsoft.com/office/officeart/2018/2/layout/IconVerticalSolidList"/>
    <dgm:cxn modelId="{4A162A86-C3FB-40AA-9A36-04ECACA739FC}" type="presParOf" srcId="{63B8900D-BC9F-4FF1-B97D-53CA72FB6B0A}" destId="{CBA7B781-3368-4DC2-80D1-0FDDED8806BA}" srcOrd="2" destOrd="0" presId="urn:microsoft.com/office/officeart/2018/2/layout/IconVerticalSolidList"/>
    <dgm:cxn modelId="{1F32FF5D-D167-41DE-91F2-0A082E95F4C2}" type="presParOf" srcId="{CBA7B781-3368-4DC2-80D1-0FDDED8806BA}" destId="{54BFFC5F-4B0F-4E4B-8C11-560149149197}" srcOrd="0" destOrd="0" presId="urn:microsoft.com/office/officeart/2018/2/layout/IconVerticalSolidList"/>
    <dgm:cxn modelId="{CB25B0DD-08C9-4CB9-8951-ECDC83B1B8BE}" type="presParOf" srcId="{CBA7B781-3368-4DC2-80D1-0FDDED8806BA}" destId="{1854FC06-3EE4-49A0-AD8D-10C7569DAE0B}" srcOrd="1" destOrd="0" presId="urn:microsoft.com/office/officeart/2018/2/layout/IconVerticalSolidList"/>
    <dgm:cxn modelId="{EC46A824-D5B2-44DF-A176-6ABFF9B39896}" type="presParOf" srcId="{CBA7B781-3368-4DC2-80D1-0FDDED8806BA}" destId="{7104E27A-1660-4EF7-90A3-2276AC8035BB}" srcOrd="2" destOrd="0" presId="urn:microsoft.com/office/officeart/2018/2/layout/IconVerticalSolidList"/>
    <dgm:cxn modelId="{680D903C-BCCA-4029-8AD0-3494B2F7EAD4}" type="presParOf" srcId="{CBA7B781-3368-4DC2-80D1-0FDDED8806BA}" destId="{6EE5E422-0059-4949-A62A-18421A658B9D}" srcOrd="3" destOrd="0" presId="urn:microsoft.com/office/officeart/2018/2/layout/IconVerticalSolidList"/>
    <dgm:cxn modelId="{FDFB3BD1-E6DF-438E-9AA1-5B3BB8FBAC39}" type="presParOf" srcId="{63B8900D-BC9F-4FF1-B97D-53CA72FB6B0A}" destId="{A98DE75B-24C5-4225-BA3E-8DB39F1131E2}" srcOrd="3" destOrd="0" presId="urn:microsoft.com/office/officeart/2018/2/layout/IconVerticalSolidList"/>
    <dgm:cxn modelId="{90BA5CAC-187B-49DF-B70D-375FCF464E2A}" type="presParOf" srcId="{63B8900D-BC9F-4FF1-B97D-53CA72FB6B0A}" destId="{67820B18-06E3-432E-9192-E30B139A2FE0}" srcOrd="4" destOrd="0" presId="urn:microsoft.com/office/officeart/2018/2/layout/IconVerticalSolidList"/>
    <dgm:cxn modelId="{BEB9828F-F2DC-46F7-A400-BE2A258C80D8}" type="presParOf" srcId="{67820B18-06E3-432E-9192-E30B139A2FE0}" destId="{25BD1257-0132-48A0-BD7C-D27098E2620E}" srcOrd="0" destOrd="0" presId="urn:microsoft.com/office/officeart/2018/2/layout/IconVerticalSolidList"/>
    <dgm:cxn modelId="{C67FA5A7-F28D-4D63-BEF8-156145530007}" type="presParOf" srcId="{67820B18-06E3-432E-9192-E30B139A2FE0}" destId="{7C644396-6F66-4916-B790-3BB5369D35C3}" srcOrd="1" destOrd="0" presId="urn:microsoft.com/office/officeart/2018/2/layout/IconVerticalSolidList"/>
    <dgm:cxn modelId="{5C37FF00-B6BD-46BA-843E-AA57DAFEA77D}" type="presParOf" srcId="{67820B18-06E3-432E-9192-E30B139A2FE0}" destId="{0141D046-819B-4CDE-828C-91B30DA54A56}" srcOrd="2" destOrd="0" presId="urn:microsoft.com/office/officeart/2018/2/layout/IconVerticalSolidList"/>
    <dgm:cxn modelId="{1475F579-42AA-4707-9290-301564A26B1E}" type="presParOf" srcId="{67820B18-06E3-432E-9192-E30B139A2FE0}" destId="{873C5EC4-8E97-45B9-BBFA-07FF8319F7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72121-870E-4F12-B505-0775071D4DAE}">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7292D-EB3F-4C96-BD87-BB50EB7FA97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D2216F-1F3D-424F-8AF4-4C71D8C7C80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90000"/>
            </a:lnSpc>
            <a:spcBef>
              <a:spcPct val="0"/>
            </a:spcBef>
            <a:spcAft>
              <a:spcPct val="35000"/>
            </a:spcAft>
            <a:buNone/>
          </a:pPr>
          <a:r>
            <a:rPr lang="en-US" sz="2400" kern="1200" dirty="0"/>
            <a:t>Were likely to have been respected “wise men” who practiced Greek  astrology.</a:t>
          </a:r>
        </a:p>
      </dsp:txBody>
      <dsp:txXfrm>
        <a:off x="1941716" y="718"/>
        <a:ext cx="4571887" cy="1681139"/>
      </dsp:txXfrm>
    </dsp:sp>
    <dsp:sp modelId="{54BFFC5F-4B0F-4E4B-8C11-560149149197}">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4FC06-3EE4-49A0-AD8D-10C7569DAE0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E5E422-0059-4949-A62A-18421A658B9D}">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90000"/>
            </a:lnSpc>
            <a:spcBef>
              <a:spcPct val="0"/>
            </a:spcBef>
            <a:spcAft>
              <a:spcPct val="35000"/>
            </a:spcAft>
            <a:buNone/>
          </a:pPr>
          <a:r>
            <a:rPr lang="en-US" sz="2400" kern="1200" dirty="0"/>
            <a:t>They lived east of Judea </a:t>
          </a:r>
        </a:p>
      </dsp:txBody>
      <dsp:txXfrm>
        <a:off x="1941716" y="2102143"/>
        <a:ext cx="4571887" cy="1681139"/>
      </dsp:txXfrm>
    </dsp:sp>
    <dsp:sp modelId="{25BD1257-0132-48A0-BD7C-D27098E2620E}">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44396-6F66-4916-B790-3BB5369D35C3}">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3C5EC4-8E97-45B9-BBFA-07FF8319F725}">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66800">
            <a:lnSpc>
              <a:spcPct val="90000"/>
            </a:lnSpc>
            <a:spcBef>
              <a:spcPct val="0"/>
            </a:spcBef>
            <a:spcAft>
              <a:spcPct val="35000"/>
            </a:spcAft>
            <a:buNone/>
          </a:pPr>
          <a:r>
            <a:rPr lang="en-US" sz="2400" kern="1200" dirty="0"/>
            <a:t>There is no biblical account of there being </a:t>
          </a:r>
          <a:r>
            <a:rPr lang="en-US" sz="2400" i="1" u="sng" kern="1200" dirty="0"/>
            <a:t>three</a:t>
          </a:r>
          <a:r>
            <a:rPr lang="en-US" sz="2400" kern="1200" dirty="0"/>
            <a:t> magi, but rather three gifts: gold, frankincense, myrrh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349410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160209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9324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418157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742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3565535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425084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136892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166616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A305A-05D8-4FFB-8B59-A40B89248F9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262891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BA305A-05D8-4FFB-8B59-A40B89248F9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213879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BA305A-05D8-4FFB-8B59-A40B89248F9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132968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BA305A-05D8-4FFB-8B59-A40B89248F9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231230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A305A-05D8-4FFB-8B59-A40B89248F9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298307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A305A-05D8-4FFB-8B59-A40B89248F9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214637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BA305A-05D8-4FFB-8B59-A40B89248F9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02F7C-07C0-4CC4-A2AD-B3759E8A3FE6}" type="slidenum">
              <a:rPr lang="en-US" smtClean="0"/>
              <a:t>‹#›</a:t>
            </a:fld>
            <a:endParaRPr lang="en-US"/>
          </a:p>
        </p:txBody>
      </p:sp>
    </p:spTree>
    <p:extLst>
      <p:ext uri="{BB962C8B-B14F-4D97-AF65-F5344CB8AC3E}">
        <p14:creationId xmlns:p14="http://schemas.microsoft.com/office/powerpoint/2010/main" val="318871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BA305A-05D8-4FFB-8B59-A40B89248F9D}" type="datetimeFigureOut">
              <a:rPr lang="en-US" smtClean="0"/>
              <a:t>12/5/2019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002F7C-07C0-4CC4-A2AD-B3759E8A3FE6}" type="slidenum">
              <a:rPr lang="en-US" smtClean="0"/>
              <a:t>‹#›</a:t>
            </a:fld>
            <a:endParaRPr lang="en-US"/>
          </a:p>
        </p:txBody>
      </p:sp>
    </p:spTree>
    <p:extLst>
      <p:ext uri="{BB962C8B-B14F-4D97-AF65-F5344CB8AC3E}">
        <p14:creationId xmlns:p14="http://schemas.microsoft.com/office/powerpoint/2010/main" val="291942182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web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2:1-16&amp;version=NIV#fen-NIV-23176b" TargetMode="External"/><Relationship Id="rId2" Type="http://schemas.openxmlformats.org/officeDocument/2006/relationships/hyperlink" Target="https://www.biblegateway.com/passage/?search=Matthew+2:1-16&amp;version=NIV#fen-NIV-23171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Star_of_Bethlehe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ichaelmolnar.com/"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716EE-B5D1-4B2D-8F60-0AE57562B20E}"/>
              </a:ext>
            </a:extLst>
          </p:cNvPr>
          <p:cNvPicPr>
            <a:picLocks noChangeAspect="1"/>
          </p:cNvPicPr>
          <p:nvPr/>
        </p:nvPicPr>
        <p:blipFill rotWithShape="1">
          <a:blip r:embed="rId2">
            <a:alphaModFix amt="50000"/>
            <a:extLst/>
          </a:blip>
          <a:srcRect t="9638"/>
          <a:stretch/>
        </p:blipFill>
        <p:spPr>
          <a:xfrm>
            <a:off x="20" y="1"/>
            <a:ext cx="12191980" cy="6857999"/>
          </a:xfrm>
          <a:prstGeom prst="rect">
            <a:avLst/>
          </a:prstGeom>
        </p:spPr>
      </p:pic>
      <p:sp>
        <p:nvSpPr>
          <p:cNvPr id="2" name="Title 1">
            <a:extLst>
              <a:ext uri="{FF2B5EF4-FFF2-40B4-BE49-F238E27FC236}">
                <a16:creationId xmlns:a16="http://schemas.microsoft.com/office/drawing/2014/main" id="{5313A5FE-7081-4ACB-B056-E3C55158601F}"/>
              </a:ext>
            </a:extLst>
          </p:cNvPr>
          <p:cNvSpPr>
            <a:spLocks noGrp="1"/>
          </p:cNvSpPr>
          <p:nvPr>
            <p:ph type="ctrTitle"/>
          </p:nvPr>
        </p:nvSpPr>
        <p:spPr>
          <a:xfrm>
            <a:off x="4387349" y="1200152"/>
            <a:ext cx="6897171" cy="4457696"/>
          </a:xfrm>
        </p:spPr>
        <p:txBody>
          <a:bodyPr anchor="ctr">
            <a:normAutofit/>
          </a:bodyPr>
          <a:lstStyle/>
          <a:p>
            <a:pPr algn="l"/>
            <a:r>
              <a:rPr lang="en-US" sz="8000" dirty="0">
                <a:solidFill>
                  <a:srgbClr val="FFFFFF"/>
                </a:solidFill>
              </a:rPr>
              <a:t>The “Star of Bethlehem” – What was it? </a:t>
            </a:r>
          </a:p>
        </p:txBody>
      </p:sp>
      <p:sp>
        <p:nvSpPr>
          <p:cNvPr id="3" name="Subtitle 2">
            <a:extLst>
              <a:ext uri="{FF2B5EF4-FFF2-40B4-BE49-F238E27FC236}">
                <a16:creationId xmlns:a16="http://schemas.microsoft.com/office/drawing/2014/main" id="{F78F8CE4-0109-425D-95EF-572F91A4D8B7}"/>
              </a:ext>
            </a:extLst>
          </p:cNvPr>
          <p:cNvSpPr>
            <a:spLocks noGrp="1"/>
          </p:cNvSpPr>
          <p:nvPr>
            <p:ph type="subTitle" idx="1"/>
          </p:nvPr>
        </p:nvSpPr>
        <p:spPr>
          <a:xfrm>
            <a:off x="849963" y="1200152"/>
            <a:ext cx="2816535" cy="4457696"/>
          </a:xfrm>
        </p:spPr>
        <p:txBody>
          <a:bodyPr anchor="ctr">
            <a:normAutofit/>
          </a:bodyPr>
          <a:lstStyle/>
          <a:p>
            <a:pPr algn="r"/>
            <a:r>
              <a:rPr lang="en-US" sz="2800">
                <a:solidFill>
                  <a:srgbClr val="FFFFFF"/>
                </a:solidFill>
              </a:rPr>
              <a:t>EGR491/591 Telescope Design</a:t>
            </a:r>
          </a:p>
          <a:p>
            <a:pPr algn="r"/>
            <a:r>
              <a:rPr lang="en-US" sz="2800">
                <a:solidFill>
                  <a:srgbClr val="FFFFFF"/>
                </a:solidFill>
              </a:rPr>
              <a:t>Fall 2019</a:t>
            </a:r>
          </a:p>
        </p:txBody>
      </p:sp>
    </p:spTree>
    <p:extLst>
      <p:ext uri="{BB962C8B-B14F-4D97-AF65-F5344CB8AC3E}">
        <p14:creationId xmlns:p14="http://schemas.microsoft.com/office/powerpoint/2010/main" val="3286565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6E45-BC19-445D-A7A3-54052E138135}"/>
              </a:ext>
            </a:extLst>
          </p:cNvPr>
          <p:cNvSpPr>
            <a:spLocks noGrp="1"/>
          </p:cNvSpPr>
          <p:nvPr>
            <p:ph type="title"/>
          </p:nvPr>
        </p:nvSpPr>
        <p:spPr>
          <a:xfrm>
            <a:off x="863029" y="1012004"/>
            <a:ext cx="3416158" cy="4795408"/>
          </a:xfrm>
        </p:spPr>
        <p:txBody>
          <a:bodyPr>
            <a:normAutofit/>
          </a:bodyPr>
          <a:lstStyle/>
          <a:p>
            <a:r>
              <a:rPr lang="en-US">
                <a:solidFill>
                  <a:srgbClr val="FF0000"/>
                </a:solidFill>
              </a:rPr>
              <a:t>Who were the Magi?</a:t>
            </a:r>
          </a:p>
        </p:txBody>
      </p:sp>
      <p:graphicFrame>
        <p:nvGraphicFramePr>
          <p:cNvPr id="5" name="Content Placeholder 2">
            <a:extLst>
              <a:ext uri="{FF2B5EF4-FFF2-40B4-BE49-F238E27FC236}">
                <a16:creationId xmlns:a16="http://schemas.microsoft.com/office/drawing/2014/main" id="{CCE45093-B2DF-43EC-8AFE-B74BB061E862}"/>
              </a:ext>
            </a:extLst>
          </p:cNvPr>
          <p:cNvGraphicFramePr>
            <a:graphicFrameLocks noGrp="1"/>
          </p:cNvGraphicFramePr>
          <p:nvPr>
            <p:ph idx="1"/>
            <p:extLst>
              <p:ext uri="{D42A27DB-BD31-4B8C-83A1-F6EECF244321}">
                <p14:modId xmlns:p14="http://schemas.microsoft.com/office/powerpoint/2010/main" val="230585473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31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C27C-CE37-43AF-8D6C-F8A8FE47CDE9}"/>
              </a:ext>
            </a:extLst>
          </p:cNvPr>
          <p:cNvSpPr>
            <a:spLocks noGrp="1"/>
          </p:cNvSpPr>
          <p:nvPr>
            <p:ph type="title"/>
          </p:nvPr>
        </p:nvSpPr>
        <p:spPr/>
        <p:txBody>
          <a:bodyPr/>
          <a:lstStyle/>
          <a:p>
            <a:r>
              <a:rPr lang="en-US" dirty="0"/>
              <a:t>What to look for?</a:t>
            </a:r>
          </a:p>
        </p:txBody>
      </p:sp>
      <p:sp>
        <p:nvSpPr>
          <p:cNvPr id="3" name="Content Placeholder 2">
            <a:extLst>
              <a:ext uri="{FF2B5EF4-FFF2-40B4-BE49-F238E27FC236}">
                <a16:creationId xmlns:a16="http://schemas.microsoft.com/office/drawing/2014/main" id="{695D9E8F-04BE-49FA-A073-A87A87392686}"/>
              </a:ext>
            </a:extLst>
          </p:cNvPr>
          <p:cNvSpPr>
            <a:spLocks noGrp="1"/>
          </p:cNvSpPr>
          <p:nvPr>
            <p:ph idx="1"/>
          </p:nvPr>
        </p:nvSpPr>
        <p:spPr/>
        <p:txBody>
          <a:bodyPr>
            <a:normAutofit/>
          </a:bodyPr>
          <a:lstStyle/>
          <a:p>
            <a:r>
              <a:rPr lang="en-US" sz="2800" dirty="0"/>
              <a:t>The problem with “super star” theories (nova, comet, etc.) – these would have been noticed by everyone, not just the Magi</a:t>
            </a:r>
          </a:p>
          <a:p>
            <a:r>
              <a:rPr lang="en-US" sz="2800" dirty="0"/>
              <a:t>Magi were not interested in “super stars”…they were </a:t>
            </a:r>
            <a:r>
              <a:rPr lang="en-US" sz="2800" i="1" dirty="0"/>
              <a:t>reading</a:t>
            </a:r>
            <a:r>
              <a:rPr lang="en-US" sz="2800" dirty="0"/>
              <a:t> the sky</a:t>
            </a:r>
          </a:p>
        </p:txBody>
      </p:sp>
    </p:spTree>
    <p:extLst>
      <p:ext uri="{BB962C8B-B14F-4D97-AF65-F5344CB8AC3E}">
        <p14:creationId xmlns:p14="http://schemas.microsoft.com/office/powerpoint/2010/main" val="208769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8-5D72-4148-9ED5-47B050921290}"/>
              </a:ext>
            </a:extLst>
          </p:cNvPr>
          <p:cNvSpPr>
            <a:spLocks noGrp="1"/>
          </p:cNvSpPr>
          <p:nvPr>
            <p:ph type="title"/>
          </p:nvPr>
        </p:nvSpPr>
        <p:spPr/>
        <p:txBody>
          <a:bodyPr/>
          <a:lstStyle/>
          <a:p>
            <a:r>
              <a:rPr lang="en-US" dirty="0"/>
              <a:t>Astrology</a:t>
            </a:r>
          </a:p>
        </p:txBody>
      </p:sp>
      <p:sp>
        <p:nvSpPr>
          <p:cNvPr id="3" name="Content Placeholder 2">
            <a:extLst>
              <a:ext uri="{FF2B5EF4-FFF2-40B4-BE49-F238E27FC236}">
                <a16:creationId xmlns:a16="http://schemas.microsoft.com/office/drawing/2014/main" id="{FF6DE744-0AE8-4406-8A73-8F9223DEF302}"/>
              </a:ext>
            </a:extLst>
          </p:cNvPr>
          <p:cNvSpPr>
            <a:spLocks noGrp="1"/>
          </p:cNvSpPr>
          <p:nvPr>
            <p:ph idx="1"/>
          </p:nvPr>
        </p:nvSpPr>
        <p:spPr>
          <a:xfrm>
            <a:off x="677334" y="1603998"/>
            <a:ext cx="8596668" cy="3880773"/>
          </a:xfrm>
        </p:spPr>
        <p:txBody>
          <a:bodyPr>
            <a:noAutofit/>
          </a:bodyPr>
          <a:lstStyle/>
          <a:p>
            <a:r>
              <a:rPr lang="en-US" sz="2400" dirty="0"/>
              <a:t>Magi (root of the word “magic”) were important individuals – they were astrologers thought capable of identifying important events</a:t>
            </a:r>
          </a:p>
          <a:p>
            <a:pPr lvl="1"/>
            <a:r>
              <a:rPr lang="en-US" sz="2400" dirty="0"/>
              <a:t>Birth of kings and rulers</a:t>
            </a:r>
          </a:p>
          <a:p>
            <a:pPr lvl="1"/>
            <a:r>
              <a:rPr lang="en-US" sz="2400" dirty="0"/>
              <a:t>Death of kings and rulers</a:t>
            </a:r>
          </a:p>
          <a:p>
            <a:pPr lvl="1"/>
            <a:r>
              <a:rPr lang="en-US" sz="2400" dirty="0"/>
              <a:t>Catastrophic events or great events (losing or winning battles)</a:t>
            </a:r>
          </a:p>
          <a:p>
            <a:pPr lvl="1"/>
            <a:r>
              <a:rPr lang="en-US" sz="2400" dirty="0"/>
              <a:t>Not “daily </a:t>
            </a:r>
            <a:r>
              <a:rPr lang="en-US" sz="2400" dirty="0" err="1"/>
              <a:t>horiscopes</a:t>
            </a:r>
            <a:r>
              <a:rPr lang="en-US" sz="2400" dirty="0"/>
              <a:t>” </a:t>
            </a:r>
          </a:p>
          <a:p>
            <a:r>
              <a:rPr lang="en-US" sz="2400" dirty="0"/>
              <a:t>Sun, Moon, Planets, Stars…  are “stars”</a:t>
            </a:r>
          </a:p>
          <a:p>
            <a:r>
              <a:rPr lang="en-US" sz="2400" dirty="0"/>
              <a:t>Alignments of “stars” with each other and within zodiacal signs are very significant</a:t>
            </a:r>
          </a:p>
        </p:txBody>
      </p:sp>
    </p:spTree>
    <p:extLst>
      <p:ext uri="{BB962C8B-B14F-4D97-AF65-F5344CB8AC3E}">
        <p14:creationId xmlns:p14="http://schemas.microsoft.com/office/powerpoint/2010/main" val="20599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4844-8DD6-415B-B63C-5951909C9301}"/>
              </a:ext>
            </a:extLst>
          </p:cNvPr>
          <p:cNvSpPr>
            <a:spLocks noGrp="1"/>
          </p:cNvSpPr>
          <p:nvPr>
            <p:ph type="title"/>
          </p:nvPr>
        </p:nvSpPr>
        <p:spPr>
          <a:xfrm>
            <a:off x="1136428" y="627564"/>
            <a:ext cx="7474172" cy="1325563"/>
          </a:xfrm>
        </p:spPr>
        <p:txBody>
          <a:bodyPr>
            <a:normAutofit/>
          </a:bodyPr>
          <a:lstStyle/>
          <a:p>
            <a:r>
              <a:rPr lang="en-US"/>
              <a:t>Astrological/Astronomical events and terms</a:t>
            </a:r>
            <a:endParaRPr lang="en-US" dirty="0"/>
          </a:p>
        </p:txBody>
      </p:sp>
      <p:sp>
        <p:nvSpPr>
          <p:cNvPr id="3" name="Content Placeholder 2">
            <a:extLst>
              <a:ext uri="{FF2B5EF4-FFF2-40B4-BE49-F238E27FC236}">
                <a16:creationId xmlns:a16="http://schemas.microsoft.com/office/drawing/2014/main" id="{A19E27B2-2659-4D9F-BD2B-EEA75247F4D5}"/>
              </a:ext>
            </a:extLst>
          </p:cNvPr>
          <p:cNvSpPr>
            <a:spLocks noGrp="1"/>
          </p:cNvSpPr>
          <p:nvPr>
            <p:ph idx="1"/>
          </p:nvPr>
        </p:nvSpPr>
        <p:spPr>
          <a:xfrm>
            <a:off x="1136429" y="2278173"/>
            <a:ext cx="8338875" cy="3450613"/>
          </a:xfrm>
        </p:spPr>
        <p:txBody>
          <a:bodyPr anchor="ctr">
            <a:normAutofit/>
          </a:bodyPr>
          <a:lstStyle/>
          <a:p>
            <a:r>
              <a:rPr lang="en-US" sz="2400" dirty="0"/>
              <a:t>Conjunctions: when two non-stellar objects appear close to each other.</a:t>
            </a:r>
          </a:p>
          <a:p>
            <a:r>
              <a:rPr lang="en-US" sz="2400" dirty="0"/>
              <a:t>Occultation: an event when one object is hidden by another object that passes between it and the observer.</a:t>
            </a:r>
          </a:p>
          <a:p>
            <a:r>
              <a:rPr lang="en-US" sz="2400" dirty="0"/>
              <a:t>Retrograde motion (outer planets appear to move “backward” with respect to background stars). Change direction = “comes to rest” (or “stood over”)</a:t>
            </a:r>
          </a:p>
          <a:p>
            <a:pPr marL="0" indent="0">
              <a:buNone/>
            </a:pPr>
            <a:endParaRPr lang="en-US" sz="2400" dirty="0"/>
          </a:p>
        </p:txBody>
      </p:sp>
      <p:pic>
        <p:nvPicPr>
          <p:cNvPr id="10" name="Picture 9">
            <a:extLst>
              <a:ext uri="{FF2B5EF4-FFF2-40B4-BE49-F238E27FC236}">
                <a16:creationId xmlns:a16="http://schemas.microsoft.com/office/drawing/2014/main" id="{CC2DD71B-6B42-4A26-9B67-E9544E8A0E76}"/>
              </a:ext>
            </a:extLst>
          </p:cNvPr>
          <p:cNvPicPr>
            <a:picLocks noChangeAspect="1"/>
          </p:cNvPicPr>
          <p:nvPr/>
        </p:nvPicPr>
        <p:blipFill>
          <a:blip r:embed="rId2"/>
          <a:stretch>
            <a:fillRect/>
          </a:stretch>
        </p:blipFill>
        <p:spPr>
          <a:xfrm>
            <a:off x="9172638" y="0"/>
            <a:ext cx="2298648" cy="2283425"/>
          </a:xfrm>
          <a:prstGeom prst="rect">
            <a:avLst/>
          </a:prstGeom>
        </p:spPr>
      </p:pic>
      <p:sp>
        <p:nvSpPr>
          <p:cNvPr id="5" name="Freeform: Shape 4">
            <a:extLst>
              <a:ext uri="{FF2B5EF4-FFF2-40B4-BE49-F238E27FC236}">
                <a16:creationId xmlns:a16="http://schemas.microsoft.com/office/drawing/2014/main" id="{F63935EF-2F93-44E2-AF7D-8AF58EBDCB0E}"/>
              </a:ext>
            </a:extLst>
          </p:cNvPr>
          <p:cNvSpPr/>
          <p:nvPr/>
        </p:nvSpPr>
        <p:spPr>
          <a:xfrm>
            <a:off x="3770818" y="5703156"/>
            <a:ext cx="2958613" cy="789924"/>
          </a:xfrm>
          <a:custGeom>
            <a:avLst/>
            <a:gdLst>
              <a:gd name="connsiteX0" fmla="*/ 0 w 2958613"/>
              <a:gd name="connsiteY0" fmla="*/ 0 h 789924"/>
              <a:gd name="connsiteX1" fmla="*/ 1406769 w 2958613"/>
              <a:gd name="connsiteY1" fmla="*/ 211015 h 789924"/>
              <a:gd name="connsiteX2" fmla="*/ 365760 w 2958613"/>
              <a:gd name="connsiteY2" fmla="*/ 562707 h 789924"/>
              <a:gd name="connsiteX3" fmla="*/ 2743200 w 2958613"/>
              <a:gd name="connsiteY3" fmla="*/ 773723 h 789924"/>
              <a:gd name="connsiteX4" fmla="*/ 2700997 w 2958613"/>
              <a:gd name="connsiteY4" fmla="*/ 759655 h 789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613" h="789924">
                <a:moveTo>
                  <a:pt x="0" y="0"/>
                </a:moveTo>
                <a:cubicBezTo>
                  <a:pt x="672904" y="58615"/>
                  <a:pt x="1345809" y="117231"/>
                  <a:pt x="1406769" y="211015"/>
                </a:cubicBezTo>
                <a:cubicBezTo>
                  <a:pt x="1467729" y="304800"/>
                  <a:pt x="143022" y="468922"/>
                  <a:pt x="365760" y="562707"/>
                </a:cubicBezTo>
                <a:cubicBezTo>
                  <a:pt x="588498" y="656492"/>
                  <a:pt x="2353994" y="740898"/>
                  <a:pt x="2743200" y="773723"/>
                </a:cubicBezTo>
                <a:cubicBezTo>
                  <a:pt x="3132406" y="806548"/>
                  <a:pt x="2916701" y="783101"/>
                  <a:pt x="2700997" y="759655"/>
                </a:cubicBezTo>
              </a:path>
            </a:pathLst>
          </a:custGeom>
          <a:ln w="28575">
            <a:solidFill>
              <a:schemeClr val="bg2">
                <a:lumMod val="40000"/>
                <a:lumOff val="6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04A6AB67-3AA2-48C8-AE34-EEC67951434F}"/>
              </a:ext>
            </a:extLst>
          </p:cNvPr>
          <p:cNvSpPr txBox="1"/>
          <p:nvPr/>
        </p:nvSpPr>
        <p:spPr>
          <a:xfrm>
            <a:off x="5250949" y="5728786"/>
            <a:ext cx="1478482" cy="369332"/>
          </a:xfrm>
          <a:prstGeom prst="rect">
            <a:avLst/>
          </a:prstGeom>
          <a:noFill/>
        </p:spPr>
        <p:txBody>
          <a:bodyPr wrap="none" rtlCol="0">
            <a:spAutoFit/>
          </a:bodyPr>
          <a:lstStyle/>
          <a:p>
            <a:r>
              <a:rPr lang="en-US" dirty="0"/>
              <a:t>Comes to rest</a:t>
            </a:r>
          </a:p>
        </p:txBody>
      </p:sp>
    </p:spTree>
    <p:extLst>
      <p:ext uri="{BB962C8B-B14F-4D97-AF65-F5344CB8AC3E}">
        <p14:creationId xmlns:p14="http://schemas.microsoft.com/office/powerpoint/2010/main" val="3762807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80B3-4BD2-4C2C-9077-3BA84F22A364}"/>
              </a:ext>
            </a:extLst>
          </p:cNvPr>
          <p:cNvSpPr>
            <a:spLocks noGrp="1"/>
          </p:cNvSpPr>
          <p:nvPr>
            <p:ph type="title"/>
          </p:nvPr>
        </p:nvSpPr>
        <p:spPr/>
        <p:txBody>
          <a:bodyPr/>
          <a:lstStyle/>
          <a:p>
            <a:r>
              <a:rPr lang="en-US" dirty="0"/>
              <a:t>Astrological importance</a:t>
            </a:r>
          </a:p>
        </p:txBody>
      </p:sp>
      <p:sp>
        <p:nvSpPr>
          <p:cNvPr id="3" name="Content Placeholder 2">
            <a:extLst>
              <a:ext uri="{FF2B5EF4-FFF2-40B4-BE49-F238E27FC236}">
                <a16:creationId xmlns:a16="http://schemas.microsoft.com/office/drawing/2014/main" id="{E1121C87-E5D4-4EFB-8879-2E9CF3BB0D6F}"/>
              </a:ext>
            </a:extLst>
          </p:cNvPr>
          <p:cNvSpPr>
            <a:spLocks noGrp="1"/>
          </p:cNvSpPr>
          <p:nvPr>
            <p:ph idx="1"/>
          </p:nvPr>
        </p:nvSpPr>
        <p:spPr>
          <a:xfrm>
            <a:off x="563880" y="1560449"/>
            <a:ext cx="8433816" cy="4681325"/>
          </a:xfrm>
        </p:spPr>
        <p:txBody>
          <a:bodyPr>
            <a:normAutofit/>
          </a:bodyPr>
          <a:lstStyle/>
          <a:p>
            <a:r>
              <a:rPr lang="en-US" sz="2400" dirty="0"/>
              <a:t>Conjunctions between planets, the moon, the sun</a:t>
            </a:r>
          </a:p>
          <a:p>
            <a:r>
              <a:rPr lang="en-US" sz="2400" dirty="0"/>
              <a:t>Occultations are very important – especially with sun at its rising. Occultations amplify the effect of conjunctions.</a:t>
            </a:r>
          </a:p>
          <a:p>
            <a:r>
              <a:rPr lang="en-US" sz="2400" dirty="0"/>
              <a:t>Helical rising: when a planet rises in the east just before the sun.  When the planet and sun are in the same zodiac sign and there is a helical rising, this is a very potent astrological event!</a:t>
            </a:r>
          </a:p>
          <a:p>
            <a:r>
              <a:rPr lang="en-US" sz="2400" dirty="0"/>
              <a:t>Trines: three zodiacal constellations separated by 120 degrees. Specific planets are “rulers” of specific </a:t>
            </a:r>
            <a:r>
              <a:rPr lang="en-US" sz="2400" i="1" dirty="0"/>
              <a:t>trines</a:t>
            </a:r>
            <a:r>
              <a:rPr lang="en-US" sz="2400" dirty="0"/>
              <a:t>.</a:t>
            </a:r>
          </a:p>
        </p:txBody>
      </p:sp>
      <p:pic>
        <p:nvPicPr>
          <p:cNvPr id="2050" name="Picture 2" descr="Image result for trine zodiac">
            <a:extLst>
              <a:ext uri="{FF2B5EF4-FFF2-40B4-BE49-F238E27FC236}">
                <a16:creationId xmlns:a16="http://schemas.microsoft.com/office/drawing/2014/main" id="{2715A595-4E5A-48BD-82D3-543DB825F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8546" y="3763833"/>
            <a:ext cx="2379345" cy="237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42EC-A49E-44C9-9620-A7CF49E95597}"/>
              </a:ext>
            </a:extLst>
          </p:cNvPr>
          <p:cNvSpPr>
            <a:spLocks noGrp="1"/>
          </p:cNvSpPr>
          <p:nvPr>
            <p:ph type="title"/>
          </p:nvPr>
        </p:nvSpPr>
        <p:spPr/>
        <p:txBody>
          <a:bodyPr/>
          <a:lstStyle/>
          <a:p>
            <a:r>
              <a:rPr lang="en-US" dirty="0"/>
              <a:t>The “stars” align in Trine I</a:t>
            </a:r>
          </a:p>
        </p:txBody>
      </p:sp>
      <p:sp>
        <p:nvSpPr>
          <p:cNvPr id="3" name="Content Placeholder 2">
            <a:extLst>
              <a:ext uri="{FF2B5EF4-FFF2-40B4-BE49-F238E27FC236}">
                <a16:creationId xmlns:a16="http://schemas.microsoft.com/office/drawing/2014/main" id="{8119CFC2-120D-408F-B7DE-AAB2B0F8C8C2}"/>
              </a:ext>
            </a:extLst>
          </p:cNvPr>
          <p:cNvSpPr>
            <a:spLocks noGrp="1"/>
          </p:cNvSpPr>
          <p:nvPr>
            <p:ph idx="1"/>
          </p:nvPr>
        </p:nvSpPr>
        <p:spPr>
          <a:xfrm>
            <a:off x="838200" y="1852129"/>
            <a:ext cx="10515600" cy="4351338"/>
          </a:xfrm>
        </p:spPr>
        <p:txBody>
          <a:bodyPr>
            <a:normAutofit/>
          </a:bodyPr>
          <a:lstStyle/>
          <a:p>
            <a:r>
              <a:rPr lang="en-US" sz="2400" dirty="0"/>
              <a:t>Trine I: Aries, Leo, Sagittarius </a:t>
            </a:r>
          </a:p>
          <a:p>
            <a:r>
              <a:rPr lang="en-US" sz="2400" dirty="0"/>
              <a:t>The 3 rulers of Trine I: Sun, Jupiter, Saturn</a:t>
            </a:r>
          </a:p>
          <a:p>
            <a:r>
              <a:rPr lang="en-US" sz="2400" dirty="0"/>
              <a:t>Indicating royal birth in Judea: all 3 rulers in Aries</a:t>
            </a:r>
          </a:p>
          <a:p>
            <a:r>
              <a:rPr lang="en-US" sz="2400" dirty="0"/>
              <a:t>But this alone is not sufficient to indicate a great king is to be born…</a:t>
            </a:r>
          </a:p>
          <a:p>
            <a:endParaRPr lang="en-US" sz="2400" dirty="0"/>
          </a:p>
        </p:txBody>
      </p:sp>
    </p:spTree>
    <p:extLst>
      <p:ext uri="{BB962C8B-B14F-4D97-AF65-F5344CB8AC3E}">
        <p14:creationId xmlns:p14="http://schemas.microsoft.com/office/powerpoint/2010/main" val="282496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0C8A-2A4F-46D1-94C8-F70BEB2A637C}"/>
              </a:ext>
            </a:extLst>
          </p:cNvPr>
          <p:cNvSpPr>
            <a:spLocks noGrp="1"/>
          </p:cNvSpPr>
          <p:nvPr>
            <p:ph type="title"/>
          </p:nvPr>
        </p:nvSpPr>
        <p:spPr/>
        <p:txBody>
          <a:bodyPr/>
          <a:lstStyle/>
          <a:p>
            <a:r>
              <a:rPr lang="en-US" dirty="0">
                <a:solidFill>
                  <a:schemeClr val="bg2">
                    <a:lumMod val="20000"/>
                    <a:lumOff val="80000"/>
                  </a:schemeClr>
                </a:solidFill>
              </a:rPr>
              <a:t>6 BC</a:t>
            </a:r>
          </a:p>
        </p:txBody>
      </p:sp>
      <p:sp>
        <p:nvSpPr>
          <p:cNvPr id="3" name="Content Placeholder 2">
            <a:extLst>
              <a:ext uri="{FF2B5EF4-FFF2-40B4-BE49-F238E27FC236}">
                <a16:creationId xmlns:a16="http://schemas.microsoft.com/office/drawing/2014/main" id="{04BC630A-B624-461D-876A-C518DB3F0AA2}"/>
              </a:ext>
            </a:extLst>
          </p:cNvPr>
          <p:cNvSpPr>
            <a:spLocks noGrp="1"/>
          </p:cNvSpPr>
          <p:nvPr>
            <p:ph idx="1"/>
          </p:nvPr>
        </p:nvSpPr>
        <p:spPr>
          <a:xfrm>
            <a:off x="385787" y="1497980"/>
            <a:ext cx="9102770" cy="4332976"/>
          </a:xfrm>
        </p:spPr>
        <p:txBody>
          <a:bodyPr>
            <a:normAutofit lnSpcReduction="10000"/>
          </a:bodyPr>
          <a:lstStyle/>
          <a:p>
            <a:r>
              <a:rPr lang="en-US" sz="2400" dirty="0"/>
              <a:t>April: The Rulers of Trine I (Sun, Jupiter and Saturn) are in Aries</a:t>
            </a:r>
          </a:p>
          <a:p>
            <a:pPr lvl="1"/>
            <a:r>
              <a:rPr lang="en-US" sz="2400" dirty="0"/>
              <a:t>Indicating the birth of a king in Judea</a:t>
            </a:r>
          </a:p>
          <a:p>
            <a:r>
              <a:rPr lang="en-US" sz="2400" dirty="0"/>
              <a:t>April 17: a new moon (adds importance to astrological events)</a:t>
            </a:r>
          </a:p>
          <a:p>
            <a:r>
              <a:rPr lang="en-US" sz="2400" dirty="0"/>
              <a:t>April 17: Jupiter has a helical rising</a:t>
            </a:r>
          </a:p>
          <a:p>
            <a:r>
              <a:rPr lang="en-US" sz="2400" dirty="0"/>
              <a:t>April 17: just before sunrise, the Moon Occults Jupiter “in the east”</a:t>
            </a:r>
          </a:p>
          <a:p>
            <a:r>
              <a:rPr lang="en-US" sz="2400" dirty="0"/>
              <a:t>August of that year, Jupiter became stationary and then "went before" through Aries where it became stationary again on December 19, 6 BC.</a:t>
            </a:r>
          </a:p>
        </p:txBody>
      </p:sp>
      <p:pic>
        <p:nvPicPr>
          <p:cNvPr id="5" name="Picture 4">
            <a:extLst>
              <a:ext uri="{FF2B5EF4-FFF2-40B4-BE49-F238E27FC236}">
                <a16:creationId xmlns:a16="http://schemas.microsoft.com/office/drawing/2014/main" id="{F837F33B-A000-4358-9A5B-BDB2322CCB5D}"/>
              </a:ext>
            </a:extLst>
          </p:cNvPr>
          <p:cNvPicPr>
            <a:picLocks noChangeAspect="1"/>
          </p:cNvPicPr>
          <p:nvPr/>
        </p:nvPicPr>
        <p:blipFill>
          <a:blip r:embed="rId2"/>
          <a:stretch>
            <a:fillRect/>
          </a:stretch>
        </p:blipFill>
        <p:spPr>
          <a:xfrm>
            <a:off x="9055100" y="1"/>
            <a:ext cx="3136900" cy="1930400"/>
          </a:xfrm>
          <a:prstGeom prst="rect">
            <a:avLst/>
          </a:prstGeom>
        </p:spPr>
      </p:pic>
    </p:spTree>
    <p:extLst>
      <p:ext uri="{BB962C8B-B14F-4D97-AF65-F5344CB8AC3E}">
        <p14:creationId xmlns:p14="http://schemas.microsoft.com/office/powerpoint/2010/main" val="145442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26F84-9F71-4583-8420-AC6B6C90C867}"/>
              </a:ext>
            </a:extLst>
          </p:cNvPr>
          <p:cNvSpPr>
            <a:spLocks noGrp="1"/>
          </p:cNvSpPr>
          <p:nvPr>
            <p:ph type="title"/>
          </p:nvPr>
        </p:nvSpPr>
        <p:spPr>
          <a:xfrm>
            <a:off x="315945" y="391675"/>
            <a:ext cx="6511083" cy="1375608"/>
          </a:xfrm>
        </p:spPr>
        <p:txBody>
          <a:bodyPr anchor="ctr">
            <a:normAutofit/>
          </a:bodyPr>
          <a:lstStyle/>
          <a:p>
            <a:pPr>
              <a:lnSpc>
                <a:spcPct val="90000"/>
              </a:lnSpc>
            </a:pPr>
            <a:r>
              <a:rPr lang="en-US" sz="3100" dirty="0">
                <a:solidFill>
                  <a:schemeClr val="bg2">
                    <a:lumMod val="20000"/>
                    <a:lumOff val="80000"/>
                  </a:schemeClr>
                </a:solidFill>
              </a:rPr>
              <a:t>Recap of problems in Matthew’s gospel account:</a:t>
            </a:r>
          </a:p>
        </p:txBody>
      </p:sp>
      <p:sp>
        <p:nvSpPr>
          <p:cNvPr id="3" name="Content Placeholder 2">
            <a:extLst>
              <a:ext uri="{FF2B5EF4-FFF2-40B4-BE49-F238E27FC236}">
                <a16:creationId xmlns:a16="http://schemas.microsoft.com/office/drawing/2014/main" id="{933AD47C-6C5C-4D9F-AB12-A2D5ABF1305D}"/>
              </a:ext>
            </a:extLst>
          </p:cNvPr>
          <p:cNvSpPr>
            <a:spLocks noGrp="1"/>
          </p:cNvSpPr>
          <p:nvPr>
            <p:ph idx="1"/>
          </p:nvPr>
        </p:nvSpPr>
        <p:spPr>
          <a:xfrm>
            <a:off x="215702" y="2019074"/>
            <a:ext cx="6511083" cy="3334803"/>
          </a:xfrm>
          <a:noFill/>
        </p:spPr>
        <p:txBody>
          <a:bodyPr>
            <a:normAutofit/>
          </a:bodyPr>
          <a:lstStyle/>
          <a:p>
            <a:r>
              <a:rPr lang="en-US" sz="2400" dirty="0">
                <a:solidFill>
                  <a:schemeClr val="bg2">
                    <a:lumMod val="20000"/>
                    <a:lumOff val="80000"/>
                  </a:schemeClr>
                </a:solidFill>
              </a:rPr>
              <a:t>King Herod’s response indicates he clearly did not notice the star.</a:t>
            </a:r>
          </a:p>
          <a:p>
            <a:r>
              <a:rPr lang="en-US" sz="2400" dirty="0">
                <a:solidFill>
                  <a:schemeClr val="bg2">
                    <a:lumMod val="20000"/>
                    <a:lumOff val="80000"/>
                  </a:schemeClr>
                </a:solidFill>
              </a:rPr>
              <a:t>If the Magi are traveling west, how is a star in the east “ahead” of them?</a:t>
            </a:r>
          </a:p>
          <a:p>
            <a:r>
              <a:rPr lang="en-US" sz="2400" dirty="0">
                <a:solidFill>
                  <a:schemeClr val="bg2">
                    <a:lumMod val="20000"/>
                    <a:lumOff val="80000"/>
                  </a:schemeClr>
                </a:solidFill>
              </a:rPr>
              <a:t>How can a star “stop” or “come to rest”?</a:t>
            </a:r>
          </a:p>
          <a:p>
            <a:endParaRPr lang="en-US" sz="2400" dirty="0">
              <a:solidFill>
                <a:schemeClr val="bg2">
                  <a:lumMod val="20000"/>
                  <a:lumOff val="80000"/>
                </a:schemeClr>
              </a:solidFill>
            </a:endParaRPr>
          </a:p>
          <a:p>
            <a:endParaRPr lang="en-US" sz="2400" dirty="0">
              <a:solidFill>
                <a:schemeClr val="bg2">
                  <a:lumMod val="20000"/>
                  <a:lumOff val="80000"/>
                </a:schemeClr>
              </a:solidFill>
            </a:endParaRPr>
          </a:p>
        </p:txBody>
      </p:sp>
      <p:pic>
        <p:nvPicPr>
          <p:cNvPr id="5" name="Picture 4" descr="A drawing of a cartoon character&#10;&#10;Description automatically generated">
            <a:extLst>
              <a:ext uri="{FF2B5EF4-FFF2-40B4-BE49-F238E27FC236}">
                <a16:creationId xmlns:a16="http://schemas.microsoft.com/office/drawing/2014/main" id="{DC89EA83-29E9-4045-9F70-266E59D9C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889" y="1296804"/>
            <a:ext cx="4245972" cy="2844801"/>
          </a:xfrm>
          <a:prstGeom prst="rect">
            <a:avLst/>
          </a:prstGeom>
        </p:spPr>
      </p:pic>
    </p:spTree>
    <p:extLst>
      <p:ext uri="{BB962C8B-B14F-4D97-AF65-F5344CB8AC3E}">
        <p14:creationId xmlns:p14="http://schemas.microsoft.com/office/powerpoint/2010/main" val="235663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8CAE-F4FB-4175-BBCF-607BD375B91B}"/>
              </a:ext>
            </a:extLst>
          </p:cNvPr>
          <p:cNvSpPr>
            <a:spLocks noGrp="1"/>
          </p:cNvSpPr>
          <p:nvPr>
            <p:ph type="title"/>
          </p:nvPr>
        </p:nvSpPr>
        <p:spPr/>
        <p:txBody>
          <a:bodyPr anchor="t">
            <a:normAutofit/>
          </a:bodyPr>
          <a:lstStyle/>
          <a:p>
            <a:r>
              <a:rPr lang="en-US"/>
              <a:t>Magi were astrologers….</a:t>
            </a:r>
          </a:p>
        </p:txBody>
      </p:sp>
      <p:sp>
        <p:nvSpPr>
          <p:cNvPr id="3" name="Content Placeholder 2">
            <a:extLst>
              <a:ext uri="{FF2B5EF4-FFF2-40B4-BE49-F238E27FC236}">
                <a16:creationId xmlns:a16="http://schemas.microsoft.com/office/drawing/2014/main" id="{45F27DBC-F508-445F-9603-40EC8642F979}"/>
              </a:ext>
            </a:extLst>
          </p:cNvPr>
          <p:cNvSpPr>
            <a:spLocks noGrp="1"/>
          </p:cNvSpPr>
          <p:nvPr>
            <p:ph idx="1"/>
          </p:nvPr>
        </p:nvSpPr>
        <p:spPr>
          <a:xfrm>
            <a:off x="278646" y="1270000"/>
            <a:ext cx="6974880" cy="4437158"/>
          </a:xfrm>
        </p:spPr>
        <p:txBody>
          <a:bodyPr>
            <a:normAutofit/>
          </a:bodyPr>
          <a:lstStyle/>
          <a:p>
            <a:pPr marL="0" indent="0">
              <a:lnSpc>
                <a:spcPct val="90000"/>
              </a:lnSpc>
              <a:buNone/>
            </a:pPr>
            <a:r>
              <a:rPr lang="en-US" sz="2000" dirty="0"/>
              <a:t>Magi from the east …</a:t>
            </a:r>
          </a:p>
          <a:p>
            <a:pPr marL="0" indent="0">
              <a:lnSpc>
                <a:spcPct val="90000"/>
              </a:lnSpc>
              <a:buNone/>
            </a:pPr>
            <a:r>
              <a:rPr lang="en-US" sz="2000" dirty="0"/>
              <a:t>…”We saw his star when it </a:t>
            </a:r>
            <a:r>
              <a:rPr lang="en-US" sz="2000" b="1" dirty="0"/>
              <a:t>rose </a:t>
            </a:r>
            <a:r>
              <a:rPr lang="en-US" sz="2000" dirty="0"/>
              <a:t>and have come to worship him.” </a:t>
            </a:r>
            <a:r>
              <a:rPr lang="en-US" sz="2000" i="1" dirty="0">
                <a:solidFill>
                  <a:srgbClr val="FF0000"/>
                </a:solidFill>
              </a:rPr>
              <a:t>Jupiter rising in the east, April 17, 6BC</a:t>
            </a:r>
          </a:p>
          <a:p>
            <a:pPr marL="0" indent="0">
              <a:lnSpc>
                <a:spcPct val="90000"/>
              </a:lnSpc>
              <a:buNone/>
            </a:pPr>
            <a:r>
              <a:rPr lang="en-US" sz="2000" dirty="0"/>
              <a:t>...When King Herod heard this he was disturbed…</a:t>
            </a:r>
          </a:p>
          <a:p>
            <a:pPr marL="0" indent="0">
              <a:lnSpc>
                <a:spcPct val="90000"/>
              </a:lnSpc>
              <a:buNone/>
            </a:pPr>
            <a:r>
              <a:rPr lang="en-US" sz="2000" i="1" dirty="0">
                <a:solidFill>
                  <a:srgbClr val="FF0000"/>
                </a:solidFill>
              </a:rPr>
              <a:t>The Magi noticed something that Herod had not</a:t>
            </a:r>
          </a:p>
          <a:p>
            <a:pPr marL="0" indent="0">
              <a:lnSpc>
                <a:spcPct val="90000"/>
              </a:lnSpc>
              <a:buNone/>
            </a:pPr>
            <a:r>
              <a:rPr lang="en-US" sz="2000" dirty="0"/>
              <a:t>…the star they had seen when it rose went </a:t>
            </a:r>
            <a:r>
              <a:rPr lang="en-US" sz="2000" u="sng" dirty="0"/>
              <a:t>ahead</a:t>
            </a:r>
            <a:r>
              <a:rPr lang="en-US" sz="2000" dirty="0"/>
              <a:t> of them until it </a:t>
            </a:r>
            <a:r>
              <a:rPr lang="en-US" sz="2000" u="sng" dirty="0"/>
              <a:t>stopped</a:t>
            </a:r>
            <a:r>
              <a:rPr lang="en-US" sz="2000" dirty="0"/>
              <a:t> over the place where the child was. </a:t>
            </a:r>
          </a:p>
          <a:p>
            <a:pPr marL="0" indent="0">
              <a:lnSpc>
                <a:spcPct val="90000"/>
              </a:lnSpc>
              <a:buNone/>
            </a:pPr>
            <a:r>
              <a:rPr lang="en-US" sz="2000" i="1" dirty="0">
                <a:solidFill>
                  <a:srgbClr val="FF0000"/>
                </a:solidFill>
              </a:rPr>
              <a:t>The Magi would have been traveling by daylight, and would not be able to see star while they traveled. “Ahead” or “follow” implies being directed by something, not literally in front of. </a:t>
            </a:r>
          </a:p>
          <a:p>
            <a:pPr marL="0" indent="0">
              <a:lnSpc>
                <a:spcPct val="90000"/>
              </a:lnSpc>
              <a:buNone/>
            </a:pPr>
            <a:r>
              <a:rPr lang="en-US" sz="2000" i="1" dirty="0">
                <a:solidFill>
                  <a:srgbClr val="FF0000"/>
                </a:solidFill>
              </a:rPr>
              <a:t> “Stopped” or “stood still” refers to retrograde motion (planet stops to change direction)</a:t>
            </a:r>
          </a:p>
          <a:p>
            <a:pPr marL="0" indent="0">
              <a:lnSpc>
                <a:spcPct val="90000"/>
              </a:lnSpc>
              <a:buNone/>
            </a:pPr>
            <a:endParaRPr lang="en-US" sz="2000" dirty="0"/>
          </a:p>
        </p:txBody>
      </p:sp>
      <p:pic>
        <p:nvPicPr>
          <p:cNvPr id="19" name="Picture 18" descr="https://static.wixstatic.com/media/03f4fb_0a18a25fb19e418492a0b3d6c17574ac~mv2.gif">
            <a:extLst>
              <a:ext uri="{FF2B5EF4-FFF2-40B4-BE49-F238E27FC236}">
                <a16:creationId xmlns:a16="http://schemas.microsoft.com/office/drawing/2014/main" id="{E604EDC6-F0F7-4FE6-8206-6E5FAC10AC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66" b="9057"/>
          <a:stretch/>
        </p:blipFill>
        <p:spPr bwMode="auto">
          <a:xfrm>
            <a:off x="7253526" y="1930400"/>
            <a:ext cx="4966525" cy="362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75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3665-F120-4B83-A9CB-9BE192EDD56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C7F46A7-954E-4B28-AB54-2260DE1FD0F9}"/>
              </a:ext>
            </a:extLst>
          </p:cNvPr>
          <p:cNvSpPr>
            <a:spLocks noGrp="1"/>
          </p:cNvSpPr>
          <p:nvPr>
            <p:ph idx="1"/>
          </p:nvPr>
        </p:nvSpPr>
        <p:spPr>
          <a:xfrm>
            <a:off x="224240" y="1930400"/>
            <a:ext cx="9049762" cy="4266715"/>
          </a:xfrm>
        </p:spPr>
        <p:txBody>
          <a:bodyPr>
            <a:noAutofit/>
          </a:bodyPr>
          <a:lstStyle/>
          <a:p>
            <a:pPr marL="0" indent="0">
              <a:buNone/>
            </a:pPr>
            <a:r>
              <a:rPr lang="en-US" sz="2000" dirty="0"/>
              <a:t>Michael Molnar offers interesting insight to first century Greek astrology.  </a:t>
            </a:r>
            <a:br>
              <a:rPr lang="en-US" sz="2000" dirty="0"/>
            </a:br>
            <a:r>
              <a:rPr lang="en-US" sz="2000" dirty="0"/>
              <a:t>His theory suggests:</a:t>
            </a:r>
          </a:p>
          <a:p>
            <a:pPr lvl="1"/>
            <a:r>
              <a:rPr lang="en-US" sz="2000" dirty="0"/>
              <a:t>The Star of Bethlehem was a real event – not a single “star”, not a myth, not a “supernatural star”</a:t>
            </a:r>
          </a:p>
          <a:p>
            <a:pPr lvl="1"/>
            <a:r>
              <a:rPr lang="en-US" sz="2000" dirty="0"/>
              <a:t>The Star of Bethlehem that the Magi followed was an “event”:</a:t>
            </a:r>
          </a:p>
          <a:p>
            <a:pPr lvl="2"/>
            <a:r>
              <a:rPr lang="en-US" sz="2000" dirty="0"/>
              <a:t>The Three Rulers of Trine I were in Aries (the sign of Judea)</a:t>
            </a:r>
          </a:p>
          <a:p>
            <a:pPr lvl="2"/>
            <a:r>
              <a:rPr lang="en-US" sz="2000" dirty="0"/>
              <a:t>Jupiter’ helical rising was occulted by the Moon at Sunrise on April 17, 6 BC – indicating the birth of a king in Judea (frightening King Herod)</a:t>
            </a:r>
          </a:p>
          <a:p>
            <a:pPr lvl="2"/>
            <a:r>
              <a:rPr lang="en-US" sz="2000" dirty="0"/>
              <a:t>Jupiter “came to rest” (retrograde motion) in August, 6 BC – signifying to the Magi they had arrived at the birth site of the King.</a:t>
            </a:r>
          </a:p>
        </p:txBody>
      </p:sp>
      <p:pic>
        <p:nvPicPr>
          <p:cNvPr id="1026" name="Picture 2" descr="Image result for 3 kings">
            <a:extLst>
              <a:ext uri="{FF2B5EF4-FFF2-40B4-BE49-F238E27FC236}">
                <a16:creationId xmlns:a16="http://schemas.microsoft.com/office/drawing/2014/main" id="{5E8A2F05-4F43-4CF0-B24B-0C19894C4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241" y="0"/>
            <a:ext cx="3340072"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65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73EF6-9C14-4A9B-9D50-407F3C28EA58}"/>
              </a:ext>
            </a:extLst>
          </p:cNvPr>
          <p:cNvSpPr>
            <a:spLocks noGrp="1"/>
          </p:cNvSpPr>
          <p:nvPr>
            <p:ph type="title"/>
          </p:nvPr>
        </p:nvSpPr>
        <p:spPr>
          <a:xfrm>
            <a:off x="655320" y="365125"/>
            <a:ext cx="5120114" cy="1692794"/>
          </a:xfrm>
        </p:spPr>
        <p:txBody>
          <a:bodyPr>
            <a:normAutofit/>
          </a:bodyPr>
          <a:lstStyle/>
          <a:p>
            <a:r>
              <a:rPr lang="en-US"/>
              <a:t>What is The Star of Bethlehem?</a:t>
            </a:r>
            <a:endParaRPr lang="en-US" dirty="0"/>
          </a:p>
        </p:txBody>
      </p:sp>
      <p:sp>
        <p:nvSpPr>
          <p:cNvPr id="3" name="Content Placeholder 2">
            <a:extLst>
              <a:ext uri="{FF2B5EF4-FFF2-40B4-BE49-F238E27FC236}">
                <a16:creationId xmlns:a16="http://schemas.microsoft.com/office/drawing/2014/main" id="{6E8ABCCA-D0FE-4599-9AF6-05D9DA616815}"/>
              </a:ext>
            </a:extLst>
          </p:cNvPr>
          <p:cNvSpPr>
            <a:spLocks noGrp="1"/>
          </p:cNvSpPr>
          <p:nvPr>
            <p:ph idx="1"/>
          </p:nvPr>
        </p:nvSpPr>
        <p:spPr>
          <a:xfrm>
            <a:off x="0" y="2057919"/>
            <a:ext cx="5970494" cy="4434956"/>
          </a:xfrm>
          <a:noFill/>
        </p:spPr>
        <p:txBody>
          <a:bodyPr>
            <a:normAutofit/>
          </a:bodyPr>
          <a:lstStyle/>
          <a:p>
            <a:r>
              <a:rPr lang="en-US" sz="2000" dirty="0"/>
              <a:t>St. Matthew’s Gospel account regarding birth of Jesus discusses a star indicating Jesus’ birth</a:t>
            </a:r>
          </a:p>
          <a:p>
            <a:r>
              <a:rPr lang="en-US" sz="2000" dirty="0"/>
              <a:t>Involves the Three Wise Men/Kings/Magi</a:t>
            </a:r>
          </a:p>
          <a:p>
            <a:r>
              <a:rPr lang="en-US" sz="2000" dirty="0"/>
              <a:t>Astrology was forbidden to the Jews and Christians – yet, the Magi’s story is recorded in the gospel</a:t>
            </a:r>
          </a:p>
          <a:p>
            <a:r>
              <a:rPr lang="en-US" sz="2000" dirty="0"/>
              <a:t>Has intrigued people for centuries as to what it was</a:t>
            </a:r>
          </a:p>
          <a:p>
            <a:endParaRPr lang="en-US" sz="2000" dirty="0"/>
          </a:p>
        </p:txBody>
      </p:sp>
      <p:pic>
        <p:nvPicPr>
          <p:cNvPr id="6" name="Picture 5">
            <a:extLst>
              <a:ext uri="{FF2B5EF4-FFF2-40B4-BE49-F238E27FC236}">
                <a16:creationId xmlns:a16="http://schemas.microsoft.com/office/drawing/2014/main" id="{9C8BEA31-D2E5-42B9-BFA3-829D3E0A66F0}"/>
              </a:ext>
            </a:extLst>
          </p:cNvPr>
          <p:cNvPicPr>
            <a:picLocks noChangeAspect="1"/>
          </p:cNvPicPr>
          <p:nvPr/>
        </p:nvPicPr>
        <p:blipFill rotWithShape="1">
          <a:blip r:embed="rId2">
            <a:extLst/>
          </a:blip>
          <a:srcRect l="17610" r="23014"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Rectangle 4">
            <a:extLst>
              <a:ext uri="{FF2B5EF4-FFF2-40B4-BE49-F238E27FC236}">
                <a16:creationId xmlns:a16="http://schemas.microsoft.com/office/drawing/2014/main" id="{913F9991-9894-4093-B035-AD92E9674222}"/>
              </a:ext>
            </a:extLst>
          </p:cNvPr>
          <p:cNvSpPr/>
          <p:nvPr/>
        </p:nvSpPr>
        <p:spPr>
          <a:xfrm>
            <a:off x="1473928" y="5252368"/>
            <a:ext cx="6096000" cy="1015663"/>
          </a:xfrm>
          <a:prstGeom prst="rect">
            <a:avLst/>
          </a:prstGeom>
        </p:spPr>
        <p:txBody>
          <a:bodyPr>
            <a:spAutoFit/>
          </a:bodyPr>
          <a:lstStyle/>
          <a:p>
            <a:r>
              <a:rPr lang="en-US" sz="2000" dirty="0"/>
              <a:t>Two major “problems”:</a:t>
            </a:r>
          </a:p>
          <a:p>
            <a:pPr lvl="1"/>
            <a:r>
              <a:rPr lang="en-US" sz="2000" dirty="0"/>
              <a:t>Only the Magi appear to notice it</a:t>
            </a:r>
          </a:p>
          <a:p>
            <a:pPr lvl="1"/>
            <a:r>
              <a:rPr lang="en-US" sz="2000" dirty="0"/>
              <a:t>Matthew’s account has confusing descriptions</a:t>
            </a:r>
          </a:p>
        </p:txBody>
      </p:sp>
    </p:spTree>
    <p:extLst>
      <p:ext uri="{BB962C8B-B14F-4D97-AF65-F5344CB8AC3E}">
        <p14:creationId xmlns:p14="http://schemas.microsoft.com/office/powerpoint/2010/main" val="178848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185C-FC9C-48B2-9646-7CE1EC40125B}"/>
              </a:ext>
            </a:extLst>
          </p:cNvPr>
          <p:cNvSpPr>
            <a:spLocks noGrp="1"/>
          </p:cNvSpPr>
          <p:nvPr>
            <p:ph type="title"/>
          </p:nvPr>
        </p:nvSpPr>
        <p:spPr/>
        <p:txBody>
          <a:bodyPr/>
          <a:lstStyle/>
          <a:p>
            <a:r>
              <a:rPr lang="en-US" dirty="0"/>
              <a:t>Overview	</a:t>
            </a:r>
          </a:p>
        </p:txBody>
      </p:sp>
      <p:sp>
        <p:nvSpPr>
          <p:cNvPr id="3" name="Content Placeholder 2">
            <a:extLst>
              <a:ext uri="{FF2B5EF4-FFF2-40B4-BE49-F238E27FC236}">
                <a16:creationId xmlns:a16="http://schemas.microsoft.com/office/drawing/2014/main" id="{813D3AF0-C410-4FD2-AC3E-135A31029D95}"/>
              </a:ext>
            </a:extLst>
          </p:cNvPr>
          <p:cNvSpPr>
            <a:spLocks noGrp="1"/>
          </p:cNvSpPr>
          <p:nvPr>
            <p:ph idx="1"/>
          </p:nvPr>
        </p:nvSpPr>
        <p:spPr>
          <a:xfrm>
            <a:off x="677334" y="2160589"/>
            <a:ext cx="9113780" cy="4240211"/>
          </a:xfrm>
        </p:spPr>
        <p:txBody>
          <a:bodyPr>
            <a:normAutofit/>
          </a:bodyPr>
          <a:lstStyle/>
          <a:p>
            <a:r>
              <a:rPr lang="en-US" sz="2400" dirty="0"/>
              <a:t>Discuss the “problems” with the descriptions in Matthew’s gospel</a:t>
            </a:r>
          </a:p>
          <a:p>
            <a:r>
              <a:rPr lang="en-US" sz="2400" dirty="0"/>
              <a:t>Look at some proposed ideas as to what the star was</a:t>
            </a:r>
          </a:p>
          <a:p>
            <a:r>
              <a:rPr lang="en-US" sz="2400" dirty="0"/>
              <a:t>Who were the Magi?</a:t>
            </a:r>
          </a:p>
          <a:p>
            <a:r>
              <a:rPr lang="en-US" sz="2400" dirty="0"/>
              <a:t>What is astrology – what is important for astrology</a:t>
            </a:r>
          </a:p>
          <a:p>
            <a:r>
              <a:rPr lang="en-US" sz="2400" dirty="0"/>
              <a:t>Michael Molnar’s conclusion</a:t>
            </a:r>
          </a:p>
          <a:p>
            <a:pPr lvl="1"/>
            <a:r>
              <a:rPr lang="en-US" sz="2400" dirty="0"/>
              <a:t>Explains what the Magi saw</a:t>
            </a:r>
          </a:p>
          <a:p>
            <a:pPr lvl="1"/>
            <a:r>
              <a:rPr lang="en-US" sz="2400" dirty="0"/>
              <a:t>Addresses the “problems” with Matthew’s gospel account</a:t>
            </a:r>
          </a:p>
          <a:p>
            <a:pPr lvl="1"/>
            <a:endParaRPr lang="en-US" sz="2400" dirty="0"/>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23180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DABE-0668-4AF2-9D61-61553EBB5CDF}"/>
              </a:ext>
            </a:extLst>
          </p:cNvPr>
          <p:cNvSpPr>
            <a:spLocks noGrp="1"/>
          </p:cNvSpPr>
          <p:nvPr>
            <p:ph type="title"/>
          </p:nvPr>
        </p:nvSpPr>
        <p:spPr/>
        <p:txBody>
          <a:bodyPr/>
          <a:lstStyle/>
          <a:p>
            <a:r>
              <a:rPr lang="en-US" dirty="0"/>
              <a:t>Matthew, 2:1-16</a:t>
            </a:r>
          </a:p>
        </p:txBody>
      </p:sp>
      <p:sp>
        <p:nvSpPr>
          <p:cNvPr id="3" name="Content Placeholder 2">
            <a:extLst>
              <a:ext uri="{FF2B5EF4-FFF2-40B4-BE49-F238E27FC236}">
                <a16:creationId xmlns:a16="http://schemas.microsoft.com/office/drawing/2014/main" id="{45B18047-6A37-4044-AC11-BC020FF257F8}"/>
              </a:ext>
            </a:extLst>
          </p:cNvPr>
          <p:cNvSpPr>
            <a:spLocks noGrp="1"/>
          </p:cNvSpPr>
          <p:nvPr>
            <p:ph idx="1"/>
          </p:nvPr>
        </p:nvSpPr>
        <p:spPr/>
        <p:txBody>
          <a:bodyPr>
            <a:normAutofit fontScale="77500" lnSpcReduction="20000"/>
          </a:bodyPr>
          <a:lstStyle/>
          <a:p>
            <a:r>
              <a:rPr lang="en-US" baseline="30000" dirty="0"/>
              <a:t>1</a:t>
            </a:r>
            <a:r>
              <a:rPr lang="en-US" dirty="0"/>
              <a:t>After Jesus was born in Bethlehem in Judea, during the time of King Herod, </a:t>
            </a:r>
            <a:r>
              <a:rPr lang="en-US" b="1" dirty="0"/>
              <a:t>Magi</a:t>
            </a:r>
            <a:r>
              <a:rPr lang="en-US" b="1" baseline="30000" dirty="0"/>
              <a:t>[</a:t>
            </a:r>
            <a:r>
              <a:rPr lang="en-US" b="1" baseline="30000" dirty="0">
                <a:hlinkClick r:id="rId2" tooltip="See footnote a"/>
              </a:rPr>
              <a:t>a</a:t>
            </a:r>
            <a:r>
              <a:rPr lang="en-US" b="1" baseline="30000" dirty="0"/>
              <a:t>]</a:t>
            </a:r>
            <a:r>
              <a:rPr lang="en-US" b="1" dirty="0"/>
              <a:t> from the east came </a:t>
            </a:r>
            <a:r>
              <a:rPr lang="en-US" dirty="0"/>
              <a:t>to Jerusalem </a:t>
            </a:r>
            <a:r>
              <a:rPr lang="en-US" baseline="30000" dirty="0"/>
              <a:t>2 </a:t>
            </a:r>
            <a:r>
              <a:rPr lang="en-US" dirty="0"/>
              <a:t>and asked, “Where is the one who has been born king of the Jews? </a:t>
            </a:r>
            <a:r>
              <a:rPr lang="en-US" b="1" dirty="0"/>
              <a:t>We saw his star when it rose and have come to worship him.”</a:t>
            </a:r>
          </a:p>
          <a:p>
            <a:r>
              <a:rPr lang="en-US" baseline="30000" dirty="0"/>
              <a:t>3 </a:t>
            </a:r>
            <a:r>
              <a:rPr lang="en-US" b="1" dirty="0"/>
              <a:t>When King Herod heard this he was disturbed</a:t>
            </a:r>
            <a:r>
              <a:rPr lang="en-US" dirty="0"/>
              <a:t>, and all Jerusalem with him. </a:t>
            </a:r>
            <a:r>
              <a:rPr lang="en-US" baseline="30000" dirty="0"/>
              <a:t>4 </a:t>
            </a:r>
            <a:r>
              <a:rPr lang="en-US" dirty="0"/>
              <a:t>When he had called together all the people’s chief priests and teachers of the law, he asked them where the Messiah was to be born. </a:t>
            </a:r>
            <a:r>
              <a:rPr lang="en-US" baseline="30000" dirty="0"/>
              <a:t>5 </a:t>
            </a:r>
            <a:r>
              <a:rPr lang="en-US" dirty="0"/>
              <a:t>“In Bethlehem in Judea,” they replied, “for this is what the prophet has written:</a:t>
            </a:r>
          </a:p>
          <a:p>
            <a:r>
              <a:rPr lang="en-US" baseline="30000" dirty="0"/>
              <a:t>6 </a:t>
            </a:r>
            <a:r>
              <a:rPr lang="en-US" dirty="0"/>
              <a:t>“‘But you, Bethlehem, in the land of Judah,</a:t>
            </a:r>
            <a:br>
              <a:rPr lang="en-US" dirty="0"/>
            </a:br>
            <a:r>
              <a:rPr lang="en-US" dirty="0"/>
              <a:t>    are by no means least among the rulers of Judah;</a:t>
            </a:r>
            <a:br>
              <a:rPr lang="en-US" dirty="0"/>
            </a:br>
            <a:r>
              <a:rPr lang="en-US" dirty="0"/>
              <a:t>for out of you will come a ruler</a:t>
            </a:r>
            <a:br>
              <a:rPr lang="en-US" dirty="0"/>
            </a:br>
            <a:r>
              <a:rPr lang="en-US" dirty="0"/>
              <a:t>    who will shepherd my people Israel.’</a:t>
            </a:r>
            <a:r>
              <a:rPr lang="en-US" baseline="30000" dirty="0"/>
              <a:t>[</a:t>
            </a:r>
            <a:r>
              <a:rPr lang="en-US" baseline="30000" dirty="0">
                <a:hlinkClick r:id="rId3" tooltip="See footnote b"/>
              </a:rPr>
              <a:t>b</a:t>
            </a:r>
            <a:r>
              <a:rPr lang="en-US" baseline="30000" dirty="0"/>
              <a:t>]</a:t>
            </a:r>
            <a:r>
              <a:rPr lang="en-US" dirty="0"/>
              <a:t>”</a:t>
            </a:r>
          </a:p>
          <a:p>
            <a:r>
              <a:rPr lang="en-US" baseline="30000" dirty="0"/>
              <a:t>7 </a:t>
            </a:r>
            <a:r>
              <a:rPr lang="en-US" dirty="0"/>
              <a:t>Then Herod called the Magi secretly and found out from them the exact time the star had appeared. </a:t>
            </a:r>
            <a:r>
              <a:rPr lang="en-US" baseline="30000" dirty="0"/>
              <a:t>8 </a:t>
            </a:r>
            <a:r>
              <a:rPr lang="en-US" dirty="0"/>
              <a:t>He sent them to Bethlehem and said, “Go and search carefully for the child. As soon as you find him, report to me, so that I too may go and worship him.”</a:t>
            </a:r>
          </a:p>
          <a:p>
            <a:r>
              <a:rPr lang="en-US" baseline="30000" dirty="0"/>
              <a:t>9 </a:t>
            </a:r>
            <a:r>
              <a:rPr lang="en-US" dirty="0"/>
              <a:t>After they had heard the king, they went on their way, and </a:t>
            </a:r>
            <a:r>
              <a:rPr lang="en-US" b="1" dirty="0"/>
              <a:t>the star they had seen when it rose went ahead of them until it </a:t>
            </a:r>
            <a:r>
              <a:rPr lang="en-US" b="1" u="sng" dirty="0"/>
              <a:t>stopped</a:t>
            </a:r>
            <a:r>
              <a:rPr lang="en-US" b="1" dirty="0"/>
              <a:t> over the place where the child was</a:t>
            </a:r>
            <a:r>
              <a:rPr lang="en-US" dirty="0"/>
              <a:t>. </a:t>
            </a:r>
            <a:r>
              <a:rPr lang="en-US" baseline="30000" dirty="0"/>
              <a:t>10 </a:t>
            </a:r>
            <a:r>
              <a:rPr lang="en-US" dirty="0"/>
              <a:t>When they saw the star, they were overjoyed. </a:t>
            </a:r>
            <a:r>
              <a:rPr lang="en-US" baseline="30000" dirty="0"/>
              <a:t>11 </a:t>
            </a:r>
            <a:r>
              <a:rPr lang="en-US" dirty="0"/>
              <a:t>On coming to the house, they saw the child with his mother Mary, and they bowed down and worshiped him. Then they opened their treasures and presented him with gifts of gold, frankincense and myrrh.</a:t>
            </a:r>
          </a:p>
          <a:p>
            <a:endParaRPr lang="en-US" dirty="0"/>
          </a:p>
        </p:txBody>
      </p:sp>
    </p:spTree>
    <p:extLst>
      <p:ext uri="{BB962C8B-B14F-4D97-AF65-F5344CB8AC3E}">
        <p14:creationId xmlns:p14="http://schemas.microsoft.com/office/powerpoint/2010/main" val="359178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8CAE-F4FB-4175-BBCF-607BD375B91B}"/>
              </a:ext>
            </a:extLst>
          </p:cNvPr>
          <p:cNvSpPr>
            <a:spLocks noGrp="1"/>
          </p:cNvSpPr>
          <p:nvPr>
            <p:ph type="title"/>
          </p:nvPr>
        </p:nvSpPr>
        <p:spPr>
          <a:xfrm>
            <a:off x="7558026" y="694935"/>
            <a:ext cx="3775971" cy="4930246"/>
          </a:xfrm>
        </p:spPr>
        <p:txBody>
          <a:bodyPr>
            <a:normAutofit/>
          </a:bodyPr>
          <a:lstStyle/>
          <a:p>
            <a:r>
              <a:rPr lang="en-US" dirty="0">
                <a:solidFill>
                  <a:schemeClr val="tx1"/>
                </a:solidFill>
              </a:rPr>
              <a:t>Troubling highlights of Matthew, 2:1-16</a:t>
            </a:r>
          </a:p>
        </p:txBody>
      </p:sp>
      <p:sp>
        <p:nvSpPr>
          <p:cNvPr id="3" name="Content Placeholder 2">
            <a:extLst>
              <a:ext uri="{FF2B5EF4-FFF2-40B4-BE49-F238E27FC236}">
                <a16:creationId xmlns:a16="http://schemas.microsoft.com/office/drawing/2014/main" id="{45F27DBC-F508-445F-9603-40EC8642F979}"/>
              </a:ext>
            </a:extLst>
          </p:cNvPr>
          <p:cNvSpPr>
            <a:spLocks noGrp="1"/>
          </p:cNvSpPr>
          <p:nvPr>
            <p:ph idx="1"/>
          </p:nvPr>
        </p:nvSpPr>
        <p:spPr>
          <a:xfrm>
            <a:off x="673133" y="596324"/>
            <a:ext cx="6377769" cy="4930246"/>
          </a:xfrm>
        </p:spPr>
        <p:txBody>
          <a:bodyPr anchor="ctr">
            <a:normAutofit lnSpcReduction="10000"/>
          </a:bodyPr>
          <a:lstStyle/>
          <a:p>
            <a:pPr marL="0" indent="0">
              <a:buNone/>
            </a:pPr>
            <a:r>
              <a:rPr lang="en-US" sz="2200" dirty="0">
                <a:solidFill>
                  <a:schemeClr val="bg2">
                    <a:lumMod val="20000"/>
                    <a:lumOff val="80000"/>
                  </a:schemeClr>
                </a:solidFill>
              </a:rPr>
              <a:t>Magi from the east …</a:t>
            </a:r>
          </a:p>
          <a:p>
            <a:pPr marL="0" indent="0">
              <a:buNone/>
            </a:pPr>
            <a:r>
              <a:rPr lang="en-US" sz="2200" dirty="0">
                <a:solidFill>
                  <a:schemeClr val="bg2">
                    <a:lumMod val="20000"/>
                    <a:lumOff val="80000"/>
                  </a:schemeClr>
                </a:solidFill>
              </a:rPr>
              <a:t>…”We saw his star when it rose and have come to worship him.”</a:t>
            </a:r>
          </a:p>
          <a:p>
            <a:pPr marL="0" indent="0">
              <a:buNone/>
            </a:pPr>
            <a:r>
              <a:rPr lang="en-US" sz="2200" dirty="0">
                <a:solidFill>
                  <a:schemeClr val="bg2">
                    <a:lumMod val="20000"/>
                    <a:lumOff val="80000"/>
                  </a:schemeClr>
                </a:solidFill>
              </a:rPr>
              <a:t>...When King Herod heard this he was disturbed…</a:t>
            </a:r>
          </a:p>
          <a:p>
            <a:pPr marL="0" indent="0">
              <a:buNone/>
            </a:pPr>
            <a:r>
              <a:rPr lang="en-US" sz="2200" dirty="0">
                <a:solidFill>
                  <a:schemeClr val="bg2">
                    <a:lumMod val="20000"/>
                    <a:lumOff val="80000"/>
                  </a:schemeClr>
                </a:solidFill>
              </a:rPr>
              <a:t>…the star they had seen when it rose went </a:t>
            </a:r>
            <a:r>
              <a:rPr lang="en-US" sz="2200" u="sng" dirty="0">
                <a:solidFill>
                  <a:schemeClr val="bg2">
                    <a:lumMod val="20000"/>
                    <a:lumOff val="80000"/>
                  </a:schemeClr>
                </a:solidFill>
              </a:rPr>
              <a:t>ahead</a:t>
            </a:r>
            <a:r>
              <a:rPr lang="en-US" sz="2200" dirty="0">
                <a:solidFill>
                  <a:schemeClr val="bg2">
                    <a:lumMod val="20000"/>
                    <a:lumOff val="80000"/>
                  </a:schemeClr>
                </a:solidFill>
              </a:rPr>
              <a:t> of them until it </a:t>
            </a:r>
            <a:r>
              <a:rPr lang="en-US" sz="2200" u="sng" dirty="0">
                <a:solidFill>
                  <a:schemeClr val="bg2">
                    <a:lumMod val="20000"/>
                    <a:lumOff val="80000"/>
                  </a:schemeClr>
                </a:solidFill>
              </a:rPr>
              <a:t>stopped</a:t>
            </a:r>
            <a:r>
              <a:rPr lang="en-US" sz="2200" dirty="0">
                <a:solidFill>
                  <a:schemeClr val="bg2">
                    <a:lumMod val="20000"/>
                    <a:lumOff val="80000"/>
                  </a:schemeClr>
                </a:solidFill>
              </a:rPr>
              <a:t> over the place where the child was.</a:t>
            </a:r>
          </a:p>
          <a:p>
            <a:pPr marL="0" indent="0">
              <a:buNone/>
            </a:pPr>
            <a:endParaRPr lang="en-US" sz="2200" dirty="0">
              <a:solidFill>
                <a:schemeClr val="bg2">
                  <a:lumMod val="20000"/>
                  <a:lumOff val="80000"/>
                </a:schemeClr>
              </a:solidFill>
            </a:endParaRPr>
          </a:p>
          <a:p>
            <a:r>
              <a:rPr lang="en-US" sz="2200" dirty="0">
                <a:solidFill>
                  <a:schemeClr val="bg2">
                    <a:lumMod val="20000"/>
                    <a:lumOff val="80000"/>
                  </a:schemeClr>
                </a:solidFill>
              </a:rPr>
              <a:t>King Herod’s response indicates he clearly did not notice the star.</a:t>
            </a:r>
          </a:p>
          <a:p>
            <a:r>
              <a:rPr lang="en-US" sz="2200" dirty="0">
                <a:solidFill>
                  <a:schemeClr val="bg2">
                    <a:lumMod val="20000"/>
                    <a:lumOff val="80000"/>
                  </a:schemeClr>
                </a:solidFill>
              </a:rPr>
              <a:t>If the Magi are traveling west, how is a star in the east “ahead” of them?</a:t>
            </a:r>
          </a:p>
          <a:p>
            <a:r>
              <a:rPr lang="en-US" sz="2200" dirty="0">
                <a:solidFill>
                  <a:schemeClr val="bg2">
                    <a:lumMod val="20000"/>
                    <a:lumOff val="80000"/>
                  </a:schemeClr>
                </a:solidFill>
              </a:rPr>
              <a:t>How can a star “stop” or “come to rest”?</a:t>
            </a:r>
          </a:p>
        </p:txBody>
      </p:sp>
    </p:spTree>
    <p:extLst>
      <p:ext uri="{BB962C8B-B14F-4D97-AF65-F5344CB8AC3E}">
        <p14:creationId xmlns:p14="http://schemas.microsoft.com/office/powerpoint/2010/main" val="88858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13AA-5E65-487E-BCBA-CC4A0B3B6CF0}"/>
              </a:ext>
            </a:extLst>
          </p:cNvPr>
          <p:cNvSpPr>
            <a:spLocks noGrp="1"/>
          </p:cNvSpPr>
          <p:nvPr>
            <p:ph type="title"/>
          </p:nvPr>
        </p:nvSpPr>
        <p:spPr>
          <a:xfrm>
            <a:off x="693087" y="529641"/>
            <a:ext cx="3669161" cy="2760098"/>
          </a:xfrm>
        </p:spPr>
        <p:txBody>
          <a:bodyPr>
            <a:normAutofit/>
          </a:bodyPr>
          <a:lstStyle/>
          <a:p>
            <a:r>
              <a:rPr lang="en-US" dirty="0">
                <a:solidFill>
                  <a:srgbClr val="FF0000"/>
                </a:solidFill>
              </a:rPr>
              <a:t>When was Jesus born?</a:t>
            </a:r>
          </a:p>
        </p:txBody>
      </p:sp>
      <p:sp>
        <p:nvSpPr>
          <p:cNvPr id="3" name="Content Placeholder 2">
            <a:extLst>
              <a:ext uri="{FF2B5EF4-FFF2-40B4-BE49-F238E27FC236}">
                <a16:creationId xmlns:a16="http://schemas.microsoft.com/office/drawing/2014/main" id="{8AD6DEE2-E7D8-4D99-AD88-95E589FE2094}"/>
              </a:ext>
            </a:extLst>
          </p:cNvPr>
          <p:cNvSpPr>
            <a:spLocks noGrp="1"/>
          </p:cNvSpPr>
          <p:nvPr>
            <p:ph idx="1"/>
          </p:nvPr>
        </p:nvSpPr>
        <p:spPr>
          <a:xfrm>
            <a:off x="1113183" y="1066909"/>
            <a:ext cx="9660623" cy="5400151"/>
          </a:xfrm>
        </p:spPr>
        <p:txBody>
          <a:bodyPr anchor="ctr">
            <a:normAutofit/>
          </a:bodyPr>
          <a:lstStyle/>
          <a:p>
            <a:r>
              <a:rPr lang="en-US" sz="2400" dirty="0">
                <a:solidFill>
                  <a:schemeClr val="bg2">
                    <a:lumMod val="20000"/>
                    <a:lumOff val="80000"/>
                  </a:schemeClr>
                </a:solidFill>
              </a:rPr>
              <a:t>The Gregorian calendar date is based on the birth of Jesus</a:t>
            </a:r>
          </a:p>
          <a:p>
            <a:r>
              <a:rPr lang="en-US" sz="2400" dirty="0">
                <a:solidFill>
                  <a:schemeClr val="bg2">
                    <a:lumMod val="20000"/>
                    <a:lumOff val="80000"/>
                  </a:schemeClr>
                </a:solidFill>
              </a:rPr>
              <a:t>BC = Before Christ</a:t>
            </a:r>
          </a:p>
          <a:p>
            <a:r>
              <a:rPr lang="en-US" sz="2400" dirty="0">
                <a:solidFill>
                  <a:schemeClr val="bg2">
                    <a:lumMod val="20000"/>
                    <a:lumOff val="80000"/>
                  </a:schemeClr>
                </a:solidFill>
              </a:rPr>
              <a:t>AD = </a:t>
            </a:r>
            <a:r>
              <a:rPr lang="en-US" sz="2400" i="1" dirty="0">
                <a:solidFill>
                  <a:schemeClr val="bg2">
                    <a:lumMod val="20000"/>
                    <a:lumOff val="80000"/>
                  </a:schemeClr>
                </a:solidFill>
              </a:rPr>
              <a:t>anno domini</a:t>
            </a:r>
            <a:r>
              <a:rPr lang="en-US" sz="2400" dirty="0">
                <a:solidFill>
                  <a:schemeClr val="bg2">
                    <a:lumMod val="20000"/>
                    <a:lumOff val="80000"/>
                  </a:schemeClr>
                </a:solidFill>
              </a:rPr>
              <a:t>, Latin for “in the year of the Lord,” </a:t>
            </a:r>
          </a:p>
          <a:p>
            <a:r>
              <a:rPr lang="en-US" sz="2400" dirty="0">
                <a:solidFill>
                  <a:schemeClr val="bg2">
                    <a:lumMod val="20000"/>
                    <a:lumOff val="80000"/>
                  </a:schemeClr>
                </a:solidFill>
              </a:rPr>
              <a:t>525 AD was when BC/AD was established – based on an estimate as to when Christ was born.  1BC should be the year before Jesus was born</a:t>
            </a:r>
          </a:p>
          <a:p>
            <a:r>
              <a:rPr lang="en-US" sz="2400" dirty="0">
                <a:solidFill>
                  <a:schemeClr val="bg2">
                    <a:lumMod val="20000"/>
                    <a:lumOff val="80000"/>
                  </a:schemeClr>
                </a:solidFill>
              </a:rPr>
              <a:t>Based on biblical details (such as the rule of King Herod), historians now believe Jesus was born sometime 6 BC to 4 BC (or a few years either side)</a:t>
            </a:r>
          </a:p>
        </p:txBody>
      </p:sp>
    </p:spTree>
    <p:extLst>
      <p:ext uri="{BB962C8B-B14F-4D97-AF65-F5344CB8AC3E}">
        <p14:creationId xmlns:p14="http://schemas.microsoft.com/office/powerpoint/2010/main" val="143822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FFBE-11D8-488A-94B0-DE797682548D}"/>
              </a:ext>
            </a:extLst>
          </p:cNvPr>
          <p:cNvSpPr>
            <a:spLocks noGrp="1"/>
          </p:cNvSpPr>
          <p:nvPr>
            <p:ph type="title"/>
          </p:nvPr>
        </p:nvSpPr>
        <p:spPr>
          <a:xfrm>
            <a:off x="-195271" y="963877"/>
            <a:ext cx="3494362" cy="4930246"/>
          </a:xfrm>
        </p:spPr>
        <p:txBody>
          <a:bodyPr>
            <a:normAutofit/>
          </a:bodyPr>
          <a:lstStyle/>
          <a:p>
            <a:pPr algn="r"/>
            <a:r>
              <a:rPr lang="en-US" dirty="0">
                <a:solidFill>
                  <a:schemeClr val="accent1"/>
                </a:solidFill>
              </a:rPr>
              <a:t>Theorized astronomical events</a:t>
            </a:r>
          </a:p>
        </p:txBody>
      </p:sp>
      <p:sp>
        <p:nvSpPr>
          <p:cNvPr id="3" name="Content Placeholder 2">
            <a:extLst>
              <a:ext uri="{FF2B5EF4-FFF2-40B4-BE49-F238E27FC236}">
                <a16:creationId xmlns:a16="http://schemas.microsoft.com/office/drawing/2014/main" id="{75723C5A-BDCB-4107-8852-3C022C0E60CF}"/>
              </a:ext>
            </a:extLst>
          </p:cNvPr>
          <p:cNvSpPr>
            <a:spLocks noGrp="1"/>
          </p:cNvSpPr>
          <p:nvPr>
            <p:ph idx="1"/>
          </p:nvPr>
        </p:nvSpPr>
        <p:spPr>
          <a:xfrm>
            <a:off x="3525077" y="963877"/>
            <a:ext cx="8110331" cy="5476680"/>
          </a:xfrm>
          <a:solidFill>
            <a:schemeClr val="bg1"/>
          </a:solidFill>
        </p:spPr>
        <p:txBody>
          <a:bodyPr anchor="ctr">
            <a:normAutofit/>
          </a:bodyPr>
          <a:lstStyle/>
          <a:p>
            <a:r>
              <a:rPr lang="en-US" sz="2000" dirty="0"/>
              <a:t>Johannes Kepler (17</a:t>
            </a:r>
            <a:r>
              <a:rPr lang="en-US" sz="2000" baseline="30000" dirty="0"/>
              <a:t>th</a:t>
            </a:r>
            <a:r>
              <a:rPr lang="en-US" sz="2000" dirty="0"/>
              <a:t> cent.) speculated about tight conjunctions of Jupiter and Saturn in 7 BC – making “nova-like” brightness. Modern calculations show the conjunction to be 1 full degree – not “nova-like”</a:t>
            </a:r>
          </a:p>
          <a:p>
            <a:r>
              <a:rPr lang="en-US" sz="2000" dirty="0"/>
              <a:t>A comet or nova, was seen by Chinese and Korean stargazers in about 5 BC.  Comets were generally viewed as bad omens, not signs of a king’s birth</a:t>
            </a:r>
          </a:p>
          <a:p>
            <a:r>
              <a:rPr lang="en-US" sz="2000" dirty="0"/>
              <a:t>A nova or comet was recorded in China in about 4 BC.  But there is no indication this occurred at a special time or location in the sky to suggest the birth of a king to astrologers “from the east.”</a:t>
            </a:r>
          </a:p>
          <a:p>
            <a:pPr marL="0" indent="0">
              <a:buNone/>
            </a:pPr>
            <a:r>
              <a:rPr lang="en-US" sz="2400" b="1" dirty="0"/>
              <a:t>None of these explain why Herod did not notice it, nor fit the biblical descriptions.</a:t>
            </a:r>
          </a:p>
          <a:p>
            <a:pPr marL="0" indent="0">
              <a:buNone/>
            </a:pPr>
            <a:endParaRPr lang="en-US" sz="2000" dirty="0">
              <a:hlinkClick r:id="rId2"/>
            </a:endParaRPr>
          </a:p>
          <a:p>
            <a:pPr marL="0" indent="0">
              <a:buNone/>
            </a:pPr>
            <a:r>
              <a:rPr lang="en-US" sz="1400" dirty="0">
                <a:hlinkClick r:id="rId2"/>
              </a:rPr>
              <a:t>https://en.wikipedia.org/wiki/Star_of_Bethlehem</a:t>
            </a:r>
            <a:endParaRPr lang="en-US" sz="1400" dirty="0"/>
          </a:p>
        </p:txBody>
      </p:sp>
    </p:spTree>
    <p:extLst>
      <p:ext uri="{BB962C8B-B14F-4D97-AF65-F5344CB8AC3E}">
        <p14:creationId xmlns:p14="http://schemas.microsoft.com/office/powerpoint/2010/main" val="2120947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DA50-FE79-43EF-A26A-72FF23F80092}"/>
              </a:ext>
            </a:extLst>
          </p:cNvPr>
          <p:cNvSpPr>
            <a:spLocks noGrp="1"/>
          </p:cNvSpPr>
          <p:nvPr>
            <p:ph type="title"/>
          </p:nvPr>
        </p:nvSpPr>
        <p:spPr>
          <a:xfrm>
            <a:off x="358590" y="489560"/>
            <a:ext cx="5314536" cy="1325563"/>
          </a:xfrm>
        </p:spPr>
        <p:txBody>
          <a:bodyPr>
            <a:normAutofit/>
          </a:bodyPr>
          <a:lstStyle/>
          <a:p>
            <a:r>
              <a:rPr lang="en-US" dirty="0"/>
              <a:t>Two dominant perspectives</a:t>
            </a:r>
          </a:p>
        </p:txBody>
      </p:sp>
      <p:sp>
        <p:nvSpPr>
          <p:cNvPr id="3" name="Content Placeholder 2">
            <a:extLst>
              <a:ext uri="{FF2B5EF4-FFF2-40B4-BE49-F238E27FC236}">
                <a16:creationId xmlns:a16="http://schemas.microsoft.com/office/drawing/2014/main" id="{8C7E70A5-3B93-4687-AB1C-17AE2B0EE30B}"/>
              </a:ext>
            </a:extLst>
          </p:cNvPr>
          <p:cNvSpPr>
            <a:spLocks noGrp="1"/>
          </p:cNvSpPr>
          <p:nvPr>
            <p:ph idx="1"/>
          </p:nvPr>
        </p:nvSpPr>
        <p:spPr>
          <a:xfrm>
            <a:off x="263202" y="2279018"/>
            <a:ext cx="6486939" cy="3375920"/>
          </a:xfrm>
        </p:spPr>
        <p:txBody>
          <a:bodyPr anchor="t">
            <a:noAutofit/>
          </a:bodyPr>
          <a:lstStyle/>
          <a:p>
            <a:pPr marL="0" indent="0">
              <a:buNone/>
            </a:pPr>
            <a:r>
              <a:rPr lang="en-US" sz="2400" dirty="0"/>
              <a:t>To “fit the data”, two dominant perspectives:</a:t>
            </a:r>
          </a:p>
          <a:p>
            <a:r>
              <a:rPr lang="en-US" sz="2400" dirty="0"/>
              <a:t>No star like object can fit the data: it is a mythological story only</a:t>
            </a:r>
          </a:p>
          <a:p>
            <a:r>
              <a:rPr lang="en-US" sz="2400" dirty="0"/>
              <a:t>It was a suspension of laws of nature (a miracle) </a:t>
            </a:r>
          </a:p>
          <a:p>
            <a:pPr marL="0" indent="0">
              <a:buNone/>
            </a:pPr>
            <a:endParaRPr lang="en-US" sz="2400" dirty="0"/>
          </a:p>
          <a:p>
            <a:pPr marL="0" indent="0">
              <a:buNone/>
            </a:pPr>
            <a:r>
              <a:rPr lang="en-US" sz="2400" dirty="0"/>
              <a:t>Michael Molnar offers a third option: a real astronomical event that was interpreted as important by only a few (the Magi)</a:t>
            </a:r>
          </a:p>
        </p:txBody>
      </p:sp>
      <p:pic>
        <p:nvPicPr>
          <p:cNvPr id="4" name="Picture 3" descr="A sky view looking up at night&#10;&#10;Description automatically generated">
            <a:extLst>
              <a:ext uri="{FF2B5EF4-FFF2-40B4-BE49-F238E27FC236}">
                <a16:creationId xmlns:a16="http://schemas.microsoft.com/office/drawing/2014/main" id="{ECE5C523-774F-456B-92ED-1C200988EF72}"/>
              </a:ext>
            </a:extLst>
          </p:cNvPr>
          <p:cNvPicPr>
            <a:picLocks noChangeAspect="1"/>
          </p:cNvPicPr>
          <p:nvPr/>
        </p:nvPicPr>
        <p:blipFill rotWithShape="1">
          <a:blip r:embed="rId2">
            <a:extLst/>
          </a:blip>
          <a:srcRect l="20105" r="5557"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8736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8A96-170E-4655-938D-4C3C5B38D813}"/>
              </a:ext>
            </a:extLst>
          </p:cNvPr>
          <p:cNvSpPr>
            <a:spLocks noGrp="1"/>
          </p:cNvSpPr>
          <p:nvPr>
            <p:ph type="ctrTitle"/>
          </p:nvPr>
        </p:nvSpPr>
        <p:spPr>
          <a:xfrm>
            <a:off x="1524001" y="1122363"/>
            <a:ext cx="7938052" cy="1466477"/>
          </a:xfrm>
        </p:spPr>
        <p:txBody>
          <a:bodyPr>
            <a:normAutofit fontScale="90000"/>
          </a:bodyPr>
          <a:lstStyle/>
          <a:p>
            <a:r>
              <a:rPr lang="en-US" sz="3600" b="1" dirty="0"/>
              <a:t>The Star of Bethlehem: The Legacy of the Magi, by Michael Molnar</a:t>
            </a:r>
            <a:br>
              <a:rPr lang="en-US" b="1" dirty="0"/>
            </a:br>
            <a:endParaRPr lang="en-US" dirty="0"/>
          </a:p>
        </p:txBody>
      </p:sp>
      <p:sp>
        <p:nvSpPr>
          <p:cNvPr id="3" name="Subtitle 2">
            <a:extLst>
              <a:ext uri="{FF2B5EF4-FFF2-40B4-BE49-F238E27FC236}">
                <a16:creationId xmlns:a16="http://schemas.microsoft.com/office/drawing/2014/main" id="{9F5F911F-0ED4-4A72-AF17-488803A66ED2}"/>
              </a:ext>
            </a:extLst>
          </p:cNvPr>
          <p:cNvSpPr>
            <a:spLocks noGrp="1"/>
          </p:cNvSpPr>
          <p:nvPr>
            <p:ph type="subTitle" idx="1"/>
          </p:nvPr>
        </p:nvSpPr>
        <p:spPr>
          <a:xfrm>
            <a:off x="781878" y="2873168"/>
            <a:ext cx="6533322" cy="2862469"/>
          </a:xfrm>
        </p:spPr>
        <p:txBody>
          <a:bodyPr>
            <a:normAutofit/>
          </a:bodyPr>
          <a:lstStyle/>
          <a:p>
            <a:r>
              <a:rPr lang="en-US" sz="2400" dirty="0">
                <a:solidFill>
                  <a:schemeClr val="tx1">
                    <a:lumMod val="95000"/>
                  </a:schemeClr>
                </a:solidFill>
              </a:rPr>
              <a:t>Michael Molnar, theory originated when he purchased a Roman coin of Antioch.  It revealed that </a:t>
            </a:r>
            <a:r>
              <a:rPr lang="en-US" sz="2400" b="1" dirty="0">
                <a:solidFill>
                  <a:schemeClr val="tx1">
                    <a:lumMod val="95000"/>
                  </a:schemeClr>
                </a:solidFill>
              </a:rPr>
              <a:t>Aries the Ram was the sign of the Jews </a:t>
            </a:r>
            <a:r>
              <a:rPr lang="en-US" sz="2400" dirty="0">
                <a:solidFill>
                  <a:schemeClr val="tx1">
                    <a:lumMod val="95000"/>
                  </a:schemeClr>
                </a:solidFill>
              </a:rPr>
              <a:t>and that “special” star appeared in that sign of the zodiac.</a:t>
            </a:r>
          </a:p>
          <a:p>
            <a:endParaRPr lang="en-US" sz="2400" dirty="0">
              <a:solidFill>
                <a:schemeClr val="tx1">
                  <a:lumMod val="95000"/>
                </a:schemeClr>
              </a:solidFill>
            </a:endParaRPr>
          </a:p>
        </p:txBody>
      </p:sp>
      <p:pic>
        <p:nvPicPr>
          <p:cNvPr id="4" name="Picture 3">
            <a:extLst>
              <a:ext uri="{FF2B5EF4-FFF2-40B4-BE49-F238E27FC236}">
                <a16:creationId xmlns:a16="http://schemas.microsoft.com/office/drawing/2014/main" id="{D2236F65-EC23-4F47-9AE5-BEB651F67F27}"/>
              </a:ext>
            </a:extLst>
          </p:cNvPr>
          <p:cNvPicPr>
            <a:picLocks noChangeAspect="1"/>
          </p:cNvPicPr>
          <p:nvPr/>
        </p:nvPicPr>
        <p:blipFill>
          <a:blip r:embed="rId2"/>
          <a:stretch>
            <a:fillRect/>
          </a:stretch>
        </p:blipFill>
        <p:spPr>
          <a:xfrm>
            <a:off x="7866234" y="2306312"/>
            <a:ext cx="3424245" cy="3401568"/>
          </a:xfrm>
          <a:prstGeom prst="rect">
            <a:avLst/>
          </a:prstGeom>
        </p:spPr>
      </p:pic>
      <p:sp>
        <p:nvSpPr>
          <p:cNvPr id="5" name="Rectangle 4">
            <a:extLst>
              <a:ext uri="{FF2B5EF4-FFF2-40B4-BE49-F238E27FC236}">
                <a16:creationId xmlns:a16="http://schemas.microsoft.com/office/drawing/2014/main" id="{73C580F5-7960-47DD-B353-7934F543C703}"/>
              </a:ext>
            </a:extLst>
          </p:cNvPr>
          <p:cNvSpPr/>
          <p:nvPr/>
        </p:nvSpPr>
        <p:spPr>
          <a:xfrm>
            <a:off x="2119345" y="5804654"/>
            <a:ext cx="2315699" cy="276999"/>
          </a:xfrm>
          <a:prstGeom prst="rect">
            <a:avLst/>
          </a:prstGeom>
        </p:spPr>
        <p:txBody>
          <a:bodyPr wrap="none">
            <a:spAutoFit/>
          </a:bodyPr>
          <a:lstStyle/>
          <a:p>
            <a:r>
              <a:rPr lang="en-US" sz="1200" dirty="0">
                <a:hlinkClick r:id="rId3"/>
              </a:rPr>
              <a:t>https://www.michaelmolnar.com/</a:t>
            </a:r>
            <a:endParaRPr lang="en-US" sz="1200" dirty="0"/>
          </a:p>
        </p:txBody>
      </p:sp>
    </p:spTree>
    <p:extLst>
      <p:ext uri="{BB962C8B-B14F-4D97-AF65-F5344CB8AC3E}">
        <p14:creationId xmlns:p14="http://schemas.microsoft.com/office/powerpoint/2010/main" val="720952561"/>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42</TotalTime>
  <Words>1335</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The “Star of Bethlehem” – What was it? </vt:lpstr>
      <vt:lpstr>What is The Star of Bethlehem?</vt:lpstr>
      <vt:lpstr>Overview </vt:lpstr>
      <vt:lpstr>Matthew, 2:1-16</vt:lpstr>
      <vt:lpstr>Troubling highlights of Matthew, 2:1-16</vt:lpstr>
      <vt:lpstr>When was Jesus born?</vt:lpstr>
      <vt:lpstr>Theorized astronomical events</vt:lpstr>
      <vt:lpstr>Two dominant perspectives</vt:lpstr>
      <vt:lpstr>The Star of Bethlehem: The Legacy of the Magi, by Michael Molnar </vt:lpstr>
      <vt:lpstr>Who were the Magi?</vt:lpstr>
      <vt:lpstr>What to look for?</vt:lpstr>
      <vt:lpstr>Astrology</vt:lpstr>
      <vt:lpstr>Astrological/Astronomical events and terms</vt:lpstr>
      <vt:lpstr>Astrological importance</vt:lpstr>
      <vt:lpstr>The “stars” align in Trine I</vt:lpstr>
      <vt:lpstr>6 BC</vt:lpstr>
      <vt:lpstr>Recap of problems in Matthew’s gospel account:</vt:lpstr>
      <vt:lpstr>Magi were astrologers….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“Star of Bethlehem” – What was it?</dc:title>
  <dc:creator>klulay</dc:creator>
  <cp:lastModifiedBy>Lulay, Kenneth</cp:lastModifiedBy>
  <cp:revision>8</cp:revision>
  <dcterms:created xsi:type="dcterms:W3CDTF">2019-12-05T15:35:18Z</dcterms:created>
  <dcterms:modified xsi:type="dcterms:W3CDTF">2019-12-05T17:39:45Z</dcterms:modified>
</cp:coreProperties>
</file>