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8" r:id="rId5"/>
    <p:sldId id="273" r:id="rId6"/>
    <p:sldId id="269" r:id="rId7"/>
    <p:sldId id="272" r:id="rId8"/>
    <p:sldId id="270" r:id="rId9"/>
    <p:sldId id="271" r:id="rId10"/>
    <p:sldId id="2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FC62DF2-E679-4AC5-AD7D-B79ACCAA6A9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F2-E679-4AC5-AD7D-B79ACCAA6A9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FC62DF2-E679-4AC5-AD7D-B79ACCAA6A9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F2-E679-4AC5-AD7D-B79ACCAA6A9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F2-E679-4AC5-AD7D-B79ACCAA6A9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FC62DF2-E679-4AC5-AD7D-B79ACCAA6A9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FC62DF2-E679-4AC5-AD7D-B79ACCAA6A9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F2-E679-4AC5-AD7D-B79ACCAA6A9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F2-E679-4AC5-AD7D-B79ACCAA6A9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2DF2-E679-4AC5-AD7D-B79ACCAA6A9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FC62DF2-E679-4AC5-AD7D-B79ACCAA6A9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FC62DF2-E679-4AC5-AD7D-B79ACCAA6A9F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179ED7-8CAF-4765-B98E-134CF12E60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.wikipedia.org/wiki/Geometric_dimensioning_and_toleranc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038600"/>
            <a:ext cx="8077200" cy="1828800"/>
          </a:xfrm>
        </p:spPr>
        <p:txBody>
          <a:bodyPr/>
          <a:lstStyle/>
          <a:p>
            <a:r>
              <a:rPr lang="en-US" dirty="0" smtClean="0"/>
              <a:t>Dimensioning &amp; </a:t>
            </a:r>
            <a:r>
              <a:rPr lang="en-US" dirty="0" err="1" smtClean="0"/>
              <a:t>tolerancing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Deborah Munro, Ph.D.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Only dimension once</a:t>
            </a:r>
          </a:p>
          <a:p>
            <a:r>
              <a:rPr lang="en-US" dirty="0" smtClean="0"/>
              <a:t>Dimension everything</a:t>
            </a:r>
            <a:endParaRPr lang="en-US" dirty="0" smtClean="0"/>
          </a:p>
          <a:p>
            <a:r>
              <a:rPr lang="en-US" dirty="0" smtClean="0"/>
              <a:t>Tolerance beyond decimal places only when needed</a:t>
            </a:r>
            <a:endParaRPr lang="en-US" dirty="0" smtClean="0"/>
          </a:p>
          <a:p>
            <a:r>
              <a:rPr lang="en-US" dirty="0" smtClean="0"/>
              <a:t>Use GD&amp;T to control things tolerances won’t</a:t>
            </a:r>
            <a:endParaRPr lang="en-US" dirty="0" smtClean="0"/>
          </a:p>
          <a:p>
            <a:r>
              <a:rPr lang="en-US" dirty="0" smtClean="0"/>
              <a:t>Use notes and callouts when appropriate</a:t>
            </a:r>
            <a:endParaRPr lang="en-US" dirty="0" smtClean="0"/>
          </a:p>
          <a:p>
            <a:r>
              <a:rPr lang="en-US" dirty="0" smtClean="0"/>
              <a:t>Don’t dimension to hidden lines</a:t>
            </a:r>
            <a:endParaRPr lang="en-US" dirty="0" smtClean="0"/>
          </a:p>
          <a:p>
            <a:r>
              <a:rPr lang="en-US" dirty="0" smtClean="0"/>
              <a:t>Provide overall part size reference dimensions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Overview: Why do we dimension? Why do we tolerance? Why GD&amp;T?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machining, assembly, and construction is still done while not in front of a CAD model</a:t>
            </a:r>
          </a:p>
          <a:p>
            <a:r>
              <a:rPr lang="en-US" dirty="0" smtClean="0"/>
              <a:t>Provides information to the machinist as to our design intent</a:t>
            </a:r>
          </a:p>
          <a:p>
            <a:r>
              <a:rPr lang="en-US" dirty="0" smtClean="0"/>
              <a:t>Provides information as to how critical a dimension is to the design intent</a:t>
            </a:r>
          </a:p>
          <a:p>
            <a:r>
              <a:rPr lang="en-US" dirty="0" smtClean="0"/>
              <a:t>Provides information that cannot be conveyed by a CAD model</a:t>
            </a:r>
          </a:p>
          <a:p>
            <a:r>
              <a:rPr lang="en-US" dirty="0" smtClean="0"/>
              <a:t>Provides geometric intent not conveyed elsewhere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Dimensioning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 dimension can only be called out </a:t>
            </a:r>
            <a:r>
              <a:rPr lang="en-US" u="sng" dirty="0" smtClean="0"/>
              <a:t>once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Smaller lengths should be closer to the part, larger ones farther out.</a:t>
            </a:r>
          </a:p>
          <a:p>
            <a:r>
              <a:rPr lang="en-US" dirty="0" smtClean="0"/>
              <a:t>Dimension from one side or a key location (hole center) to avoid error stack up.</a:t>
            </a:r>
          </a:p>
          <a:p>
            <a:r>
              <a:rPr lang="en-US" dirty="0" smtClean="0"/>
              <a:t>Do not dimension to hidden lines!</a:t>
            </a:r>
          </a:p>
          <a:p>
            <a:pPr lvl="1"/>
            <a:r>
              <a:rPr lang="en-US" dirty="0" smtClean="0"/>
              <a:t>Use section views as needed to avoid this</a:t>
            </a:r>
          </a:p>
          <a:p>
            <a:r>
              <a:rPr lang="en-US" dirty="0" smtClean="0"/>
              <a:t>Dimensions should be logically laid out and grouped by features</a:t>
            </a:r>
          </a:p>
          <a:p>
            <a:r>
              <a:rPr lang="en-US" dirty="0" smtClean="0"/>
              <a:t>Dimension only on part drawings, not assemblies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402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Tolerancing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the default tolerance blocks as much as possible, with decimal places for </a:t>
            </a:r>
            <a:r>
              <a:rPr lang="en-US" dirty="0" err="1" smtClean="0"/>
              <a:t>tolerancing</a:t>
            </a:r>
            <a:endParaRPr lang="en-US" dirty="0" smtClean="0"/>
          </a:p>
          <a:p>
            <a:r>
              <a:rPr lang="en-US" dirty="0" smtClean="0"/>
              <a:t>Be as generous as possible with your tolerances</a:t>
            </a:r>
          </a:p>
          <a:p>
            <a:r>
              <a:rPr lang="en-US" dirty="0" smtClean="0"/>
              <a:t>Use non-symmetric </a:t>
            </a:r>
            <a:r>
              <a:rPr lang="en-US" dirty="0" err="1" smtClean="0"/>
              <a:t>tolerancing</a:t>
            </a:r>
            <a:r>
              <a:rPr lang="en-US" dirty="0" smtClean="0"/>
              <a:t> to show design intent</a:t>
            </a:r>
          </a:p>
          <a:p>
            <a:r>
              <a:rPr lang="en-US" dirty="0" smtClean="0"/>
              <a:t>When in doubt, ask a machinist what tolerances they can hold!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4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3" y="1524000"/>
            <a:ext cx="9029700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2127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Geometric Dimensioning &amp; </a:t>
            </a:r>
            <a:r>
              <a:rPr lang="en-US" dirty="0" err="1" smtClean="0"/>
              <a:t>Tolerancing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Used when it’s “not the tolerance” that you want to control</a:t>
            </a:r>
          </a:p>
          <a:p>
            <a:r>
              <a:rPr lang="en-US" dirty="0" smtClean="0"/>
              <a:t>Parallel, Perpendicular, Concentric, Flat, Position</a:t>
            </a:r>
          </a:p>
          <a:p>
            <a:r>
              <a:rPr lang="en-US" dirty="0" smtClean="0"/>
              <a:t>Requires a datum reference</a:t>
            </a:r>
          </a:p>
          <a:p>
            <a:r>
              <a:rPr lang="en-US" dirty="0" smtClean="0"/>
              <a:t>Requires a tolerance on GD&amp;T</a:t>
            </a:r>
          </a:p>
          <a:p>
            <a:r>
              <a:rPr lang="en-US" dirty="0" smtClean="0"/>
              <a:t>Modifiers: MMC, LMC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en.wikipedia.org/wiki/Geometric_dimensioning_and_tolerancing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159952"/>
            <a:ext cx="41052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671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Pistons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0"/>
            <a:ext cx="4724400" cy="386219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-27709"/>
            <a:ext cx="4495800" cy="449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07226" y="3021227"/>
            <a:ext cx="2415746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70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(True) Position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434" y="1600200"/>
            <a:ext cx="7340081" cy="4495800"/>
          </a:xfrm>
        </p:spPr>
      </p:pic>
    </p:spTree>
    <p:extLst>
      <p:ext uri="{BB962C8B-B14F-4D97-AF65-F5344CB8AC3E}">
        <p14:creationId xmlns:p14="http://schemas.microsoft.com/office/powerpoint/2010/main" val="3274315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Positional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Positional tolerance controls the location of an axis, median plane or surface of a feature. This </a:t>
            </a:r>
          </a:p>
          <a:p>
            <a:pPr marL="0" indent="0">
              <a:buNone/>
            </a:pPr>
            <a:r>
              <a:rPr lang="en-US" dirty="0"/>
              <a:t>is a term used for the positioning of cylindrical features (holes, shafts etc.), Line features, Point </a:t>
            </a:r>
          </a:p>
          <a:p>
            <a:pPr marL="0" indent="0">
              <a:buNone/>
            </a:pPr>
            <a:r>
              <a:rPr lang="en-US" dirty="0"/>
              <a:t>features and Slot features etc. These features are always related to basic dimensions or datum </a:t>
            </a:r>
          </a:p>
          <a:p>
            <a:pPr marL="0" indent="0">
              <a:buNone/>
            </a:pPr>
            <a:r>
              <a:rPr lang="en-US" dirty="0"/>
              <a:t>within the stated tolerance and generally at maximum material condition (MMC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Positional tolerance is normally used for the interchangeability characteristic of non-spinning </a:t>
            </a:r>
          </a:p>
          <a:p>
            <a:pPr marL="0" indent="0">
              <a:buNone/>
            </a:pPr>
            <a:r>
              <a:rPr lang="en-US" dirty="0"/>
              <a:t>mating parts for maximum productivity. It defines a zone within which the axis, median plane or </a:t>
            </a:r>
          </a:p>
          <a:p>
            <a:pPr marL="0" indent="0">
              <a:buNone/>
            </a:pPr>
            <a:r>
              <a:rPr lang="en-US" dirty="0"/>
              <a:t>surface of a feature is permitted to vary from a true position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True position is established with basic dimensions from a datum reference frame or from other </a:t>
            </a:r>
          </a:p>
          <a:p>
            <a:pPr marL="0" indent="0">
              <a:buNone/>
            </a:pPr>
            <a:r>
              <a:rPr lang="en-US" dirty="0"/>
              <a:t>features that are related to the datum reference frame. All dimensions must be basic and are </a:t>
            </a:r>
          </a:p>
          <a:p>
            <a:pPr marL="0" indent="0">
              <a:buNone/>
            </a:pPr>
            <a:r>
              <a:rPr lang="en-US" dirty="0"/>
              <a:t>considered theoretically exact. The tolerance for the deviation of the feature from basic is found </a:t>
            </a:r>
          </a:p>
          <a:p>
            <a:pPr marL="0" indent="0">
              <a:buNone/>
            </a:pPr>
            <a:r>
              <a:rPr lang="en-US" dirty="0"/>
              <a:t>in the position feature control frame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565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105</TotalTime>
  <Words>461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Dimensioning &amp; tolerancing</vt:lpstr>
      <vt:lpstr>Overview: Why do we dimension? Why do we tolerance? Why GD&amp;T?</vt:lpstr>
      <vt:lpstr>Basic Dimensioning Rules</vt:lpstr>
      <vt:lpstr>Basic Tolerancing Rules</vt:lpstr>
      <vt:lpstr>Types of Dimensions</vt:lpstr>
      <vt:lpstr>Geometric Dimensioning &amp; Tolerancing</vt:lpstr>
      <vt:lpstr>Example: Pistons</vt:lpstr>
      <vt:lpstr>(True) Position</vt:lpstr>
      <vt:lpstr>Definition of Positional Tolerance</vt:lpstr>
      <vt:lpstr>Summary </vt:lpstr>
    </vt:vector>
  </TitlesOfParts>
  <Company>University of Portland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drawings</dc:title>
  <dc:creator>Windows User</dc:creator>
  <cp:lastModifiedBy>Administrator</cp:lastModifiedBy>
  <cp:revision>11</cp:revision>
  <cp:lastPrinted>2013-02-14T01:19:37Z</cp:lastPrinted>
  <dcterms:created xsi:type="dcterms:W3CDTF">2011-10-13T21:02:16Z</dcterms:created>
  <dcterms:modified xsi:type="dcterms:W3CDTF">2013-09-26T23:53:13Z</dcterms:modified>
</cp:coreProperties>
</file>