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0" r:id="rId13"/>
    <p:sldId id="269" r:id="rId14"/>
    <p:sldId id="26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FC62DF2-E679-4AC5-AD7D-B79ACCAA6A9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F2-E679-4AC5-AD7D-B79ACCAA6A9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FC62DF2-E679-4AC5-AD7D-B79ACCAA6A9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F2-E679-4AC5-AD7D-B79ACCAA6A9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F2-E679-4AC5-AD7D-B79ACCAA6A9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FC62DF2-E679-4AC5-AD7D-B79ACCAA6A9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FC62DF2-E679-4AC5-AD7D-B79ACCAA6A9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F2-E679-4AC5-AD7D-B79ACCAA6A9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F2-E679-4AC5-AD7D-B79ACCAA6A9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F2-E679-4AC5-AD7D-B79ACCAA6A9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FC62DF2-E679-4AC5-AD7D-B79ACCAA6A9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C62DF2-E679-4AC5-AD7D-B79ACCAA6A9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hyperlink" Target="http://archtoolbox.com/representation/graphic-symbols/84-foldlargedraw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Engineering drawings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Deborah Munro, Ph.D.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5619"/>
            <a:ext cx="8763000" cy="678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Fold an Engineering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archtoolbox.com/representation/graphic-symbols/84-foldlargedrawing.html</a:t>
            </a:r>
            <a:endParaRPr lang="en-US" dirty="0" smtClean="0"/>
          </a:p>
          <a:p>
            <a:r>
              <a:rPr lang="en-US" dirty="0" smtClean="0"/>
              <a:t>Want the title block to show</a:t>
            </a:r>
          </a:p>
          <a:p>
            <a:r>
              <a:rPr lang="en-US" dirty="0" smtClean="0"/>
              <a:t>Want finished work to measure 8.5 x 11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581400"/>
            <a:ext cx="2571750" cy="192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581400"/>
            <a:ext cx="2571750" cy="1924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592286"/>
            <a:ext cx="2571750" cy="2162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589" y="3711348"/>
            <a:ext cx="2571750" cy="1924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35" y="3592286"/>
            <a:ext cx="25717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726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Drawing 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dimensions must be shown.</a:t>
            </a:r>
          </a:p>
          <a:p>
            <a:r>
              <a:rPr lang="en-US" dirty="0" smtClean="0"/>
              <a:t>Tangent lines should </a:t>
            </a:r>
            <a:r>
              <a:rPr lang="en-US" u="sng" dirty="0" smtClean="0"/>
              <a:t>not</a:t>
            </a:r>
            <a:r>
              <a:rPr lang="en-US" dirty="0" smtClean="0"/>
              <a:t> be shown.</a:t>
            </a:r>
          </a:p>
          <a:p>
            <a:r>
              <a:rPr lang="en-US" dirty="0" smtClean="0"/>
              <a:t>All hidden lines must be shown, except on ISO view</a:t>
            </a:r>
          </a:p>
          <a:p>
            <a:r>
              <a:rPr lang="en-US" dirty="0" smtClean="0"/>
              <a:t>Threading should </a:t>
            </a:r>
            <a:r>
              <a:rPr lang="en-US" u="sng" dirty="0" smtClean="0"/>
              <a:t>not</a:t>
            </a:r>
            <a:r>
              <a:rPr lang="en-US" dirty="0" smtClean="0"/>
              <a:t> be shown</a:t>
            </a:r>
          </a:p>
          <a:p>
            <a:r>
              <a:rPr lang="en-US" dirty="0" smtClean="0"/>
              <a:t>Do </a:t>
            </a:r>
            <a:r>
              <a:rPr lang="en-US" u="sng" dirty="0" smtClean="0"/>
              <a:t>not</a:t>
            </a:r>
            <a:r>
              <a:rPr lang="en-US" dirty="0" smtClean="0"/>
              <a:t> dimension to hidden lines. Make section views as needed.</a:t>
            </a:r>
          </a:p>
          <a:p>
            <a:r>
              <a:rPr lang="en-US" dirty="0" smtClean="0"/>
              <a:t>Do </a:t>
            </a:r>
            <a:r>
              <a:rPr lang="en-US" u="sng" dirty="0" smtClean="0"/>
              <a:t>not</a:t>
            </a:r>
            <a:r>
              <a:rPr lang="en-US" dirty="0" smtClean="0"/>
              <a:t> put dimensions on an assembly drawing.</a:t>
            </a:r>
          </a:p>
          <a:p>
            <a:r>
              <a:rPr lang="en-US" dirty="0" smtClean="0"/>
              <a:t>Give overall reference dimensions as needed.</a:t>
            </a:r>
          </a:p>
          <a:p>
            <a:r>
              <a:rPr lang="en-US" smtClean="0"/>
              <a:t>Show centerlines in all views.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totally forgotten </a:t>
            </a:r>
            <a:r>
              <a:rPr lang="en-US" dirty="0" err="1" smtClean="0"/>
              <a:t>SolidWorks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SolidWorks</a:t>
            </a:r>
            <a:r>
              <a:rPr lang="en-US" dirty="0" smtClean="0"/>
              <a:t> is based off part components:</a:t>
            </a:r>
          </a:p>
          <a:p>
            <a:pPr lvl="1"/>
            <a:r>
              <a:rPr lang="en-US" dirty="0" smtClean="0"/>
              <a:t>Drawings and assemblies have small file sizes, because all the dimensional content is in the part file.</a:t>
            </a:r>
          </a:p>
          <a:p>
            <a:r>
              <a:rPr lang="en-US" dirty="0" smtClean="0"/>
              <a:t>You can “make assembly/drawing from part”</a:t>
            </a:r>
          </a:p>
          <a:p>
            <a:r>
              <a:rPr lang="en-US" dirty="0" smtClean="0"/>
              <a:t>If you make “smart dimensions” in your part file, you can simply show those in your drawing.</a:t>
            </a:r>
          </a:p>
          <a:p>
            <a:r>
              <a:rPr lang="en-US" dirty="0" err="1" smtClean="0"/>
              <a:t>SolidWorks</a:t>
            </a:r>
            <a:r>
              <a:rPr lang="en-US" dirty="0" smtClean="0"/>
              <a:t> has built-in drawing formats that you can edit, using “edit sheet”</a:t>
            </a:r>
          </a:p>
          <a:p>
            <a:r>
              <a:rPr lang="en-US" dirty="0" smtClean="0"/>
              <a:t>Let’s open </a:t>
            </a:r>
            <a:r>
              <a:rPr lang="en-US" dirty="0" err="1" smtClean="0"/>
              <a:t>SolidWorks</a:t>
            </a:r>
            <a:r>
              <a:rPr lang="en-US" dirty="0" smtClean="0"/>
              <a:t> and refresh our memories!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88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orthographic views, plus isometric view</a:t>
            </a:r>
          </a:p>
          <a:p>
            <a:r>
              <a:rPr lang="en-US" dirty="0" smtClean="0"/>
              <a:t>Fully dimensioned with tolerances</a:t>
            </a:r>
          </a:p>
          <a:p>
            <a:r>
              <a:rPr lang="en-US" dirty="0" smtClean="0"/>
              <a:t>Title Block</a:t>
            </a:r>
          </a:p>
          <a:p>
            <a:r>
              <a:rPr lang="en-US" dirty="0" smtClean="0"/>
              <a:t>Bill of Materials</a:t>
            </a:r>
          </a:p>
          <a:p>
            <a:r>
              <a:rPr lang="en-US" dirty="0" smtClean="0"/>
              <a:t>Revision history</a:t>
            </a:r>
          </a:p>
          <a:p>
            <a:r>
              <a:rPr lang="en-US" dirty="0" smtClean="0"/>
              <a:t>Notes, if desired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What is an </a:t>
            </a:r>
            <a:r>
              <a:rPr lang="en-US" dirty="0" err="1" smtClean="0"/>
              <a:t>Engr</a:t>
            </a:r>
            <a:r>
              <a:rPr lang="en-US" dirty="0" smtClean="0"/>
              <a:t> </a:t>
            </a:r>
            <a:r>
              <a:rPr lang="en-US" dirty="0" err="1" smtClean="0"/>
              <a:t>Dwg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Controlled document, “the engineering report”</a:t>
            </a:r>
          </a:p>
          <a:p>
            <a:r>
              <a:rPr lang="en-US" dirty="0" smtClean="0"/>
              <a:t>Contains all necessary information</a:t>
            </a:r>
          </a:p>
          <a:p>
            <a:r>
              <a:rPr lang="en-US" dirty="0" smtClean="0"/>
              <a:t>Provides a visual reference of the part or assembly</a:t>
            </a:r>
          </a:p>
          <a:p>
            <a:r>
              <a:rPr lang="en-US" dirty="0" smtClean="0"/>
              <a:t>Tracks revisions</a:t>
            </a:r>
          </a:p>
          <a:p>
            <a:r>
              <a:rPr lang="en-US" dirty="0" smtClean="0"/>
              <a:t>Provides a bill of materials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orthographic projections</a:t>
            </a:r>
          </a:p>
          <a:p>
            <a:r>
              <a:rPr lang="en-US" dirty="0" smtClean="0"/>
              <a:t>Title Block</a:t>
            </a:r>
          </a:p>
          <a:p>
            <a:r>
              <a:rPr lang="en-US" dirty="0" smtClean="0"/>
              <a:t>Revision history</a:t>
            </a:r>
          </a:p>
          <a:p>
            <a:r>
              <a:rPr lang="en-US" dirty="0" smtClean="0"/>
              <a:t>Bill of Materials</a:t>
            </a:r>
          </a:p>
          <a:p>
            <a:r>
              <a:rPr lang="en-US" dirty="0" smtClean="0"/>
              <a:t>Fully dimensioned, </a:t>
            </a:r>
            <a:r>
              <a:rPr lang="en-US" dirty="0" err="1" smtClean="0"/>
              <a:t>toleranced</a:t>
            </a:r>
            <a:r>
              <a:rPr lang="en-US" dirty="0" smtClean="0"/>
              <a:t>, and bulleted drawing</a:t>
            </a:r>
          </a:p>
          <a:p>
            <a:r>
              <a:rPr lang="en-US" dirty="0" smtClean="0"/>
              <a:t>Isometric view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rawing stand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063" y="-304800"/>
            <a:ext cx="9466137" cy="7162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Block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 Part Name and Size, Name of Subassembly, Name of Product Line</a:t>
            </a:r>
          </a:p>
          <a:p>
            <a:r>
              <a:rPr lang="en-US" dirty="0" smtClean="0"/>
              <a:t>Specific Part Number (Contains only numbers)</a:t>
            </a:r>
          </a:p>
          <a:p>
            <a:r>
              <a:rPr lang="en-US" dirty="0" smtClean="0"/>
              <a:t>Scale (1, 2, 5, 10 only)</a:t>
            </a:r>
          </a:p>
          <a:p>
            <a:r>
              <a:rPr lang="en-US" dirty="0" smtClean="0"/>
              <a:t>Revision (1, 2, 3 prerelease, A, B, C after release)</a:t>
            </a:r>
          </a:p>
          <a:p>
            <a:r>
              <a:rPr lang="en-US" dirty="0" smtClean="0"/>
              <a:t>Drawn by with date &amp; signatures (EGR, QA, MFG)</a:t>
            </a:r>
          </a:p>
          <a:p>
            <a:r>
              <a:rPr lang="en-US" dirty="0" smtClean="0"/>
              <a:t>Default tolerances (.XX = .01, .XXX = .005 for inch)</a:t>
            </a:r>
          </a:p>
          <a:p>
            <a:r>
              <a:rPr lang="en-US" dirty="0" smtClean="0"/>
              <a:t>Confidentiality statements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Materials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Raw material</a:t>
            </a:r>
          </a:p>
          <a:p>
            <a:r>
              <a:rPr lang="en-US" dirty="0" smtClean="0"/>
              <a:t>Purchased components</a:t>
            </a:r>
          </a:p>
          <a:p>
            <a:r>
              <a:rPr lang="en-US" dirty="0" smtClean="0"/>
              <a:t>Modified from stock components</a:t>
            </a:r>
          </a:p>
          <a:p>
            <a:r>
              <a:rPr lang="en-US" dirty="0" smtClean="0"/>
              <a:t>Other subassemblies or components</a:t>
            </a:r>
          </a:p>
          <a:p>
            <a:r>
              <a:rPr lang="en-US" dirty="0" smtClean="0"/>
              <a:t>All placed in a bulleted, numbered list, with quantities</a:t>
            </a:r>
          </a:p>
          <a:p>
            <a:r>
              <a:rPr lang="en-US" dirty="0" smtClean="0"/>
              <a:t>Corresponding bullets on assembly, usually cross-section or exploded view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Prior revisions</a:t>
            </a:r>
          </a:p>
          <a:p>
            <a:r>
              <a:rPr lang="en-US" dirty="0" smtClean="0"/>
              <a:t>Engineering Change Order (ECO) numbers</a:t>
            </a:r>
          </a:p>
          <a:p>
            <a:r>
              <a:rPr lang="en-US" dirty="0" smtClean="0"/>
              <a:t>Dates</a:t>
            </a:r>
          </a:p>
          <a:p>
            <a:r>
              <a:rPr lang="en-US" dirty="0" smtClean="0"/>
              <a:t>Checked by?</a:t>
            </a:r>
          </a:p>
          <a:p>
            <a:r>
              <a:rPr lang="en-US" dirty="0" smtClean="0"/>
              <a:t>Approved by?</a:t>
            </a:r>
          </a:p>
          <a:p>
            <a:r>
              <a:rPr lang="en-US" dirty="0" smtClean="0"/>
              <a:t>ECO is a separate document with written commentary and all the redlined drawings in the change order</a:t>
            </a:r>
          </a:p>
          <a:p>
            <a:r>
              <a:rPr lang="en-US" dirty="0" smtClean="0"/>
              <a:t>Any other documentation that prompted revisions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Dimensioning and </a:t>
            </a:r>
            <a:r>
              <a:rPr lang="en-US" dirty="0" err="1" smtClean="0"/>
              <a:t>Tolerancing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Overall size dimensions, even if as (reference)</a:t>
            </a:r>
          </a:p>
          <a:p>
            <a:r>
              <a:rPr lang="en-US" dirty="0" smtClean="0"/>
              <a:t>Only </a:t>
            </a:r>
            <a:r>
              <a:rPr lang="en-US" u="sng" dirty="0" smtClean="0"/>
              <a:t>one</a:t>
            </a:r>
            <a:r>
              <a:rPr lang="en-US" dirty="0" smtClean="0"/>
              <a:t> dimension per feature!!</a:t>
            </a:r>
          </a:p>
          <a:p>
            <a:r>
              <a:rPr lang="en-US" dirty="0" smtClean="0"/>
              <a:t>Think about how it will be </a:t>
            </a:r>
            <a:r>
              <a:rPr lang="en-US" u="sng" dirty="0" smtClean="0"/>
              <a:t>measured</a:t>
            </a:r>
            <a:r>
              <a:rPr lang="en-US" dirty="0" smtClean="0"/>
              <a:t> by inspector</a:t>
            </a:r>
          </a:p>
          <a:p>
            <a:r>
              <a:rPr lang="en-US" dirty="0" smtClean="0"/>
              <a:t>Decimal places control default </a:t>
            </a:r>
            <a:r>
              <a:rPr lang="en-US" dirty="0" err="1" smtClean="0"/>
              <a:t>tolerancing</a:t>
            </a:r>
            <a:endParaRPr lang="en-US" dirty="0" smtClean="0"/>
          </a:p>
          <a:p>
            <a:r>
              <a:rPr lang="en-US" dirty="0" smtClean="0"/>
              <a:t>Special </a:t>
            </a:r>
            <a:r>
              <a:rPr lang="en-US" dirty="0" err="1" smtClean="0"/>
              <a:t>tolerancing</a:t>
            </a:r>
            <a:r>
              <a:rPr lang="en-US" dirty="0" smtClean="0"/>
              <a:t> only if critical</a:t>
            </a:r>
          </a:p>
          <a:p>
            <a:r>
              <a:rPr lang="en-US" dirty="0" smtClean="0"/>
              <a:t>Notes with numbers and description at bottom of drawing if needed for special processes</a:t>
            </a:r>
          </a:p>
          <a:p>
            <a:r>
              <a:rPr lang="en-US" dirty="0" smtClean="0"/>
              <a:t>Geometric dimensioning &amp; </a:t>
            </a:r>
            <a:r>
              <a:rPr lang="en-US" dirty="0" err="1" smtClean="0"/>
              <a:t>tolerancing</a:t>
            </a:r>
            <a:r>
              <a:rPr lang="en-US" dirty="0" smtClean="0"/>
              <a:t> if needed (ANSI Y14.5)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86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063" y="0"/>
            <a:ext cx="8873873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</TotalTime>
  <Words>484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Engineering drawings</vt:lpstr>
      <vt:lpstr>Overview: What is an Engr Dwg?</vt:lpstr>
      <vt:lpstr>Necessary content</vt:lpstr>
      <vt:lpstr>PowerPoint Presentation</vt:lpstr>
      <vt:lpstr>Title Block</vt:lpstr>
      <vt:lpstr>Bill of Materials </vt:lpstr>
      <vt:lpstr>Revision History</vt:lpstr>
      <vt:lpstr>Dimensioning and Tolerancing</vt:lpstr>
      <vt:lpstr>PowerPoint Presentation</vt:lpstr>
      <vt:lpstr>PowerPoint Presentation</vt:lpstr>
      <vt:lpstr>How to Fold an Engineering Drawing</vt:lpstr>
      <vt:lpstr>Miscellaneous Drawing Etiquette</vt:lpstr>
      <vt:lpstr>I have totally forgotten SolidWorks!</vt:lpstr>
      <vt:lpstr>Summary</vt:lpstr>
    </vt:vector>
  </TitlesOfParts>
  <Company>University of Portland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drawings</dc:title>
  <dc:creator>Windows User</dc:creator>
  <cp:lastModifiedBy>Deborah Munro</cp:lastModifiedBy>
  <cp:revision>10</cp:revision>
  <cp:lastPrinted>2013-09-26T01:10:19Z</cp:lastPrinted>
  <dcterms:created xsi:type="dcterms:W3CDTF">2011-10-13T21:02:16Z</dcterms:created>
  <dcterms:modified xsi:type="dcterms:W3CDTF">2013-09-26T01:48:57Z</dcterms:modified>
</cp:coreProperties>
</file>