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2" r:id="rId10"/>
    <p:sldId id="271" r:id="rId11"/>
    <p:sldId id="272" r:id="rId12"/>
    <p:sldId id="269" r:id="rId13"/>
    <p:sldId id="268" r:id="rId14"/>
    <p:sldId id="265" r:id="rId15"/>
    <p:sldId id="264" r:id="rId16"/>
    <p:sldId id="266" r:id="rId17"/>
    <p:sldId id="267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461F-8A7F-48E6-8706-2B31C3BA2B67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EF1D-E59A-4842-8A9C-5E300BC9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1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461F-8A7F-48E6-8706-2B31C3BA2B67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EF1D-E59A-4842-8A9C-5E300BC9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1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461F-8A7F-48E6-8706-2B31C3BA2B67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EF1D-E59A-4842-8A9C-5E300BC9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9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461F-8A7F-48E6-8706-2B31C3BA2B67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EF1D-E59A-4842-8A9C-5E300BC9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4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461F-8A7F-48E6-8706-2B31C3BA2B67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EF1D-E59A-4842-8A9C-5E300BC9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7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461F-8A7F-48E6-8706-2B31C3BA2B67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EF1D-E59A-4842-8A9C-5E300BC9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0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461F-8A7F-48E6-8706-2B31C3BA2B67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EF1D-E59A-4842-8A9C-5E300BC9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1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461F-8A7F-48E6-8706-2B31C3BA2B67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EF1D-E59A-4842-8A9C-5E300BC9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7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461F-8A7F-48E6-8706-2B31C3BA2B67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EF1D-E59A-4842-8A9C-5E300BC9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9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461F-8A7F-48E6-8706-2B31C3BA2B67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EF1D-E59A-4842-8A9C-5E300BC9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7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461F-8A7F-48E6-8706-2B31C3BA2B67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EF1D-E59A-4842-8A9C-5E300BC9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1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461F-8A7F-48E6-8706-2B31C3BA2B67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0EF1D-E59A-4842-8A9C-5E300BC9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3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264" y="21708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World War II</a:t>
            </a:r>
            <a:br>
              <a:rPr lang="en-US" b="1" u="sng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Boeing produced one B-17 every hour, 24 hours/day, 7 days/week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3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8861-E41E-4947-93FA-D113EEE3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Pressure Vessel Loads</a:t>
            </a:r>
          </a:p>
        </p:txBody>
      </p:sp>
      <p:pic>
        <p:nvPicPr>
          <p:cNvPr id="2052" name="Picture 4" descr="Image result for pressure vessel stress">
            <a:extLst>
              <a:ext uri="{FF2B5EF4-FFF2-40B4-BE49-F238E27FC236}">
                <a16:creationId xmlns:a16="http://schemas.microsoft.com/office/drawing/2014/main" id="{4990DEB3-0395-4C22-BD09-5D762F90F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31" y="2127504"/>
            <a:ext cx="3778021" cy="3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ressure vessel stress">
            <a:extLst>
              <a:ext uri="{FF2B5EF4-FFF2-40B4-BE49-F238E27FC236}">
                <a16:creationId xmlns:a16="http://schemas.microsoft.com/office/drawing/2014/main" id="{20A9BA65-878F-4F0D-B10F-D22B883364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313208"/>
            <a:ext cx="2857500" cy="19431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41226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97610-95CB-4EEE-8133-495D76AD8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Fuselage is a Pressure Vessel and a Beam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2CB79-D6FD-43BE-AD70-D339BA8F0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14" y="1373505"/>
            <a:ext cx="5166360" cy="2910840"/>
          </a:xfrm>
          <a:prstGeom prst="rect">
            <a:avLst/>
          </a:prstGeom>
        </p:spPr>
      </p:pic>
      <p:pic>
        <p:nvPicPr>
          <p:cNvPr id="3076" name="Picture 4" descr="Image result for fuselage stresses">
            <a:extLst>
              <a:ext uri="{FF2B5EF4-FFF2-40B4-BE49-F238E27FC236}">
                <a16:creationId xmlns:a16="http://schemas.microsoft.com/office/drawing/2014/main" id="{5567DAE7-588B-496B-A1AE-B7DA6F07BF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39" y="2117697"/>
            <a:ext cx="4611164" cy="2051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8" name="Picture 6" descr="3D-view of Aft Fuselage Structure">
            <a:extLst>
              <a:ext uri="{FF2B5EF4-FFF2-40B4-BE49-F238E27FC236}">
                <a16:creationId xmlns:a16="http://schemas.microsoft.com/office/drawing/2014/main" id="{ABCC71C7-F0E3-4B16-9D42-C72F48B6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41" y="4353599"/>
            <a:ext cx="3932301" cy="18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5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Fatigue Testing: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92" y="243205"/>
            <a:ext cx="5377027" cy="4101903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07668"/>
              </p:ext>
            </p:extLst>
          </p:nvPr>
        </p:nvGraphicFramePr>
        <p:xfrm>
          <a:off x="1015746" y="4704969"/>
          <a:ext cx="9091423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5935">
                  <a:extLst>
                    <a:ext uri="{9D8B030D-6E8A-4147-A177-3AD203B41FA5}">
                      <a16:colId xmlns:a16="http://schemas.microsoft.com/office/drawing/2014/main" val="42447626"/>
                    </a:ext>
                  </a:extLst>
                </a:gridCol>
                <a:gridCol w="3347744">
                  <a:extLst>
                    <a:ext uri="{9D8B030D-6E8A-4147-A177-3AD203B41FA5}">
                      <a16:colId xmlns:a16="http://schemas.microsoft.com/office/drawing/2014/main" val="2903854974"/>
                    </a:ext>
                  </a:extLst>
                </a:gridCol>
                <a:gridCol w="3347744">
                  <a:extLst>
                    <a:ext uri="{9D8B030D-6E8A-4147-A177-3AD203B41FA5}">
                      <a16:colId xmlns:a16="http://schemas.microsoft.com/office/drawing/2014/main" val="39589720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Recommendations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 Havilland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3314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Static testing</a:t>
                      </a:r>
                      <a:endParaRPr lang="en-US" sz="2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Already conducted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578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Proof testing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1.33P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3142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Fatigue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 to 1.25P 15,000 times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0P to 1P 16,000 times*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718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665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de havilland comet acci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23" y="999744"/>
            <a:ext cx="8128677" cy="457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96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Accidents, lots of them…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0" y="2081049"/>
            <a:ext cx="10474816" cy="2671078"/>
          </a:xfrm>
        </p:spPr>
      </p:pic>
    </p:spTree>
    <p:extLst>
      <p:ext uri="{BB962C8B-B14F-4D97-AF65-F5344CB8AC3E}">
        <p14:creationId xmlns:p14="http://schemas.microsoft.com/office/powerpoint/2010/main" val="323275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345575"/>
              </p:ext>
            </p:extLst>
          </p:nvPr>
        </p:nvGraphicFramePr>
        <p:xfrm>
          <a:off x="2582028" y="1983416"/>
          <a:ext cx="6375021" cy="3413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0919">
                  <a:extLst>
                    <a:ext uri="{9D8B030D-6E8A-4147-A177-3AD203B41FA5}">
                      <a16:colId xmlns:a16="http://schemas.microsoft.com/office/drawing/2014/main" val="3994268405"/>
                    </a:ext>
                  </a:extLst>
                </a:gridCol>
                <a:gridCol w="1187892">
                  <a:extLst>
                    <a:ext uri="{9D8B030D-6E8A-4147-A177-3AD203B41FA5}">
                      <a16:colId xmlns:a16="http://schemas.microsoft.com/office/drawing/2014/main" val="3100233931"/>
                    </a:ext>
                  </a:extLst>
                </a:gridCol>
                <a:gridCol w="593946">
                  <a:extLst>
                    <a:ext uri="{9D8B030D-6E8A-4147-A177-3AD203B41FA5}">
                      <a16:colId xmlns:a16="http://schemas.microsoft.com/office/drawing/2014/main" val="2674188900"/>
                    </a:ext>
                  </a:extLst>
                </a:gridCol>
                <a:gridCol w="1326480">
                  <a:extLst>
                    <a:ext uri="{9D8B030D-6E8A-4147-A177-3AD203B41FA5}">
                      <a16:colId xmlns:a16="http://schemas.microsoft.com/office/drawing/2014/main" val="3044453272"/>
                    </a:ext>
                  </a:extLst>
                </a:gridCol>
                <a:gridCol w="1410622">
                  <a:extLst>
                    <a:ext uri="{9D8B030D-6E8A-4147-A177-3AD203B41FA5}">
                      <a16:colId xmlns:a16="http://schemas.microsoft.com/office/drawing/2014/main" val="3096251500"/>
                    </a:ext>
                  </a:extLst>
                </a:gridCol>
                <a:gridCol w="965162">
                  <a:extLst>
                    <a:ext uri="{9D8B030D-6E8A-4147-A177-3AD203B41FA5}">
                      <a16:colId xmlns:a16="http://schemas.microsoft.com/office/drawing/2014/main" val="3974167189"/>
                    </a:ext>
                  </a:extLst>
                </a:gridCol>
              </a:tblGrid>
              <a:tr h="237578">
                <a:tc>
                  <a:txBody>
                    <a:bodyPr/>
                    <a:lstStyle/>
                    <a:p>
                      <a:pPr marL="279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Date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Registration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S/N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Operator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Location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Cause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extLst>
                  <a:ext uri="{0D108BD9-81ED-4DB2-BD59-A6C34878D82A}">
                    <a16:rowId xmlns:a16="http://schemas.microsoft.com/office/drawing/2014/main" val="3445228686"/>
                  </a:ext>
                </a:extLst>
              </a:tr>
              <a:tr h="475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 Oct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1952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G-ALYZ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6012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B.O.A.C.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Rome, Italy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Aircraft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extLst>
                  <a:ext uri="{0D108BD9-81ED-4DB2-BD59-A6C34878D82A}">
                    <a16:rowId xmlns:a16="http://schemas.microsoft.com/office/drawing/2014/main" val="2662158506"/>
                  </a:ext>
                </a:extLst>
              </a:tr>
              <a:tr h="475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 Mar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1953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CF-CUN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6014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Canadian Pacific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Karachi, Pakistan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Aircraft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extLst>
                  <a:ext uri="{0D108BD9-81ED-4DB2-BD59-A6C34878D82A}">
                    <a16:rowId xmlns:a16="http://schemas.microsoft.com/office/drawing/2014/main" val="3485076075"/>
                  </a:ext>
                </a:extLst>
              </a:tr>
              <a:tr h="475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02 May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1953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G-ALYV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6008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B.O.A.C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Calcutta, India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Aircraft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extLst>
                  <a:ext uri="{0D108BD9-81ED-4DB2-BD59-A6C34878D82A}">
                    <a16:rowId xmlns:a16="http://schemas.microsoft.com/office/drawing/2014/main" val="1076549265"/>
                  </a:ext>
                </a:extLst>
              </a:tr>
              <a:tr h="475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 Jun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1953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F-BGSC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6019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UAT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Dakar, Senegal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Pilot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extLst>
                  <a:ext uri="{0D108BD9-81ED-4DB2-BD59-A6C34878D82A}">
                    <a16:rowId xmlns:a16="http://schemas.microsoft.com/office/drawing/2014/main" val="429273558"/>
                  </a:ext>
                </a:extLst>
              </a:tr>
              <a:tr h="475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Jan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1954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G-ALYP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6003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B.O.A.C.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Elba, Italy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Aircraft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extLst>
                  <a:ext uri="{0D108BD9-81ED-4DB2-BD59-A6C34878D82A}">
                    <a16:rowId xmlns:a16="http://schemas.microsoft.com/office/drawing/2014/main" val="3456530624"/>
                  </a:ext>
                </a:extLst>
              </a:tr>
              <a:tr h="7127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08 Apr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1954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G-ALYY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6011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South African Airways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Stromboli (near Naples), Italy 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Aircraft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092" marR="89092" marT="0" marB="0"/>
                </a:tc>
                <a:extLst>
                  <a:ext uri="{0D108BD9-81ED-4DB2-BD59-A6C34878D82A}">
                    <a16:rowId xmlns:a16="http://schemas.microsoft.com/office/drawing/2014/main" val="19225922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4701" y="530201"/>
            <a:ext cx="844967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 Mid-1952 History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Summary of crashes involving the de Havilland Comet 1 and 1A airplanes: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1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96" y="3997920"/>
            <a:ext cx="162608" cy="674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7" y="1498216"/>
            <a:ext cx="4762500" cy="3514725"/>
          </a:xfrm>
          <a:prstGeom prst="rect">
            <a:avLst/>
          </a:prstGeom>
        </p:spPr>
      </p:pic>
      <p:pic>
        <p:nvPicPr>
          <p:cNvPr id="6146" name="Picture 2" descr="Image result for de havilland comet acci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03940"/>
            <a:ext cx="5715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22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de havilland comet acci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381125"/>
            <a:ext cx="5715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967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D6FB-9A17-4434-A795-C413FEC5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ugahumana.files.wordpress.com/2012/06/crack-stopper.jpg">
            <a:extLst>
              <a:ext uri="{FF2B5EF4-FFF2-40B4-BE49-F238E27FC236}">
                <a16:creationId xmlns:a16="http://schemas.microsoft.com/office/drawing/2014/main" id="{E8524151-2779-4C25-9A48-B673FFD6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96" y="854044"/>
            <a:ext cx="4209726" cy="314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ugahumana.files.wordpress.com/2012/06/window-2.jpg">
            <a:extLst>
              <a:ext uri="{FF2B5EF4-FFF2-40B4-BE49-F238E27FC236}">
                <a16:creationId xmlns:a16="http://schemas.microsoft.com/office/drawing/2014/main" id="{B0F5510D-9C9D-4257-B804-1B0DFD3D61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7" y="854044"/>
            <a:ext cx="4833441" cy="36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FFC096-0789-444A-8684-C37EC060A1C4}"/>
              </a:ext>
            </a:extLst>
          </p:cNvPr>
          <p:cNvSpPr/>
          <p:nvPr/>
        </p:nvSpPr>
        <p:spPr>
          <a:xfrm>
            <a:off x="1118616" y="5638723"/>
            <a:ext cx="7613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https://aerospaceengineeringblog.com/dehavilland-comet-crash/</a:t>
            </a:r>
          </a:p>
        </p:txBody>
      </p:sp>
    </p:spTree>
    <p:extLst>
      <p:ext uri="{BB962C8B-B14F-4D97-AF65-F5344CB8AC3E}">
        <p14:creationId xmlns:p14="http://schemas.microsoft.com/office/powerpoint/2010/main" val="301978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02" y="1339714"/>
            <a:ext cx="4647979" cy="3576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6194"/>
            <a:ext cx="4977384" cy="36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3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9" y="365125"/>
            <a:ext cx="4822090" cy="562577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19" y="1828800"/>
            <a:ext cx="5894237" cy="45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5"/>
            <a:ext cx="4800600" cy="39052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05" y="175264"/>
            <a:ext cx="3817416" cy="2883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24" y="2798299"/>
            <a:ext cx="2488403" cy="3162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51" y="3058509"/>
            <a:ext cx="4289923" cy="3385464"/>
          </a:xfrm>
          <a:prstGeom prst="rect">
            <a:avLst/>
          </a:prstGeom>
        </p:spPr>
      </p:pic>
      <p:pic>
        <p:nvPicPr>
          <p:cNvPr id="1026" name="Picture 2" descr="Rosie the Riveter (Saturday Evening Post) Magazines and Newspapers Jigsaw Puzzle">
            <a:extLst>
              <a:ext uri="{FF2B5EF4-FFF2-40B4-BE49-F238E27FC236}">
                <a16:creationId xmlns:a16="http://schemas.microsoft.com/office/drawing/2014/main" id="{5D581EBC-9A4A-42A3-998B-3E5E4DEEC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191" y="287489"/>
            <a:ext cx="1992953" cy="277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omi Parker-Fraley was the original inspiration for Rosie the Riveter poster">
            <a:extLst>
              <a:ext uri="{FF2B5EF4-FFF2-40B4-BE49-F238E27FC236}">
                <a16:creationId xmlns:a16="http://schemas.microsoft.com/office/drawing/2014/main" id="{93B782F5-016C-443B-BC92-7CA759EDA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3" y="4116139"/>
            <a:ext cx="3146298" cy="180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64ABF1-BE72-480D-94AC-6AAA886CCDF1}"/>
              </a:ext>
            </a:extLst>
          </p:cNvPr>
          <p:cNvSpPr txBox="1"/>
          <p:nvPr/>
        </p:nvSpPr>
        <p:spPr>
          <a:xfrm>
            <a:off x="23363" y="5922448"/>
            <a:ext cx="5052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Naomi Parker-Fraley, a Tulsa, Okla., native, passed away on Saturday at age 96 while in hospice care in Longview, Wash., her family said. </a:t>
            </a:r>
            <a:r>
              <a:rPr lang="en-US" dirty="0">
                <a:solidFill>
                  <a:schemeClr val="bg1"/>
                </a:solidFill>
              </a:rPr>
              <a:t>(January, 2018)</a:t>
            </a:r>
          </a:p>
        </p:txBody>
      </p:sp>
    </p:spTree>
    <p:extLst>
      <p:ext uri="{BB962C8B-B14F-4D97-AF65-F5344CB8AC3E}">
        <p14:creationId xmlns:p14="http://schemas.microsoft.com/office/powerpoint/2010/main" val="64230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04" y="249073"/>
            <a:ext cx="5746352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3" y="48561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6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90" y="236483"/>
            <a:ext cx="7796795" cy="57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7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Boeing B29 – pressurized cabin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(1,122 built in Renton)</a:t>
            </a:r>
          </a:p>
        </p:txBody>
      </p:sp>
      <p:pic>
        <p:nvPicPr>
          <p:cNvPr id="8194" name="Picture 2" descr="Image result for boeing B2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28" y="2013753"/>
            <a:ext cx="5820229" cy="404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43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World War II Ends….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67327" y="2286741"/>
            <a:ext cx="1072492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Havilland DH 106 Comet – first commercial jet aircraft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Jet aircraft can fly faster and higher than propeller aircraft, allowing for shorter travel times, and allowing the airplane to get above inclement weather.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Comet History through mid-1952: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Designed after WWII (1946) – based on technology developed during the war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First prototype: July 1949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Test flight began: April 1951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Cruise altitude: 35,000 feet (twice any other commercial plane)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Airworthiness Certificate: 1952 (issued by Air Registration Board, Great Britain)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Passenger service began: 2nd May, 1952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US’s first commercial jet aircraft was the Boeing 707, introduced in 1958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8344"/>
            <a:ext cx="5880756" cy="441056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60" y="401320"/>
            <a:ext cx="4831992" cy="36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90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239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World War II   Boeing produced one B-17 every hour, 24 hours/day, 7 days/week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Boeing B29 – pressurized cabin  (1,122 built in Renton)</vt:lpstr>
      <vt:lpstr>World War II Ends….</vt:lpstr>
      <vt:lpstr>Comet</vt:lpstr>
      <vt:lpstr>Pressure Vessel Loads</vt:lpstr>
      <vt:lpstr>Fuselage is a Pressure Vessel and a Beam</vt:lpstr>
      <vt:lpstr>Fatigue Testing:</vt:lpstr>
      <vt:lpstr>PowerPoint Presentation</vt:lpstr>
      <vt:lpstr>Accidents, lots of them…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   Boeing produced one B-17 every hour, 24 hours/day, 7 days/week</dc:title>
  <dc:creator>Lulay, Kenneth</dc:creator>
  <cp:lastModifiedBy>Lulay, Kenneth</cp:lastModifiedBy>
  <cp:revision>8</cp:revision>
  <dcterms:created xsi:type="dcterms:W3CDTF">2018-02-26T15:38:38Z</dcterms:created>
  <dcterms:modified xsi:type="dcterms:W3CDTF">2019-02-27T19:17:52Z</dcterms:modified>
</cp:coreProperties>
</file>